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j-lt"/>
        <a:ea typeface="+mj-ea"/>
        <a:cs typeface="+mj-cs"/>
        <a:sym typeface="Times New Roman"/>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j-lt"/>
        <a:ea typeface="+mj-ea"/>
        <a:cs typeface="+mj-cs"/>
        <a:sym typeface="Times New Roman"/>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j-lt"/>
        <a:ea typeface="+mj-ea"/>
        <a:cs typeface="+mj-cs"/>
        <a:sym typeface="Times New Roman"/>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j-lt"/>
        <a:ea typeface="+mj-ea"/>
        <a:cs typeface="+mj-cs"/>
        <a:sym typeface="Times New Roman"/>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j-lt"/>
        <a:ea typeface="+mj-ea"/>
        <a:cs typeface="+mj-cs"/>
        <a:sym typeface="Times New Roman"/>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j-lt"/>
        <a:ea typeface="+mj-ea"/>
        <a:cs typeface="+mj-cs"/>
        <a:sym typeface="Times New Roman"/>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j-lt"/>
        <a:ea typeface="+mj-ea"/>
        <a:cs typeface="+mj-cs"/>
        <a:sym typeface="Times New Roman"/>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j-lt"/>
        <a:ea typeface="+mj-ea"/>
        <a:cs typeface="+mj-cs"/>
        <a:sym typeface="Times New Roman"/>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j-lt"/>
        <a:ea typeface="+mj-ea"/>
        <a:cs typeface="+mj-cs"/>
        <a:sym typeface="Times New Roman"/>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ajor">
          <a:srgbClr val="292934"/>
        </a:fontRef>
        <a:srgbClr val="292934"/>
      </a:tcTxStyle>
      <a:tcStyle>
        <a:tcBdr>
          <a:left>
            <a:ln w="12700" cap="flat">
              <a:solidFill>
                <a:srgbClr val="34340B"/>
              </a:solidFill>
              <a:prstDash val="solid"/>
              <a:round/>
            </a:ln>
          </a:left>
          <a:right>
            <a:ln w="12700" cap="flat">
              <a:solidFill>
                <a:srgbClr val="34340B"/>
              </a:solidFill>
              <a:prstDash val="solid"/>
              <a:round/>
            </a:ln>
          </a:right>
          <a:top>
            <a:ln w="12700" cap="flat">
              <a:solidFill>
                <a:srgbClr val="34340B"/>
              </a:solidFill>
              <a:prstDash val="solid"/>
              <a:round/>
            </a:ln>
          </a:top>
          <a:bottom>
            <a:ln w="12700" cap="flat">
              <a:solidFill>
                <a:srgbClr val="34340B"/>
              </a:solidFill>
              <a:prstDash val="solid"/>
              <a:round/>
            </a:ln>
          </a:bottom>
          <a:insideH>
            <a:ln w="12700" cap="flat">
              <a:solidFill>
                <a:srgbClr val="34340B"/>
              </a:solidFill>
              <a:prstDash val="solid"/>
              <a:round/>
            </a:ln>
          </a:insideH>
          <a:insideV>
            <a:ln w="12700" cap="flat">
              <a:solidFill>
                <a:srgbClr val="34340B"/>
              </a:solidFill>
              <a:prstDash val="solid"/>
              <a:round/>
            </a:ln>
          </a:insideV>
        </a:tcBdr>
        <a:fill>
          <a:solidFill>
            <a:srgbClr val="DBDFDD"/>
          </a:solidFill>
        </a:fill>
      </a:tcStyle>
    </a:wholeTbl>
    <a:band2H>
      <a:tcTxStyle/>
      <a:tcStyle>
        <a:tcBdr/>
        <a:fill>
          <a:solidFill>
            <a:srgbClr val="EEF0EF"/>
          </a:solidFill>
        </a:fill>
      </a:tcStyle>
    </a:band2H>
    <a:firstCol>
      <a:tcTxStyle b="on" i="off">
        <a:fontRef idx="major">
          <a:srgbClr val="34340B"/>
        </a:fontRef>
        <a:srgbClr val="34340B"/>
      </a:tcTxStyle>
      <a:tcStyle>
        <a:tcBdr>
          <a:left>
            <a:ln w="12700" cap="flat">
              <a:solidFill>
                <a:srgbClr val="34340B"/>
              </a:solidFill>
              <a:prstDash val="solid"/>
              <a:round/>
            </a:ln>
          </a:left>
          <a:right>
            <a:ln w="12700" cap="flat">
              <a:solidFill>
                <a:srgbClr val="34340B"/>
              </a:solidFill>
              <a:prstDash val="solid"/>
              <a:round/>
            </a:ln>
          </a:right>
          <a:top>
            <a:ln w="12700" cap="flat">
              <a:solidFill>
                <a:srgbClr val="34340B"/>
              </a:solidFill>
              <a:prstDash val="solid"/>
              <a:round/>
            </a:ln>
          </a:top>
          <a:bottom>
            <a:ln w="12700" cap="flat">
              <a:solidFill>
                <a:srgbClr val="34340B"/>
              </a:solidFill>
              <a:prstDash val="solid"/>
              <a:round/>
            </a:ln>
          </a:bottom>
          <a:insideH>
            <a:ln w="12700" cap="flat">
              <a:solidFill>
                <a:srgbClr val="34340B"/>
              </a:solidFill>
              <a:prstDash val="solid"/>
              <a:round/>
            </a:ln>
          </a:insideH>
          <a:insideV>
            <a:ln w="12700" cap="flat">
              <a:solidFill>
                <a:srgbClr val="34340B"/>
              </a:solidFill>
              <a:prstDash val="solid"/>
              <a:round/>
            </a:ln>
          </a:insideV>
        </a:tcBdr>
        <a:fill>
          <a:solidFill>
            <a:schemeClr val="accent1"/>
          </a:solidFill>
        </a:fill>
      </a:tcStyle>
    </a:firstCol>
    <a:lastRow>
      <a:tcTxStyle b="on" i="off">
        <a:fontRef idx="major">
          <a:srgbClr val="34340B"/>
        </a:fontRef>
        <a:srgbClr val="34340B"/>
      </a:tcTxStyle>
      <a:tcStyle>
        <a:tcBdr>
          <a:left>
            <a:ln w="12700" cap="flat">
              <a:solidFill>
                <a:srgbClr val="34340B"/>
              </a:solidFill>
              <a:prstDash val="solid"/>
              <a:round/>
            </a:ln>
          </a:left>
          <a:right>
            <a:ln w="12700" cap="flat">
              <a:solidFill>
                <a:srgbClr val="34340B"/>
              </a:solidFill>
              <a:prstDash val="solid"/>
              <a:round/>
            </a:ln>
          </a:right>
          <a:top>
            <a:ln w="38100" cap="flat">
              <a:solidFill>
                <a:srgbClr val="34340B"/>
              </a:solidFill>
              <a:prstDash val="solid"/>
              <a:round/>
            </a:ln>
          </a:top>
          <a:bottom>
            <a:ln w="12700" cap="flat">
              <a:solidFill>
                <a:srgbClr val="34340B"/>
              </a:solidFill>
              <a:prstDash val="solid"/>
              <a:round/>
            </a:ln>
          </a:bottom>
          <a:insideH>
            <a:ln w="12700" cap="flat">
              <a:solidFill>
                <a:srgbClr val="34340B"/>
              </a:solidFill>
              <a:prstDash val="solid"/>
              <a:round/>
            </a:ln>
          </a:insideH>
          <a:insideV>
            <a:ln w="12700" cap="flat">
              <a:solidFill>
                <a:srgbClr val="34340B"/>
              </a:solidFill>
              <a:prstDash val="solid"/>
              <a:round/>
            </a:ln>
          </a:insideV>
        </a:tcBdr>
        <a:fill>
          <a:solidFill>
            <a:schemeClr val="accent1"/>
          </a:solidFill>
        </a:fill>
      </a:tcStyle>
    </a:lastRow>
    <a:firstRow>
      <a:tcTxStyle b="on" i="off">
        <a:fontRef idx="major">
          <a:srgbClr val="34340B"/>
        </a:fontRef>
        <a:srgbClr val="34340B"/>
      </a:tcTxStyle>
      <a:tcStyle>
        <a:tcBdr>
          <a:left>
            <a:ln w="12700" cap="flat">
              <a:solidFill>
                <a:srgbClr val="34340B"/>
              </a:solidFill>
              <a:prstDash val="solid"/>
              <a:round/>
            </a:ln>
          </a:left>
          <a:right>
            <a:ln w="12700" cap="flat">
              <a:solidFill>
                <a:srgbClr val="34340B"/>
              </a:solidFill>
              <a:prstDash val="solid"/>
              <a:round/>
            </a:ln>
          </a:right>
          <a:top>
            <a:ln w="12700" cap="flat">
              <a:solidFill>
                <a:srgbClr val="34340B"/>
              </a:solidFill>
              <a:prstDash val="solid"/>
              <a:round/>
            </a:ln>
          </a:top>
          <a:bottom>
            <a:ln w="38100" cap="flat">
              <a:solidFill>
                <a:srgbClr val="34340B"/>
              </a:solidFill>
              <a:prstDash val="solid"/>
              <a:round/>
            </a:ln>
          </a:bottom>
          <a:insideH>
            <a:ln w="12700" cap="flat">
              <a:solidFill>
                <a:srgbClr val="34340B"/>
              </a:solidFill>
              <a:prstDash val="solid"/>
              <a:round/>
            </a:ln>
          </a:insideH>
          <a:insideV>
            <a:ln w="12700" cap="flat">
              <a:solidFill>
                <a:srgbClr val="34340B"/>
              </a:solidFill>
              <a:prstDash val="solid"/>
              <a:round/>
            </a:ln>
          </a:insideV>
        </a:tcBdr>
        <a:fill>
          <a:solidFill>
            <a:schemeClr val="accent1"/>
          </a:solidFill>
        </a:fill>
      </a:tcStyle>
    </a:firstRow>
  </a:tblStyle>
  <a:tblStyle styleId="{C7B018BB-80A7-4F77-B60F-C8B233D01FF8}" styleName="">
    <a:tblBg/>
    <a:wholeTbl>
      <a:tcTxStyle b="on" i="off">
        <a:fontRef idx="major">
          <a:srgbClr val="292934"/>
        </a:fontRef>
        <a:srgbClr val="292934"/>
      </a:tcTxStyle>
      <a:tcStyle>
        <a:tcBdr>
          <a:left>
            <a:ln w="12700" cap="flat">
              <a:solidFill>
                <a:srgbClr val="34340B"/>
              </a:solidFill>
              <a:prstDash val="solid"/>
              <a:round/>
            </a:ln>
          </a:left>
          <a:right>
            <a:ln w="12700" cap="flat">
              <a:solidFill>
                <a:srgbClr val="34340B"/>
              </a:solidFill>
              <a:prstDash val="solid"/>
              <a:round/>
            </a:ln>
          </a:right>
          <a:top>
            <a:ln w="12700" cap="flat">
              <a:solidFill>
                <a:srgbClr val="34340B"/>
              </a:solidFill>
              <a:prstDash val="solid"/>
              <a:round/>
            </a:ln>
          </a:top>
          <a:bottom>
            <a:ln w="12700" cap="flat">
              <a:solidFill>
                <a:srgbClr val="34340B"/>
              </a:solidFill>
              <a:prstDash val="solid"/>
              <a:round/>
            </a:ln>
          </a:bottom>
          <a:insideH>
            <a:ln w="12700" cap="flat">
              <a:solidFill>
                <a:srgbClr val="34340B"/>
              </a:solidFill>
              <a:prstDash val="solid"/>
              <a:round/>
            </a:ln>
          </a:insideH>
          <a:insideV>
            <a:ln w="12700" cap="flat">
              <a:solidFill>
                <a:srgbClr val="34340B"/>
              </a:solidFill>
              <a:prstDash val="solid"/>
              <a:round/>
            </a:ln>
          </a:insideV>
        </a:tcBdr>
        <a:fill>
          <a:solidFill>
            <a:srgbClr val="D4D1D0"/>
          </a:solidFill>
        </a:fill>
      </a:tcStyle>
    </a:wholeTbl>
    <a:band2H>
      <a:tcTxStyle/>
      <a:tcStyle>
        <a:tcBdr/>
        <a:fill>
          <a:solidFill>
            <a:srgbClr val="EBE9E9"/>
          </a:solidFill>
        </a:fill>
      </a:tcStyle>
    </a:band2H>
    <a:firstCol>
      <a:tcTxStyle b="on" i="off">
        <a:fontRef idx="major">
          <a:srgbClr val="34340B"/>
        </a:fontRef>
        <a:srgbClr val="34340B"/>
      </a:tcTxStyle>
      <a:tcStyle>
        <a:tcBdr>
          <a:left>
            <a:ln w="12700" cap="flat">
              <a:solidFill>
                <a:srgbClr val="34340B"/>
              </a:solidFill>
              <a:prstDash val="solid"/>
              <a:round/>
            </a:ln>
          </a:left>
          <a:right>
            <a:ln w="12700" cap="flat">
              <a:solidFill>
                <a:srgbClr val="34340B"/>
              </a:solidFill>
              <a:prstDash val="solid"/>
              <a:round/>
            </a:ln>
          </a:right>
          <a:top>
            <a:ln w="12700" cap="flat">
              <a:solidFill>
                <a:srgbClr val="34340B"/>
              </a:solidFill>
              <a:prstDash val="solid"/>
              <a:round/>
            </a:ln>
          </a:top>
          <a:bottom>
            <a:ln w="12700" cap="flat">
              <a:solidFill>
                <a:srgbClr val="34340B"/>
              </a:solidFill>
              <a:prstDash val="solid"/>
              <a:round/>
            </a:ln>
          </a:bottom>
          <a:insideH>
            <a:ln w="12700" cap="flat">
              <a:solidFill>
                <a:srgbClr val="34340B"/>
              </a:solidFill>
              <a:prstDash val="solid"/>
              <a:round/>
            </a:ln>
          </a:insideH>
          <a:insideV>
            <a:ln w="12700" cap="flat">
              <a:solidFill>
                <a:srgbClr val="34340B"/>
              </a:solidFill>
              <a:prstDash val="solid"/>
              <a:round/>
            </a:ln>
          </a:insideV>
        </a:tcBdr>
        <a:fill>
          <a:solidFill>
            <a:schemeClr val="accent3"/>
          </a:solidFill>
        </a:fill>
      </a:tcStyle>
    </a:firstCol>
    <a:lastRow>
      <a:tcTxStyle b="on" i="off">
        <a:fontRef idx="major">
          <a:srgbClr val="34340B"/>
        </a:fontRef>
        <a:srgbClr val="34340B"/>
      </a:tcTxStyle>
      <a:tcStyle>
        <a:tcBdr>
          <a:left>
            <a:ln w="12700" cap="flat">
              <a:solidFill>
                <a:srgbClr val="34340B"/>
              </a:solidFill>
              <a:prstDash val="solid"/>
              <a:round/>
            </a:ln>
          </a:left>
          <a:right>
            <a:ln w="12700" cap="flat">
              <a:solidFill>
                <a:srgbClr val="34340B"/>
              </a:solidFill>
              <a:prstDash val="solid"/>
              <a:round/>
            </a:ln>
          </a:right>
          <a:top>
            <a:ln w="38100" cap="flat">
              <a:solidFill>
                <a:srgbClr val="34340B"/>
              </a:solidFill>
              <a:prstDash val="solid"/>
              <a:round/>
            </a:ln>
          </a:top>
          <a:bottom>
            <a:ln w="12700" cap="flat">
              <a:solidFill>
                <a:srgbClr val="34340B"/>
              </a:solidFill>
              <a:prstDash val="solid"/>
              <a:round/>
            </a:ln>
          </a:bottom>
          <a:insideH>
            <a:ln w="12700" cap="flat">
              <a:solidFill>
                <a:srgbClr val="34340B"/>
              </a:solidFill>
              <a:prstDash val="solid"/>
              <a:round/>
            </a:ln>
          </a:insideH>
          <a:insideV>
            <a:ln w="12700" cap="flat">
              <a:solidFill>
                <a:srgbClr val="34340B"/>
              </a:solidFill>
              <a:prstDash val="solid"/>
              <a:round/>
            </a:ln>
          </a:insideV>
        </a:tcBdr>
        <a:fill>
          <a:solidFill>
            <a:schemeClr val="accent3"/>
          </a:solidFill>
        </a:fill>
      </a:tcStyle>
    </a:lastRow>
    <a:firstRow>
      <a:tcTxStyle b="on" i="off">
        <a:fontRef idx="major">
          <a:srgbClr val="34340B"/>
        </a:fontRef>
        <a:srgbClr val="34340B"/>
      </a:tcTxStyle>
      <a:tcStyle>
        <a:tcBdr>
          <a:left>
            <a:ln w="12700" cap="flat">
              <a:solidFill>
                <a:srgbClr val="34340B"/>
              </a:solidFill>
              <a:prstDash val="solid"/>
              <a:round/>
            </a:ln>
          </a:left>
          <a:right>
            <a:ln w="12700" cap="flat">
              <a:solidFill>
                <a:srgbClr val="34340B"/>
              </a:solidFill>
              <a:prstDash val="solid"/>
              <a:round/>
            </a:ln>
          </a:right>
          <a:top>
            <a:ln w="12700" cap="flat">
              <a:solidFill>
                <a:srgbClr val="34340B"/>
              </a:solidFill>
              <a:prstDash val="solid"/>
              <a:round/>
            </a:ln>
          </a:top>
          <a:bottom>
            <a:ln w="38100" cap="flat">
              <a:solidFill>
                <a:srgbClr val="34340B"/>
              </a:solidFill>
              <a:prstDash val="solid"/>
              <a:round/>
            </a:ln>
          </a:bottom>
          <a:insideH>
            <a:ln w="12700" cap="flat">
              <a:solidFill>
                <a:srgbClr val="34340B"/>
              </a:solidFill>
              <a:prstDash val="solid"/>
              <a:round/>
            </a:ln>
          </a:insideH>
          <a:insideV>
            <a:ln w="12700" cap="flat">
              <a:solidFill>
                <a:srgbClr val="34340B"/>
              </a:solidFill>
              <a:prstDash val="solid"/>
              <a:round/>
            </a:ln>
          </a:insideV>
        </a:tcBdr>
        <a:fill>
          <a:solidFill>
            <a:schemeClr val="accent3"/>
          </a:solidFill>
        </a:fill>
      </a:tcStyle>
    </a:firstRow>
  </a:tblStyle>
  <a:tblStyle styleId="{EEE7283C-3CF3-47DC-8721-378D4A62B228}" styleName="">
    <a:tblBg/>
    <a:wholeTbl>
      <a:tcTxStyle b="on" i="off">
        <a:fontRef idx="major">
          <a:srgbClr val="292934"/>
        </a:fontRef>
        <a:srgbClr val="292934"/>
      </a:tcTxStyle>
      <a:tcStyle>
        <a:tcBdr>
          <a:left>
            <a:ln w="12700" cap="flat">
              <a:solidFill>
                <a:srgbClr val="34340B"/>
              </a:solidFill>
              <a:prstDash val="solid"/>
              <a:round/>
            </a:ln>
          </a:left>
          <a:right>
            <a:ln w="12700" cap="flat">
              <a:solidFill>
                <a:srgbClr val="34340B"/>
              </a:solidFill>
              <a:prstDash val="solid"/>
              <a:round/>
            </a:ln>
          </a:right>
          <a:top>
            <a:ln w="12700" cap="flat">
              <a:solidFill>
                <a:srgbClr val="34340B"/>
              </a:solidFill>
              <a:prstDash val="solid"/>
              <a:round/>
            </a:ln>
          </a:top>
          <a:bottom>
            <a:ln w="12700" cap="flat">
              <a:solidFill>
                <a:srgbClr val="34340B"/>
              </a:solidFill>
              <a:prstDash val="solid"/>
              <a:round/>
            </a:ln>
          </a:bottom>
          <a:insideH>
            <a:ln w="12700" cap="flat">
              <a:solidFill>
                <a:srgbClr val="34340B"/>
              </a:solidFill>
              <a:prstDash val="solid"/>
              <a:round/>
            </a:ln>
          </a:insideH>
          <a:insideV>
            <a:ln w="12700" cap="flat">
              <a:solidFill>
                <a:srgbClr val="34340B"/>
              </a:solidFill>
              <a:prstDash val="solid"/>
              <a:round/>
            </a:ln>
          </a:insideV>
        </a:tcBdr>
        <a:fill>
          <a:solidFill>
            <a:srgbClr val="D6CECD"/>
          </a:solidFill>
        </a:fill>
      </a:tcStyle>
    </a:wholeTbl>
    <a:band2H>
      <a:tcTxStyle/>
      <a:tcStyle>
        <a:tcBdr/>
        <a:fill>
          <a:solidFill>
            <a:srgbClr val="EBE8E8"/>
          </a:solidFill>
        </a:fill>
      </a:tcStyle>
    </a:band2H>
    <a:firstCol>
      <a:tcTxStyle b="on" i="off">
        <a:fontRef idx="major">
          <a:srgbClr val="34340B"/>
        </a:fontRef>
        <a:srgbClr val="34340B"/>
      </a:tcTxStyle>
      <a:tcStyle>
        <a:tcBdr>
          <a:left>
            <a:ln w="12700" cap="flat">
              <a:solidFill>
                <a:srgbClr val="34340B"/>
              </a:solidFill>
              <a:prstDash val="solid"/>
              <a:round/>
            </a:ln>
          </a:left>
          <a:right>
            <a:ln w="12700" cap="flat">
              <a:solidFill>
                <a:srgbClr val="34340B"/>
              </a:solidFill>
              <a:prstDash val="solid"/>
              <a:round/>
            </a:ln>
          </a:right>
          <a:top>
            <a:ln w="12700" cap="flat">
              <a:solidFill>
                <a:srgbClr val="34340B"/>
              </a:solidFill>
              <a:prstDash val="solid"/>
              <a:round/>
            </a:ln>
          </a:top>
          <a:bottom>
            <a:ln w="12700" cap="flat">
              <a:solidFill>
                <a:srgbClr val="34340B"/>
              </a:solidFill>
              <a:prstDash val="solid"/>
              <a:round/>
            </a:ln>
          </a:bottom>
          <a:insideH>
            <a:ln w="12700" cap="flat">
              <a:solidFill>
                <a:srgbClr val="34340B"/>
              </a:solidFill>
              <a:prstDash val="solid"/>
              <a:round/>
            </a:ln>
          </a:insideH>
          <a:insideV>
            <a:ln w="12700" cap="flat">
              <a:solidFill>
                <a:srgbClr val="34340B"/>
              </a:solidFill>
              <a:prstDash val="solid"/>
              <a:round/>
            </a:ln>
          </a:insideV>
        </a:tcBdr>
        <a:fill>
          <a:solidFill>
            <a:schemeClr val="accent6"/>
          </a:solidFill>
        </a:fill>
      </a:tcStyle>
    </a:firstCol>
    <a:lastRow>
      <a:tcTxStyle b="on" i="off">
        <a:fontRef idx="major">
          <a:srgbClr val="34340B"/>
        </a:fontRef>
        <a:srgbClr val="34340B"/>
      </a:tcTxStyle>
      <a:tcStyle>
        <a:tcBdr>
          <a:left>
            <a:ln w="12700" cap="flat">
              <a:solidFill>
                <a:srgbClr val="34340B"/>
              </a:solidFill>
              <a:prstDash val="solid"/>
              <a:round/>
            </a:ln>
          </a:left>
          <a:right>
            <a:ln w="12700" cap="flat">
              <a:solidFill>
                <a:srgbClr val="34340B"/>
              </a:solidFill>
              <a:prstDash val="solid"/>
              <a:round/>
            </a:ln>
          </a:right>
          <a:top>
            <a:ln w="38100" cap="flat">
              <a:solidFill>
                <a:srgbClr val="34340B"/>
              </a:solidFill>
              <a:prstDash val="solid"/>
              <a:round/>
            </a:ln>
          </a:top>
          <a:bottom>
            <a:ln w="12700" cap="flat">
              <a:solidFill>
                <a:srgbClr val="34340B"/>
              </a:solidFill>
              <a:prstDash val="solid"/>
              <a:round/>
            </a:ln>
          </a:bottom>
          <a:insideH>
            <a:ln w="12700" cap="flat">
              <a:solidFill>
                <a:srgbClr val="34340B"/>
              </a:solidFill>
              <a:prstDash val="solid"/>
              <a:round/>
            </a:ln>
          </a:insideH>
          <a:insideV>
            <a:ln w="12700" cap="flat">
              <a:solidFill>
                <a:srgbClr val="34340B"/>
              </a:solidFill>
              <a:prstDash val="solid"/>
              <a:round/>
            </a:ln>
          </a:insideV>
        </a:tcBdr>
        <a:fill>
          <a:solidFill>
            <a:schemeClr val="accent6"/>
          </a:solidFill>
        </a:fill>
      </a:tcStyle>
    </a:lastRow>
    <a:firstRow>
      <a:tcTxStyle b="on" i="off">
        <a:fontRef idx="major">
          <a:srgbClr val="34340B"/>
        </a:fontRef>
        <a:srgbClr val="34340B"/>
      </a:tcTxStyle>
      <a:tcStyle>
        <a:tcBdr>
          <a:left>
            <a:ln w="12700" cap="flat">
              <a:solidFill>
                <a:srgbClr val="34340B"/>
              </a:solidFill>
              <a:prstDash val="solid"/>
              <a:round/>
            </a:ln>
          </a:left>
          <a:right>
            <a:ln w="12700" cap="flat">
              <a:solidFill>
                <a:srgbClr val="34340B"/>
              </a:solidFill>
              <a:prstDash val="solid"/>
              <a:round/>
            </a:ln>
          </a:right>
          <a:top>
            <a:ln w="12700" cap="flat">
              <a:solidFill>
                <a:srgbClr val="34340B"/>
              </a:solidFill>
              <a:prstDash val="solid"/>
              <a:round/>
            </a:ln>
          </a:top>
          <a:bottom>
            <a:ln w="38100" cap="flat">
              <a:solidFill>
                <a:srgbClr val="34340B"/>
              </a:solidFill>
              <a:prstDash val="solid"/>
              <a:round/>
            </a:ln>
          </a:bottom>
          <a:insideH>
            <a:ln w="12700" cap="flat">
              <a:solidFill>
                <a:srgbClr val="34340B"/>
              </a:solidFill>
              <a:prstDash val="solid"/>
              <a:round/>
            </a:ln>
          </a:insideH>
          <a:insideV>
            <a:ln w="12700" cap="flat">
              <a:solidFill>
                <a:srgbClr val="34340B"/>
              </a:solidFill>
              <a:prstDash val="solid"/>
              <a:round/>
            </a:ln>
          </a:insideV>
        </a:tcBdr>
        <a:fill>
          <a:solidFill>
            <a:schemeClr val="accent6"/>
          </a:solidFill>
        </a:fill>
      </a:tcStyle>
    </a:firstRow>
  </a:tblStyle>
  <a:tblStyle styleId="{CF821DB8-F4EB-4A41-A1BA-3FCAFE7338EE}" styleName="">
    <a:tblBg/>
    <a:wholeTbl>
      <a:tcTxStyle b="on" i="off">
        <a:fontRef idx="major">
          <a:srgbClr val="292934"/>
        </a:fontRef>
        <a:srgbClr val="29293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34340B"/>
          </a:solidFill>
        </a:fill>
      </a:tcStyle>
    </a:band2H>
    <a:firstCol>
      <a:tcTxStyle b="on" i="off">
        <a:fontRef idx="major">
          <a:srgbClr val="34340B"/>
        </a:fontRef>
        <a:srgbClr val="34340B"/>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292934"/>
        </a:fontRef>
        <a:srgbClr val="292934"/>
      </a:tcTxStyle>
      <a:tcStyle>
        <a:tcBdr>
          <a:left>
            <a:ln w="12700" cap="flat">
              <a:noFill/>
              <a:miter lim="400000"/>
            </a:ln>
          </a:left>
          <a:right>
            <a:ln w="12700" cap="flat">
              <a:noFill/>
              <a:miter lim="400000"/>
            </a:ln>
          </a:right>
          <a:top>
            <a:ln w="50800" cap="flat">
              <a:solidFill>
                <a:srgbClr val="292934"/>
              </a:solidFill>
              <a:prstDash val="solid"/>
              <a:round/>
            </a:ln>
          </a:top>
          <a:bottom>
            <a:ln w="25400" cap="flat">
              <a:solidFill>
                <a:srgbClr val="292934"/>
              </a:solidFill>
              <a:prstDash val="solid"/>
              <a:round/>
            </a:ln>
          </a:bottom>
          <a:insideH>
            <a:ln w="12700" cap="flat">
              <a:noFill/>
              <a:miter lim="400000"/>
            </a:ln>
          </a:insideH>
          <a:insideV>
            <a:ln w="12700" cap="flat">
              <a:noFill/>
              <a:miter lim="400000"/>
            </a:ln>
          </a:insideV>
        </a:tcBdr>
        <a:fill>
          <a:solidFill>
            <a:srgbClr val="34340B"/>
          </a:solidFill>
        </a:fill>
      </a:tcStyle>
    </a:lastRow>
    <a:firstRow>
      <a:tcTxStyle b="on" i="off">
        <a:fontRef idx="major">
          <a:srgbClr val="34340B"/>
        </a:fontRef>
        <a:srgbClr val="34340B"/>
      </a:tcTxStyle>
      <a:tcStyle>
        <a:tcBdr>
          <a:left>
            <a:ln w="12700" cap="flat">
              <a:noFill/>
              <a:miter lim="400000"/>
            </a:ln>
          </a:left>
          <a:right>
            <a:ln w="12700" cap="flat">
              <a:noFill/>
              <a:miter lim="400000"/>
            </a:ln>
          </a:right>
          <a:top>
            <a:ln w="25400" cap="flat">
              <a:solidFill>
                <a:srgbClr val="292934"/>
              </a:solidFill>
              <a:prstDash val="solid"/>
              <a:round/>
            </a:ln>
          </a:top>
          <a:bottom>
            <a:ln w="25400" cap="flat">
              <a:solidFill>
                <a:srgbClr val="29293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ajor">
          <a:srgbClr val="292934"/>
        </a:fontRef>
        <a:srgbClr val="292934"/>
      </a:tcTxStyle>
      <a:tcStyle>
        <a:tcBdr>
          <a:left>
            <a:ln w="12700" cap="flat">
              <a:solidFill>
                <a:srgbClr val="34340B"/>
              </a:solidFill>
              <a:prstDash val="solid"/>
              <a:round/>
            </a:ln>
          </a:left>
          <a:right>
            <a:ln w="12700" cap="flat">
              <a:solidFill>
                <a:srgbClr val="34340B"/>
              </a:solidFill>
              <a:prstDash val="solid"/>
              <a:round/>
            </a:ln>
          </a:right>
          <a:top>
            <a:ln w="12700" cap="flat">
              <a:solidFill>
                <a:srgbClr val="34340B"/>
              </a:solidFill>
              <a:prstDash val="solid"/>
              <a:round/>
            </a:ln>
          </a:top>
          <a:bottom>
            <a:ln w="12700" cap="flat">
              <a:solidFill>
                <a:srgbClr val="34340B"/>
              </a:solidFill>
              <a:prstDash val="solid"/>
              <a:round/>
            </a:ln>
          </a:bottom>
          <a:insideH>
            <a:ln w="12700" cap="flat">
              <a:solidFill>
                <a:srgbClr val="34340B"/>
              </a:solidFill>
              <a:prstDash val="solid"/>
              <a:round/>
            </a:ln>
          </a:insideH>
          <a:insideV>
            <a:ln w="12700" cap="flat">
              <a:solidFill>
                <a:srgbClr val="34340B"/>
              </a:solidFill>
              <a:prstDash val="solid"/>
              <a:round/>
            </a:ln>
          </a:insideV>
        </a:tcBdr>
        <a:fill>
          <a:solidFill>
            <a:srgbClr val="CBCBCC"/>
          </a:solidFill>
        </a:fill>
      </a:tcStyle>
    </a:wholeTbl>
    <a:band2H>
      <a:tcTxStyle/>
      <a:tcStyle>
        <a:tcBdr/>
        <a:fill>
          <a:solidFill>
            <a:srgbClr val="E7E7E7"/>
          </a:solidFill>
        </a:fill>
      </a:tcStyle>
    </a:band2H>
    <a:firstCol>
      <a:tcTxStyle b="on" i="off">
        <a:fontRef idx="major">
          <a:srgbClr val="34340B"/>
        </a:fontRef>
        <a:srgbClr val="34340B"/>
      </a:tcTxStyle>
      <a:tcStyle>
        <a:tcBdr>
          <a:left>
            <a:ln w="12700" cap="flat">
              <a:solidFill>
                <a:srgbClr val="34340B"/>
              </a:solidFill>
              <a:prstDash val="solid"/>
              <a:round/>
            </a:ln>
          </a:left>
          <a:right>
            <a:ln w="12700" cap="flat">
              <a:solidFill>
                <a:srgbClr val="34340B"/>
              </a:solidFill>
              <a:prstDash val="solid"/>
              <a:round/>
            </a:ln>
          </a:right>
          <a:top>
            <a:ln w="12700" cap="flat">
              <a:solidFill>
                <a:srgbClr val="34340B"/>
              </a:solidFill>
              <a:prstDash val="solid"/>
              <a:round/>
            </a:ln>
          </a:top>
          <a:bottom>
            <a:ln w="12700" cap="flat">
              <a:solidFill>
                <a:srgbClr val="34340B"/>
              </a:solidFill>
              <a:prstDash val="solid"/>
              <a:round/>
            </a:ln>
          </a:bottom>
          <a:insideH>
            <a:ln w="12700" cap="flat">
              <a:solidFill>
                <a:srgbClr val="34340B"/>
              </a:solidFill>
              <a:prstDash val="solid"/>
              <a:round/>
            </a:ln>
          </a:insideH>
          <a:insideV>
            <a:ln w="12700" cap="flat">
              <a:solidFill>
                <a:srgbClr val="34340B"/>
              </a:solidFill>
              <a:prstDash val="solid"/>
              <a:round/>
            </a:ln>
          </a:insideV>
        </a:tcBdr>
        <a:fill>
          <a:solidFill>
            <a:srgbClr val="292934"/>
          </a:solidFill>
        </a:fill>
      </a:tcStyle>
    </a:firstCol>
    <a:lastRow>
      <a:tcTxStyle b="on" i="off">
        <a:fontRef idx="major">
          <a:srgbClr val="34340B"/>
        </a:fontRef>
        <a:srgbClr val="34340B"/>
      </a:tcTxStyle>
      <a:tcStyle>
        <a:tcBdr>
          <a:left>
            <a:ln w="12700" cap="flat">
              <a:solidFill>
                <a:srgbClr val="34340B"/>
              </a:solidFill>
              <a:prstDash val="solid"/>
              <a:round/>
            </a:ln>
          </a:left>
          <a:right>
            <a:ln w="12700" cap="flat">
              <a:solidFill>
                <a:srgbClr val="34340B"/>
              </a:solidFill>
              <a:prstDash val="solid"/>
              <a:round/>
            </a:ln>
          </a:right>
          <a:top>
            <a:ln w="38100" cap="flat">
              <a:solidFill>
                <a:srgbClr val="34340B"/>
              </a:solidFill>
              <a:prstDash val="solid"/>
              <a:round/>
            </a:ln>
          </a:top>
          <a:bottom>
            <a:ln w="12700" cap="flat">
              <a:solidFill>
                <a:srgbClr val="34340B"/>
              </a:solidFill>
              <a:prstDash val="solid"/>
              <a:round/>
            </a:ln>
          </a:bottom>
          <a:insideH>
            <a:ln w="12700" cap="flat">
              <a:solidFill>
                <a:srgbClr val="34340B"/>
              </a:solidFill>
              <a:prstDash val="solid"/>
              <a:round/>
            </a:ln>
          </a:insideH>
          <a:insideV>
            <a:ln w="12700" cap="flat">
              <a:solidFill>
                <a:srgbClr val="34340B"/>
              </a:solidFill>
              <a:prstDash val="solid"/>
              <a:round/>
            </a:ln>
          </a:insideV>
        </a:tcBdr>
        <a:fill>
          <a:solidFill>
            <a:srgbClr val="292934"/>
          </a:solidFill>
        </a:fill>
      </a:tcStyle>
    </a:lastRow>
    <a:firstRow>
      <a:tcTxStyle b="on" i="off">
        <a:fontRef idx="major">
          <a:srgbClr val="34340B"/>
        </a:fontRef>
        <a:srgbClr val="34340B"/>
      </a:tcTxStyle>
      <a:tcStyle>
        <a:tcBdr>
          <a:left>
            <a:ln w="12700" cap="flat">
              <a:solidFill>
                <a:srgbClr val="34340B"/>
              </a:solidFill>
              <a:prstDash val="solid"/>
              <a:round/>
            </a:ln>
          </a:left>
          <a:right>
            <a:ln w="12700" cap="flat">
              <a:solidFill>
                <a:srgbClr val="34340B"/>
              </a:solidFill>
              <a:prstDash val="solid"/>
              <a:round/>
            </a:ln>
          </a:right>
          <a:top>
            <a:ln w="12700" cap="flat">
              <a:solidFill>
                <a:srgbClr val="34340B"/>
              </a:solidFill>
              <a:prstDash val="solid"/>
              <a:round/>
            </a:ln>
          </a:top>
          <a:bottom>
            <a:ln w="38100" cap="flat">
              <a:solidFill>
                <a:srgbClr val="34340B"/>
              </a:solidFill>
              <a:prstDash val="solid"/>
              <a:round/>
            </a:ln>
          </a:bottom>
          <a:insideH>
            <a:ln w="12700" cap="flat">
              <a:solidFill>
                <a:srgbClr val="34340B"/>
              </a:solidFill>
              <a:prstDash val="solid"/>
              <a:round/>
            </a:ln>
          </a:insideH>
          <a:insideV>
            <a:ln w="12700" cap="flat">
              <a:solidFill>
                <a:srgbClr val="34340B"/>
              </a:solidFill>
              <a:prstDash val="solid"/>
              <a:round/>
            </a:ln>
          </a:insideV>
        </a:tcBdr>
        <a:fill>
          <a:solidFill>
            <a:srgbClr val="292934"/>
          </a:solidFill>
        </a:fill>
      </a:tcStyle>
    </a:firstRow>
  </a:tblStyle>
  <a:tblStyle styleId="{2708684C-4D16-4618-839F-0558EEFCDFE6}" styleName="">
    <a:tblBg/>
    <a:wholeTbl>
      <a:tcTxStyle b="on" i="off">
        <a:fontRef idx="major">
          <a:srgbClr val="292934"/>
        </a:fontRef>
        <a:srgbClr val="292934"/>
      </a:tcTxStyle>
      <a:tcStyle>
        <a:tcBdr>
          <a:left>
            <a:ln w="12700" cap="flat">
              <a:solidFill>
                <a:srgbClr val="292934"/>
              </a:solidFill>
              <a:prstDash val="solid"/>
              <a:round/>
            </a:ln>
          </a:left>
          <a:right>
            <a:ln w="12700" cap="flat">
              <a:solidFill>
                <a:srgbClr val="292934"/>
              </a:solidFill>
              <a:prstDash val="solid"/>
              <a:round/>
            </a:ln>
          </a:right>
          <a:top>
            <a:ln w="12700" cap="flat">
              <a:solidFill>
                <a:srgbClr val="292934"/>
              </a:solidFill>
              <a:prstDash val="solid"/>
              <a:round/>
            </a:ln>
          </a:top>
          <a:bottom>
            <a:ln w="12700" cap="flat">
              <a:solidFill>
                <a:srgbClr val="292934"/>
              </a:solidFill>
              <a:prstDash val="solid"/>
              <a:round/>
            </a:ln>
          </a:bottom>
          <a:insideH>
            <a:ln w="12700" cap="flat">
              <a:solidFill>
                <a:srgbClr val="292934"/>
              </a:solidFill>
              <a:prstDash val="solid"/>
              <a:round/>
            </a:ln>
          </a:insideH>
          <a:insideV>
            <a:ln w="12700" cap="flat">
              <a:solidFill>
                <a:srgbClr val="292934"/>
              </a:solidFill>
              <a:prstDash val="solid"/>
              <a:round/>
            </a:ln>
          </a:insideV>
        </a:tcBdr>
        <a:fill>
          <a:solidFill>
            <a:srgbClr val="292934">
              <a:alpha val="20000"/>
            </a:srgbClr>
          </a:solidFill>
        </a:fill>
      </a:tcStyle>
    </a:wholeTbl>
    <a:band2H>
      <a:tcTxStyle/>
      <a:tcStyle>
        <a:tcBdr/>
        <a:fill>
          <a:solidFill>
            <a:srgbClr val="FFFFFF"/>
          </a:solidFill>
        </a:fill>
      </a:tcStyle>
    </a:band2H>
    <a:firstCol>
      <a:tcTxStyle b="on" i="off">
        <a:fontRef idx="major">
          <a:srgbClr val="292934"/>
        </a:fontRef>
        <a:srgbClr val="292934"/>
      </a:tcTxStyle>
      <a:tcStyle>
        <a:tcBdr>
          <a:left>
            <a:ln w="12700" cap="flat">
              <a:solidFill>
                <a:srgbClr val="292934"/>
              </a:solidFill>
              <a:prstDash val="solid"/>
              <a:round/>
            </a:ln>
          </a:left>
          <a:right>
            <a:ln w="12700" cap="flat">
              <a:solidFill>
                <a:srgbClr val="292934"/>
              </a:solidFill>
              <a:prstDash val="solid"/>
              <a:round/>
            </a:ln>
          </a:right>
          <a:top>
            <a:ln w="12700" cap="flat">
              <a:solidFill>
                <a:srgbClr val="292934"/>
              </a:solidFill>
              <a:prstDash val="solid"/>
              <a:round/>
            </a:ln>
          </a:top>
          <a:bottom>
            <a:ln w="12700" cap="flat">
              <a:solidFill>
                <a:srgbClr val="292934"/>
              </a:solidFill>
              <a:prstDash val="solid"/>
              <a:round/>
            </a:ln>
          </a:bottom>
          <a:insideH>
            <a:ln w="12700" cap="flat">
              <a:solidFill>
                <a:srgbClr val="292934"/>
              </a:solidFill>
              <a:prstDash val="solid"/>
              <a:round/>
            </a:ln>
          </a:insideH>
          <a:insideV>
            <a:ln w="12700" cap="flat">
              <a:solidFill>
                <a:srgbClr val="292934"/>
              </a:solidFill>
              <a:prstDash val="solid"/>
              <a:round/>
            </a:ln>
          </a:insideV>
        </a:tcBdr>
        <a:fill>
          <a:solidFill>
            <a:srgbClr val="292934">
              <a:alpha val="20000"/>
            </a:srgbClr>
          </a:solidFill>
        </a:fill>
      </a:tcStyle>
    </a:firstCol>
    <a:lastRow>
      <a:tcTxStyle b="on" i="off">
        <a:fontRef idx="major">
          <a:srgbClr val="292934"/>
        </a:fontRef>
        <a:srgbClr val="292934"/>
      </a:tcTxStyle>
      <a:tcStyle>
        <a:tcBdr>
          <a:left>
            <a:ln w="12700" cap="flat">
              <a:solidFill>
                <a:srgbClr val="292934"/>
              </a:solidFill>
              <a:prstDash val="solid"/>
              <a:round/>
            </a:ln>
          </a:left>
          <a:right>
            <a:ln w="12700" cap="flat">
              <a:solidFill>
                <a:srgbClr val="292934"/>
              </a:solidFill>
              <a:prstDash val="solid"/>
              <a:round/>
            </a:ln>
          </a:right>
          <a:top>
            <a:ln w="50800" cap="flat">
              <a:solidFill>
                <a:srgbClr val="292934"/>
              </a:solidFill>
              <a:prstDash val="solid"/>
              <a:round/>
            </a:ln>
          </a:top>
          <a:bottom>
            <a:ln w="12700" cap="flat">
              <a:solidFill>
                <a:srgbClr val="292934"/>
              </a:solidFill>
              <a:prstDash val="solid"/>
              <a:round/>
            </a:ln>
          </a:bottom>
          <a:insideH>
            <a:ln w="12700" cap="flat">
              <a:solidFill>
                <a:srgbClr val="292934"/>
              </a:solidFill>
              <a:prstDash val="solid"/>
              <a:round/>
            </a:ln>
          </a:insideH>
          <a:insideV>
            <a:ln w="12700" cap="flat">
              <a:solidFill>
                <a:srgbClr val="292934"/>
              </a:solidFill>
              <a:prstDash val="solid"/>
              <a:round/>
            </a:ln>
          </a:insideV>
        </a:tcBdr>
        <a:fill>
          <a:noFill/>
        </a:fill>
      </a:tcStyle>
    </a:lastRow>
    <a:firstRow>
      <a:tcTxStyle b="on" i="off">
        <a:fontRef idx="major">
          <a:srgbClr val="292934"/>
        </a:fontRef>
        <a:srgbClr val="292934"/>
      </a:tcTxStyle>
      <a:tcStyle>
        <a:tcBdr>
          <a:left>
            <a:ln w="12700" cap="flat">
              <a:solidFill>
                <a:srgbClr val="292934"/>
              </a:solidFill>
              <a:prstDash val="solid"/>
              <a:round/>
            </a:ln>
          </a:left>
          <a:right>
            <a:ln w="12700" cap="flat">
              <a:solidFill>
                <a:srgbClr val="292934"/>
              </a:solidFill>
              <a:prstDash val="solid"/>
              <a:round/>
            </a:ln>
          </a:right>
          <a:top>
            <a:ln w="12700" cap="flat">
              <a:solidFill>
                <a:srgbClr val="292934"/>
              </a:solidFill>
              <a:prstDash val="solid"/>
              <a:round/>
            </a:ln>
          </a:top>
          <a:bottom>
            <a:ln w="25400" cap="flat">
              <a:solidFill>
                <a:srgbClr val="292934"/>
              </a:solidFill>
              <a:prstDash val="solid"/>
              <a:round/>
            </a:ln>
          </a:bottom>
          <a:insideH>
            <a:ln w="12700" cap="flat">
              <a:solidFill>
                <a:srgbClr val="292934"/>
              </a:solidFill>
              <a:prstDash val="solid"/>
              <a:round/>
            </a:ln>
          </a:insideH>
          <a:insideV>
            <a:ln w="12700" cap="flat">
              <a:solidFill>
                <a:srgbClr val="292934"/>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snapToObjects="1">
      <p:cViewPr varScale="1">
        <p:scale>
          <a:sx n="120" d="100"/>
          <a:sy n="120" d="100"/>
        </p:scale>
        <p:origin x="19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Shape 19"/>
          <p:cNvSpPr>
            <a:spLocks noGrp="1" noRot="1" noChangeAspect="1"/>
          </p:cNvSpPr>
          <p:nvPr>
            <p:ph type="sldImg"/>
          </p:nvPr>
        </p:nvSpPr>
        <p:spPr>
          <a:xfrm>
            <a:off x="1143000" y="685800"/>
            <a:ext cx="4572000" cy="3429000"/>
          </a:xfrm>
          <a:prstGeom prst="rect">
            <a:avLst/>
          </a:prstGeom>
        </p:spPr>
        <p:txBody>
          <a:bodyPr/>
          <a:lstStyle/>
          <a:p>
            <a:endParaRPr/>
          </a:p>
        </p:txBody>
      </p:sp>
      <p:sp>
        <p:nvSpPr>
          <p:cNvPr id="20" name="Shape 2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lnSpc>
        <a:spcPct val="90000"/>
      </a:lnSpc>
      <a:spcBef>
        <a:spcPts val="500"/>
      </a:spcBef>
      <a:defRPr sz="1200">
        <a:latin typeface="+mj-lt"/>
        <a:ea typeface="+mj-ea"/>
        <a:cs typeface="+mj-cs"/>
        <a:sym typeface="Times New Roman"/>
      </a:defRPr>
    </a:lvl1pPr>
    <a:lvl2pPr indent="228600" latinLnBrk="0">
      <a:lnSpc>
        <a:spcPct val="90000"/>
      </a:lnSpc>
      <a:spcBef>
        <a:spcPts val="500"/>
      </a:spcBef>
      <a:defRPr sz="1200">
        <a:latin typeface="+mj-lt"/>
        <a:ea typeface="+mj-ea"/>
        <a:cs typeface="+mj-cs"/>
        <a:sym typeface="Times New Roman"/>
      </a:defRPr>
    </a:lvl2pPr>
    <a:lvl3pPr indent="457200" latinLnBrk="0">
      <a:lnSpc>
        <a:spcPct val="90000"/>
      </a:lnSpc>
      <a:spcBef>
        <a:spcPts val="500"/>
      </a:spcBef>
      <a:defRPr sz="1200">
        <a:latin typeface="+mj-lt"/>
        <a:ea typeface="+mj-ea"/>
        <a:cs typeface="+mj-cs"/>
        <a:sym typeface="Times New Roman"/>
      </a:defRPr>
    </a:lvl3pPr>
    <a:lvl4pPr indent="685800" latinLnBrk="0">
      <a:lnSpc>
        <a:spcPct val="90000"/>
      </a:lnSpc>
      <a:spcBef>
        <a:spcPts val="500"/>
      </a:spcBef>
      <a:defRPr sz="1200">
        <a:latin typeface="+mj-lt"/>
        <a:ea typeface="+mj-ea"/>
        <a:cs typeface="+mj-cs"/>
        <a:sym typeface="Times New Roman"/>
      </a:defRPr>
    </a:lvl4pPr>
    <a:lvl5pPr indent="914400" latinLnBrk="0">
      <a:lnSpc>
        <a:spcPct val="90000"/>
      </a:lnSpc>
      <a:spcBef>
        <a:spcPts val="500"/>
      </a:spcBef>
      <a:defRPr sz="1200">
        <a:latin typeface="+mj-lt"/>
        <a:ea typeface="+mj-ea"/>
        <a:cs typeface="+mj-cs"/>
        <a:sym typeface="Times New Roman"/>
      </a:defRPr>
    </a:lvl5pPr>
    <a:lvl6pPr indent="1143000" latinLnBrk="0">
      <a:lnSpc>
        <a:spcPct val="90000"/>
      </a:lnSpc>
      <a:spcBef>
        <a:spcPts val="500"/>
      </a:spcBef>
      <a:defRPr sz="1200">
        <a:latin typeface="+mj-lt"/>
        <a:ea typeface="+mj-ea"/>
        <a:cs typeface="+mj-cs"/>
        <a:sym typeface="Times New Roman"/>
      </a:defRPr>
    </a:lvl6pPr>
    <a:lvl7pPr indent="1371600" latinLnBrk="0">
      <a:lnSpc>
        <a:spcPct val="90000"/>
      </a:lnSpc>
      <a:spcBef>
        <a:spcPts val="500"/>
      </a:spcBef>
      <a:defRPr sz="1200">
        <a:latin typeface="+mj-lt"/>
        <a:ea typeface="+mj-ea"/>
        <a:cs typeface="+mj-cs"/>
        <a:sym typeface="Times New Roman"/>
      </a:defRPr>
    </a:lvl7pPr>
    <a:lvl8pPr indent="1600200" latinLnBrk="0">
      <a:lnSpc>
        <a:spcPct val="90000"/>
      </a:lnSpc>
      <a:spcBef>
        <a:spcPts val="500"/>
      </a:spcBef>
      <a:defRPr sz="1200">
        <a:latin typeface="+mj-lt"/>
        <a:ea typeface="+mj-ea"/>
        <a:cs typeface="+mj-cs"/>
        <a:sym typeface="Times New Roman"/>
      </a:defRPr>
    </a:lvl8pPr>
    <a:lvl9pPr indent="1828800" latinLnBrk="0">
      <a:lnSpc>
        <a:spcPct val="90000"/>
      </a:lnSpc>
      <a:spcBef>
        <a:spcPts val="500"/>
      </a:spcBef>
      <a:defRPr sz="1200">
        <a:latin typeface="+mj-lt"/>
        <a:ea typeface="+mj-ea"/>
        <a:cs typeface="+mj-cs"/>
        <a:sym typeface="Times New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0" y="220783"/>
            <a:ext cx="9144000" cy="228604"/>
          </a:xfrm>
          <a:prstGeom prst="rect">
            <a:avLst/>
          </a:prstGeom>
          <a:solidFill>
            <a:srgbClr val="FFFFFF"/>
          </a:solidFill>
          <a:ln w="12700">
            <a:miter lim="400000"/>
          </a:ln>
        </p:spPr>
        <p:txBody>
          <a:bodyPr lIns="45718" tIns="45718" rIns="45718" bIns="45718" anchor="ctr"/>
          <a:lstStyle/>
          <a:p>
            <a:pPr algn="ctr">
              <a:defRPr>
                <a:solidFill>
                  <a:srgbClr val="FFFFFF"/>
                </a:solidFill>
                <a:latin typeface="Arial"/>
                <a:ea typeface="Arial"/>
                <a:cs typeface="Arial"/>
                <a:sym typeface="Arial"/>
              </a:defRPr>
            </a:pPr>
            <a:endParaRPr/>
          </a:p>
        </p:txBody>
      </p:sp>
      <p:sp>
        <p:nvSpPr>
          <p:cNvPr id="3" name="Rectangle"/>
          <p:cNvSpPr/>
          <p:nvPr/>
        </p:nvSpPr>
        <p:spPr>
          <a:xfrm>
            <a:off x="0" y="-3"/>
            <a:ext cx="9144000" cy="365766"/>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Arial"/>
                <a:ea typeface="Arial"/>
                <a:cs typeface="Arial"/>
                <a:sym typeface="Arial"/>
              </a:defRPr>
            </a:pPr>
            <a:endParaRPr/>
          </a:p>
        </p:txBody>
      </p:sp>
      <p:sp>
        <p:nvSpPr>
          <p:cNvPr id="4" name="Title Text"/>
          <p:cNvSpPr txBox="1">
            <a:spLocks noGrp="1"/>
          </p:cNvSpPr>
          <p:nvPr>
            <p:ph type="title"/>
          </p:nvPr>
        </p:nvSpPr>
        <p:spPr>
          <a:xfrm>
            <a:off x="1370012" y="769937"/>
            <a:ext cx="7315201" cy="1668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5" name="Body Level One…"/>
          <p:cNvSpPr txBox="1">
            <a:spLocks noGrp="1"/>
          </p:cNvSpPr>
          <p:nvPr>
            <p:ph type="body" idx="1"/>
          </p:nvPr>
        </p:nvSpPr>
        <p:spPr>
          <a:xfrm>
            <a:off x="5103812" y="2438400"/>
            <a:ext cx="3581401" cy="4419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7620000" y="38470"/>
            <a:ext cx="301904" cy="288820"/>
          </a:xfrm>
          <a:prstGeom prst="rect">
            <a:avLst/>
          </a:prstGeom>
          <a:ln w="12700">
            <a:miter lim="400000"/>
          </a:ln>
        </p:spPr>
        <p:txBody>
          <a:bodyPr wrap="none" lIns="45718" tIns="45718" rIns="45718" bIns="45718" anchor="ctr">
            <a:spAutoFit/>
          </a:bodyPr>
          <a:lstStyle>
            <a:lvl1pPr>
              <a:defRPr sz="1400" b="1">
                <a:solidFill>
                  <a:srgbClr val="FFFFFF"/>
                </a:solidFill>
                <a:latin typeface="Arial"/>
                <a:ea typeface="Arial"/>
                <a:cs typeface="Arial"/>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l" defTabSz="914400" rtl="0" latinLnBrk="0">
        <a:lnSpc>
          <a:spcPct val="100000"/>
        </a:lnSpc>
        <a:spcBef>
          <a:spcPts val="0"/>
        </a:spcBef>
        <a:spcAft>
          <a:spcPts val="0"/>
        </a:spcAft>
        <a:buClrTx/>
        <a:buSzTx/>
        <a:buFontTx/>
        <a:buNone/>
        <a:tabLst/>
        <a:defRPr sz="4000" b="0" i="0" u="none" strike="noStrike" cap="none" spc="-100" baseline="0">
          <a:ln>
            <a:noFill/>
          </a:ln>
          <a:solidFill>
            <a:srgbClr val="D2533C"/>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4000" b="0" i="0" u="none" strike="noStrike" cap="none" spc="-100" baseline="0">
          <a:ln>
            <a:noFill/>
          </a:ln>
          <a:solidFill>
            <a:srgbClr val="D2533C"/>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4000" b="0" i="0" u="none" strike="noStrike" cap="none" spc="-100" baseline="0">
          <a:ln>
            <a:noFill/>
          </a:ln>
          <a:solidFill>
            <a:srgbClr val="D2533C"/>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4000" b="0" i="0" u="none" strike="noStrike" cap="none" spc="-100" baseline="0">
          <a:ln>
            <a:noFill/>
          </a:ln>
          <a:solidFill>
            <a:srgbClr val="D2533C"/>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4000" b="0" i="0" u="none" strike="noStrike" cap="none" spc="-100" baseline="0">
          <a:ln>
            <a:noFill/>
          </a:ln>
          <a:solidFill>
            <a:srgbClr val="D2533C"/>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sz="4000" b="0" i="0" u="none" strike="noStrike" cap="none" spc="-100" baseline="0">
          <a:ln>
            <a:noFill/>
          </a:ln>
          <a:solidFill>
            <a:srgbClr val="D2533C"/>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sz="4000" b="0" i="0" u="none" strike="noStrike" cap="none" spc="-100" baseline="0">
          <a:ln>
            <a:noFill/>
          </a:ln>
          <a:solidFill>
            <a:srgbClr val="D2533C"/>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sz="4000" b="0" i="0" u="none" strike="noStrike" cap="none" spc="-100" baseline="0">
          <a:ln>
            <a:noFill/>
          </a:ln>
          <a:solidFill>
            <a:srgbClr val="D2533C"/>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sz="4000" b="0" i="0" u="none" strike="noStrike" cap="none" spc="-100" baseline="0">
          <a:ln>
            <a:noFill/>
          </a:ln>
          <a:solidFill>
            <a:srgbClr val="D2533C"/>
          </a:solidFill>
          <a:uFillTx/>
          <a:latin typeface="Arial"/>
          <a:ea typeface="Arial"/>
          <a:cs typeface="Arial"/>
          <a:sym typeface="Arial"/>
        </a:defRPr>
      </a:lvl9pPr>
    </p:titleStyle>
    <p:bodyStyle>
      <a:lvl1pPr marL="182879" marR="0" indent="-182879" algn="l" defTabSz="914400" rtl="0" latinLnBrk="0">
        <a:lnSpc>
          <a:spcPct val="100000"/>
        </a:lnSpc>
        <a:spcBef>
          <a:spcPts val="500"/>
        </a:spcBef>
        <a:spcAft>
          <a:spcPts val="0"/>
        </a:spcAft>
        <a:buClr>
          <a:schemeClr val="accent1"/>
        </a:buClr>
        <a:buSzPct val="85000"/>
        <a:buFont typeface="Arial"/>
        <a:buChar char="•"/>
        <a:tabLst/>
        <a:defRPr sz="2400" b="0" i="0" u="none" strike="noStrike" cap="none" spc="0" baseline="0">
          <a:ln>
            <a:noFill/>
          </a:ln>
          <a:solidFill>
            <a:srgbClr val="292934"/>
          </a:solidFill>
          <a:uFillTx/>
          <a:latin typeface="Arial"/>
          <a:ea typeface="Arial"/>
          <a:cs typeface="Arial"/>
          <a:sym typeface="Arial"/>
        </a:defRPr>
      </a:lvl1pPr>
      <a:lvl2pPr marL="493773" marR="0" indent="-219453" algn="l" defTabSz="914400" rtl="0" latinLnBrk="0">
        <a:lnSpc>
          <a:spcPct val="100000"/>
        </a:lnSpc>
        <a:spcBef>
          <a:spcPts val="500"/>
        </a:spcBef>
        <a:spcAft>
          <a:spcPts val="0"/>
        </a:spcAft>
        <a:buClr>
          <a:schemeClr val="accent1"/>
        </a:buClr>
        <a:buSzPct val="85000"/>
        <a:buFont typeface="Arial"/>
        <a:buChar char="•"/>
        <a:tabLst/>
        <a:defRPr sz="2400" b="0" i="0" u="none" strike="noStrike" cap="none" spc="0" baseline="0">
          <a:ln>
            <a:noFill/>
          </a:ln>
          <a:solidFill>
            <a:srgbClr val="292934"/>
          </a:solidFill>
          <a:uFillTx/>
          <a:latin typeface="Arial"/>
          <a:ea typeface="Arial"/>
          <a:cs typeface="Arial"/>
          <a:sym typeface="Arial"/>
        </a:defRPr>
      </a:lvl2pPr>
      <a:lvl3pPr marL="792479" marR="0" indent="-243840" algn="l" defTabSz="914400" rtl="0" latinLnBrk="0">
        <a:lnSpc>
          <a:spcPct val="100000"/>
        </a:lnSpc>
        <a:spcBef>
          <a:spcPts val="500"/>
        </a:spcBef>
        <a:spcAft>
          <a:spcPts val="0"/>
        </a:spcAft>
        <a:buClr>
          <a:schemeClr val="accent1"/>
        </a:buClr>
        <a:buSzPct val="90000"/>
        <a:buFont typeface="Arial"/>
        <a:buChar char="•"/>
        <a:tabLst/>
        <a:defRPr sz="2400" b="0" i="0" u="none" strike="noStrike" cap="none" spc="0" baseline="0">
          <a:ln>
            <a:noFill/>
          </a:ln>
          <a:solidFill>
            <a:srgbClr val="292934"/>
          </a:solidFill>
          <a:uFillTx/>
          <a:latin typeface="Arial"/>
          <a:ea typeface="Arial"/>
          <a:cs typeface="Arial"/>
          <a:sym typeface="Arial"/>
        </a:defRPr>
      </a:lvl3pPr>
      <a:lvl4pPr marL="1097277" marR="0" indent="-274319"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292934"/>
          </a:solidFill>
          <a:uFillTx/>
          <a:latin typeface="Arial"/>
          <a:ea typeface="Arial"/>
          <a:cs typeface="Arial"/>
          <a:sym typeface="Arial"/>
        </a:defRPr>
      </a:lvl4pPr>
      <a:lvl5pPr marL="1286691" marR="0" indent="-235130"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292934"/>
          </a:solidFill>
          <a:uFillTx/>
          <a:latin typeface="Arial"/>
          <a:ea typeface="Arial"/>
          <a:cs typeface="Arial"/>
          <a:sym typeface="Arial"/>
        </a:defRPr>
      </a:lvl5pPr>
      <a:lvl6pPr marL="1526344" marR="0" indent="-337622"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292934"/>
          </a:solidFill>
          <a:uFillTx/>
          <a:latin typeface="Arial"/>
          <a:ea typeface="Arial"/>
          <a:cs typeface="Arial"/>
          <a:sym typeface="Arial"/>
        </a:defRPr>
      </a:lvl6pPr>
      <a:lvl7pPr marL="1709222" marR="0" indent="-337622"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292934"/>
          </a:solidFill>
          <a:uFillTx/>
          <a:latin typeface="Arial"/>
          <a:ea typeface="Arial"/>
          <a:cs typeface="Arial"/>
          <a:sym typeface="Arial"/>
        </a:defRPr>
      </a:lvl7pPr>
      <a:lvl8pPr marL="1892104" marR="0" indent="-337622"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292934"/>
          </a:solidFill>
          <a:uFillTx/>
          <a:latin typeface="Arial"/>
          <a:ea typeface="Arial"/>
          <a:cs typeface="Arial"/>
          <a:sym typeface="Arial"/>
        </a:defRPr>
      </a:lvl8pPr>
      <a:lvl9pPr marL="2074984" marR="0" indent="-337622"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292934"/>
          </a:solidFill>
          <a:uFillTx/>
          <a:latin typeface="Arial"/>
          <a:ea typeface="Arial"/>
          <a:cs typeface="Arial"/>
          <a:sym typeface="Arial"/>
        </a:defRPr>
      </a:lvl9pPr>
    </p:bodyStyle>
    <p:otherStyle>
      <a:lvl1pPr marL="0" marR="0" indent="0" algn="l"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ncbi.nlm.nih.gov/myncbi/browse/collection/50820398/?sort=date&amp;direction=descending" TargetMode="External"/><Relationship Id="rId13" Type="http://schemas.openxmlformats.org/officeDocument/2006/relationships/image" Target="../media/image6.jpeg"/><Relationship Id="rId3" Type="http://schemas.openxmlformats.org/officeDocument/2006/relationships/hyperlink" Target="https://www.health.pitt.edu/" TargetMode="External"/><Relationship Id="rId7" Type="http://schemas.openxmlformats.org/officeDocument/2006/relationships/image" Target="../media/image2.jpeg"/><Relationship Id="rId12" Type="http://schemas.openxmlformats.org/officeDocument/2006/relationships/image" Target="../media/image5.png"/><Relationship Id="rId2" Type="http://schemas.openxmlformats.org/officeDocument/2006/relationships/hyperlink" Target="https://rio.pitt.edu/" TargetMode="Externa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4.jpeg"/><Relationship Id="rId5" Type="http://schemas.openxmlformats.org/officeDocument/2006/relationships/hyperlink" Target="https://www.dbmi.pitt.edu/" TargetMode="External"/><Relationship Id="rId15" Type="http://schemas.openxmlformats.org/officeDocument/2006/relationships/image" Target="../media/image8.png"/><Relationship Id="rId10" Type="http://schemas.openxmlformats.org/officeDocument/2006/relationships/image" Target="../media/image3.tif"/><Relationship Id="rId4" Type="http://schemas.openxmlformats.org/officeDocument/2006/relationships/hyperlink" Target="https://ipm.pitt.edu/" TargetMode="External"/><Relationship Id="rId9" Type="http://schemas.openxmlformats.org/officeDocument/2006/relationships/hyperlink" Target="https://scholar.google.com/citations?user=L8w3PNwAAAAJ&amp;hl=en" TargetMode="External"/><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hyperlink" Target="https://software.docs.hubmapconsortium.org/" TargetMode="Externa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jpe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hyperlink" Target="https://projectreporter.nih.gov/project_info_description.cfm?aid=9507980&amp;icde=42420333" TargetMode="External"/><Relationship Id="rId2" Type="http://schemas.openxmlformats.org/officeDocument/2006/relationships/hyperlink" Target="https://projectreporter.nih.gov/project_info_description.cfm?aid=9517556&amp;icde=42420216" TargetMode="External"/><Relationship Id="rId1" Type="http://schemas.openxmlformats.org/officeDocument/2006/relationships/slideLayout" Target="../slideLayouts/slideLayout1.xml"/><Relationship Id="rId5" Type="http://schemas.openxmlformats.org/officeDocument/2006/relationships/hyperlink" Target="https://reporter.nih.gov/search/P71kWEs14Um5G1tnMrYuLg/project-details/10376501" TargetMode="External"/><Relationship Id="rId4" Type="http://schemas.openxmlformats.org/officeDocument/2006/relationships/hyperlink" Target="https://projectreporter.nih.gov/project_info_description.cfm?aid=9687344&amp;icde=42420169"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doi.org/10.1038/s41597-024-04358-x" TargetMode="External"/><Relationship Id="rId3" Type="http://schemas.openxmlformats.org/officeDocument/2006/relationships/hyperlink" Target="https://doi.org/10.1101/2025.11.04.25338396" TargetMode="External"/><Relationship Id="rId7" Type="http://schemas.openxmlformats.org/officeDocument/2006/relationships/hyperlink" Target="https://doi.org/10.1038/s41592-024-02563-5" TargetMode="External"/><Relationship Id="rId2" Type="http://schemas.openxmlformats.org/officeDocument/2006/relationships/hyperlink" Target="http://dx.doi.org/10.48550/arXiv.2511.05708" TargetMode="External"/><Relationship Id="rId1" Type="http://schemas.openxmlformats.org/officeDocument/2006/relationships/slideLayout" Target="../slideLayouts/slideLayout1.xml"/><Relationship Id="rId6" Type="http://schemas.openxmlformats.org/officeDocument/2006/relationships/hyperlink" Target="http://dx.doi.org/10.1016/j.hjdsi.2025.100762" TargetMode="External"/><Relationship Id="rId5" Type="http://schemas.openxmlformats.org/officeDocument/2006/relationships/hyperlink" Target="http://dx.doi.org/10.1038/s43587-025-00812-6" TargetMode="External"/><Relationship Id="rId4" Type="http://schemas.openxmlformats.org/officeDocument/2006/relationships/hyperlink" Target="https://doi.org/10.1101/2025.08.11.66609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p:cNvGrpSpPr/>
          <p:nvPr/>
        </p:nvGrpSpPr>
        <p:grpSpPr>
          <a:xfrm>
            <a:off x="46820" y="3494440"/>
            <a:ext cx="9079489" cy="2863031"/>
            <a:chOff x="0" y="0"/>
            <a:chExt cx="9079487" cy="2863030"/>
          </a:xfrm>
        </p:grpSpPr>
        <p:sp>
          <p:nvSpPr>
            <p:cNvPr id="22" name="3. Collaborative networks"/>
            <p:cNvSpPr txBox="1"/>
            <p:nvPr/>
          </p:nvSpPr>
          <p:spPr>
            <a:xfrm>
              <a:off x="6615933" y="2371010"/>
              <a:ext cx="2463555" cy="4920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1400" b="1">
                  <a:latin typeface="Arial"/>
                  <a:ea typeface="Arial"/>
                  <a:cs typeface="Arial"/>
                  <a:sym typeface="Arial"/>
                </a:defRPr>
              </a:lvl1pPr>
            </a:lstStyle>
            <a:p>
              <a:r>
                <a:t>3.  Secure Data Liquidity, Collaborative Networks</a:t>
              </a:r>
            </a:p>
          </p:txBody>
        </p:sp>
        <p:sp>
          <p:nvSpPr>
            <p:cNvPr id="23" name="Areas of Discovery/Innovation"/>
            <p:cNvSpPr txBox="1"/>
            <p:nvPr/>
          </p:nvSpPr>
          <p:spPr>
            <a:xfrm>
              <a:off x="1520635" y="-1"/>
              <a:ext cx="6420777" cy="54804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3200">
                  <a:ln w="9525">
                    <a:solidFill>
                      <a:srgbClr val="292934"/>
                    </a:solidFill>
                  </a:ln>
                  <a:solidFill>
                    <a:srgbClr val="D4DCD7"/>
                  </a:solidFill>
                  <a:effectLst>
                    <a:outerShdw blurRad="50800" dist="50800" dir="5400000" rotWithShape="0">
                      <a:srgbClr val="D2533C"/>
                    </a:outerShdw>
                  </a:effectLst>
                  <a:latin typeface="Arial"/>
                  <a:ea typeface="Arial"/>
                  <a:cs typeface="Arial"/>
                  <a:sym typeface="Arial"/>
                </a:defRPr>
              </a:lvl1pPr>
            </a:lstStyle>
            <a:p>
              <a:r>
                <a:t>Areas of Discovery/Innovation </a:t>
              </a:r>
            </a:p>
          </p:txBody>
        </p:sp>
        <p:sp>
          <p:nvSpPr>
            <p:cNvPr id="24" name="1. Biomedical Informatics Infrastructures (SaaS, vocab, viz)"/>
            <p:cNvSpPr txBox="1"/>
            <p:nvPr/>
          </p:nvSpPr>
          <p:spPr>
            <a:xfrm>
              <a:off x="-1" y="2340406"/>
              <a:ext cx="3032980" cy="49202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1400" b="1">
                  <a:latin typeface="Arial"/>
                  <a:ea typeface="Arial"/>
                  <a:cs typeface="Arial"/>
                  <a:sym typeface="Arial"/>
                </a:defRPr>
              </a:lvl1pPr>
            </a:lstStyle>
            <a:p>
              <a:r>
                <a:t>1. Biomedical Informatics Infrastructures (SaaS, vocab, viz)</a:t>
              </a:r>
            </a:p>
          </p:txBody>
        </p:sp>
        <p:sp>
          <p:nvSpPr>
            <p:cNvPr id="25" name="Line"/>
            <p:cNvSpPr/>
            <p:nvPr/>
          </p:nvSpPr>
          <p:spPr>
            <a:xfrm flipH="1">
              <a:off x="2274265" y="472837"/>
              <a:ext cx="320518" cy="156589"/>
            </a:xfrm>
            <a:prstGeom prst="line">
              <a:avLst/>
            </a:prstGeom>
            <a:noFill/>
            <a:ln w="9525" cap="flat">
              <a:solidFill>
                <a:schemeClr val="accent1"/>
              </a:solidFill>
              <a:prstDash val="solid"/>
              <a:round/>
              <a:tailEnd type="triangle" w="med" len="med"/>
            </a:ln>
            <a:effectLst/>
          </p:spPr>
          <p:txBody>
            <a:bodyPr wrap="square" lIns="45718" tIns="45718" rIns="45718" bIns="45718" numCol="1" anchor="t">
              <a:noAutofit/>
            </a:bodyPr>
            <a:lstStyle/>
            <a:p>
              <a:endParaRPr/>
            </a:p>
          </p:txBody>
        </p:sp>
        <p:sp>
          <p:nvSpPr>
            <p:cNvPr id="26" name="Line"/>
            <p:cNvSpPr/>
            <p:nvPr/>
          </p:nvSpPr>
          <p:spPr>
            <a:xfrm>
              <a:off x="4731022" y="472837"/>
              <a:ext cx="2" cy="353934"/>
            </a:xfrm>
            <a:prstGeom prst="line">
              <a:avLst/>
            </a:prstGeom>
            <a:noFill/>
            <a:ln w="9525" cap="flat">
              <a:solidFill>
                <a:schemeClr val="accent1"/>
              </a:solidFill>
              <a:prstDash val="solid"/>
              <a:round/>
              <a:tailEnd type="triangle" w="med" len="med"/>
            </a:ln>
            <a:effectLst/>
          </p:spPr>
          <p:txBody>
            <a:bodyPr wrap="square" lIns="45718" tIns="45718" rIns="45718" bIns="45718" numCol="1" anchor="t">
              <a:noAutofit/>
            </a:bodyPr>
            <a:lstStyle/>
            <a:p>
              <a:endParaRPr/>
            </a:p>
          </p:txBody>
        </p:sp>
        <p:sp>
          <p:nvSpPr>
            <p:cNvPr id="27" name="Line"/>
            <p:cNvSpPr/>
            <p:nvPr/>
          </p:nvSpPr>
          <p:spPr>
            <a:xfrm>
              <a:off x="6615933" y="472837"/>
              <a:ext cx="520235" cy="156589"/>
            </a:xfrm>
            <a:prstGeom prst="line">
              <a:avLst/>
            </a:prstGeom>
            <a:noFill/>
            <a:ln w="9525" cap="flat">
              <a:solidFill>
                <a:schemeClr val="accent1"/>
              </a:solidFill>
              <a:prstDash val="solid"/>
              <a:round/>
              <a:tailEnd type="triangle" w="med" len="med"/>
            </a:ln>
            <a:effectLst/>
          </p:spPr>
          <p:txBody>
            <a:bodyPr wrap="square" lIns="45718" tIns="45718" rIns="45718" bIns="45718" numCol="1" anchor="t">
              <a:noAutofit/>
            </a:bodyPr>
            <a:lstStyle/>
            <a:p>
              <a:endParaRPr/>
            </a:p>
          </p:txBody>
        </p:sp>
      </p:grpSp>
      <p:sp>
        <p:nvSpPr>
          <p:cNvPr id="29" name="Jonathan C. Silverstein, MD, MS, FACS, FACMI…"/>
          <p:cNvSpPr txBox="1">
            <a:spLocks noGrp="1"/>
          </p:cNvSpPr>
          <p:nvPr>
            <p:ph type="body" sz="quarter" idx="4294967295"/>
          </p:nvPr>
        </p:nvSpPr>
        <p:spPr>
          <a:xfrm>
            <a:off x="2817566" y="921062"/>
            <a:ext cx="4290920" cy="2399472"/>
          </a:xfrm>
          <a:prstGeom prst="rect">
            <a:avLst/>
          </a:prstGeom>
        </p:spPr>
        <p:txBody>
          <a:bodyPr/>
          <a:lstStyle/>
          <a:p>
            <a:pPr>
              <a:spcBef>
                <a:spcPts val="300"/>
              </a:spcBef>
              <a:buSzTx/>
              <a:buNone/>
              <a:defRPr sz="1400" b="1"/>
            </a:pPr>
            <a:r>
              <a:t>Jonathan C. Silverstein, MD, MS, FACS, FACMI</a:t>
            </a:r>
            <a:endParaRPr sz="2000"/>
          </a:p>
          <a:p>
            <a:pPr>
              <a:spcBef>
                <a:spcPts val="200"/>
              </a:spcBef>
              <a:buSzTx/>
              <a:buNone/>
              <a:defRPr sz="1400"/>
            </a:pPr>
            <a:r>
              <a:t>Chief </a:t>
            </a:r>
            <a:r>
              <a:rPr u="sng">
                <a:solidFill>
                  <a:srgbClr val="0000FF"/>
                </a:solidFill>
                <a:uFill>
                  <a:solidFill>
                    <a:srgbClr val="0000FF"/>
                  </a:solidFill>
                </a:uFill>
                <a:hlinkClick r:id="rId2"/>
              </a:rPr>
              <a:t>Research Informatics Office</a:t>
            </a:r>
            <a:r>
              <a:t>r</a:t>
            </a:r>
          </a:p>
          <a:p>
            <a:pPr>
              <a:spcBef>
                <a:spcPts val="200"/>
              </a:spcBef>
              <a:buSzTx/>
              <a:buNone/>
              <a:defRPr sz="1400"/>
            </a:pPr>
            <a:r>
              <a:rPr u="sng">
                <a:solidFill>
                  <a:srgbClr val="0000FF"/>
                </a:solidFill>
                <a:uFill>
                  <a:solidFill>
                    <a:srgbClr val="0000FF"/>
                  </a:solidFill>
                </a:uFill>
                <a:hlinkClick r:id="rId3"/>
              </a:rPr>
              <a:t>Health Sciences</a:t>
            </a:r>
            <a:r>
              <a:t> and </a:t>
            </a:r>
            <a:r>
              <a:rPr u="sng">
                <a:solidFill>
                  <a:srgbClr val="0000FF"/>
                </a:solidFill>
                <a:uFill>
                  <a:solidFill>
                    <a:srgbClr val="0000FF"/>
                  </a:solidFill>
                </a:uFill>
                <a:hlinkClick r:id="rId4"/>
              </a:rPr>
              <a:t>Institute for Precision Medicine</a:t>
            </a:r>
          </a:p>
          <a:p>
            <a:pPr>
              <a:spcBef>
                <a:spcPts val="200"/>
              </a:spcBef>
              <a:buSzTx/>
              <a:buNone/>
              <a:defRPr sz="1400"/>
            </a:pPr>
            <a:r>
              <a:t>Professor, </a:t>
            </a:r>
            <a:r>
              <a:rPr u="sng">
                <a:solidFill>
                  <a:srgbClr val="0000FF"/>
                </a:solidFill>
                <a:uFill>
                  <a:solidFill>
                    <a:srgbClr val="0000FF"/>
                  </a:solidFill>
                </a:uFill>
                <a:hlinkClick r:id="rId5"/>
              </a:rPr>
              <a:t>Department of Biomedical Informatics</a:t>
            </a:r>
          </a:p>
          <a:p>
            <a:pPr>
              <a:spcBef>
                <a:spcPts val="200"/>
              </a:spcBef>
              <a:buSzTx/>
              <a:buNone/>
              <a:defRPr sz="1400"/>
            </a:pPr>
            <a:r>
              <a:t>Affiliate Scholar, Pitt Cyber</a:t>
            </a:r>
          </a:p>
        </p:txBody>
      </p:sp>
      <p:sp>
        <p:nvSpPr>
          <p:cNvPr id="30" name="2. Clinical Decision Support (P2D and loop)"/>
          <p:cNvSpPr txBox="1"/>
          <p:nvPr/>
        </p:nvSpPr>
        <p:spPr>
          <a:xfrm>
            <a:off x="3296989" y="5845068"/>
            <a:ext cx="2414589" cy="2888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400" b="1">
                <a:latin typeface="Arial"/>
                <a:ea typeface="Arial"/>
                <a:cs typeface="Arial"/>
                <a:sym typeface="Arial"/>
              </a:defRPr>
            </a:lvl1pPr>
          </a:lstStyle>
          <a:p>
            <a:r>
              <a:t>2. Learning Health Systems</a:t>
            </a:r>
          </a:p>
        </p:txBody>
      </p:sp>
      <p:pic>
        <p:nvPicPr>
          <p:cNvPr id="31" name="Screen Shot 2017-03-14 at 4.05.22 PM.png" descr="Screen Shot 2017-03-14 at 4.05.22 PM.png"/>
          <p:cNvPicPr>
            <a:picLocks noChangeAspect="1"/>
          </p:cNvPicPr>
          <p:nvPr/>
        </p:nvPicPr>
        <p:blipFill>
          <a:blip r:embed="rId6"/>
          <a:stretch>
            <a:fillRect/>
          </a:stretch>
        </p:blipFill>
        <p:spPr>
          <a:xfrm>
            <a:off x="3243914" y="4332182"/>
            <a:ext cx="2685300" cy="1433403"/>
          </a:xfrm>
          <a:prstGeom prst="rect">
            <a:avLst/>
          </a:prstGeom>
          <a:ln w="12700">
            <a:miter lim="400000"/>
          </a:ln>
        </p:spPr>
      </p:pic>
      <p:pic>
        <p:nvPicPr>
          <p:cNvPr id="32" name="SNOMEDGraphIsDAG.jpg" descr="SNOMEDGraphIsDAG.jpg"/>
          <p:cNvPicPr>
            <a:picLocks noChangeAspect="1"/>
          </p:cNvPicPr>
          <p:nvPr/>
        </p:nvPicPr>
        <p:blipFill>
          <a:blip r:embed="rId7"/>
          <a:stretch>
            <a:fillRect/>
          </a:stretch>
        </p:blipFill>
        <p:spPr>
          <a:xfrm>
            <a:off x="66575" y="4197751"/>
            <a:ext cx="2906328" cy="1516346"/>
          </a:xfrm>
          <a:prstGeom prst="rect">
            <a:avLst/>
          </a:prstGeom>
          <a:ln w="12700">
            <a:miter lim="400000"/>
          </a:ln>
        </p:spPr>
      </p:pic>
      <p:sp>
        <p:nvSpPr>
          <p:cNvPr id="33" name="PEER-REVIEWED PUBLICATIONS:  Curated bibliography at NCBI/PubMed. Curated citations at Google Scholar."/>
          <p:cNvSpPr txBox="1"/>
          <p:nvPr/>
        </p:nvSpPr>
        <p:spPr>
          <a:xfrm>
            <a:off x="173735" y="6447294"/>
            <a:ext cx="8723378" cy="320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defTabSz="457200">
              <a:defRPr sz="1400" b="1">
                <a:solidFill>
                  <a:srgbClr val="000000"/>
                </a:solidFill>
              </a:defRPr>
            </a:pPr>
            <a:r>
              <a:t>PEER-REVIEWED PUBLICATIONS:  </a:t>
            </a:r>
            <a:r>
              <a:rPr b="0">
                <a:latin typeface="+mn-lt"/>
                <a:ea typeface="+mn-ea"/>
                <a:cs typeface="+mn-cs"/>
                <a:sym typeface="Helvetica"/>
              </a:rPr>
              <a:t>Curated </a:t>
            </a:r>
            <a:r>
              <a:rPr b="0" u="sng">
                <a:solidFill>
                  <a:srgbClr val="0000FF"/>
                </a:solidFill>
                <a:uFill>
                  <a:solidFill>
                    <a:srgbClr val="0000FF"/>
                  </a:solidFill>
                </a:uFill>
                <a:latin typeface="Times"/>
                <a:ea typeface="Times"/>
                <a:cs typeface="Times"/>
                <a:sym typeface="Times"/>
                <a:hlinkClick r:id="rId8"/>
              </a:rPr>
              <a:t>bibliography at NCBI/PubMed</a:t>
            </a:r>
            <a:r>
              <a:rPr b="0">
                <a:latin typeface="Times"/>
                <a:ea typeface="Times"/>
                <a:cs typeface="Times"/>
                <a:sym typeface="Times"/>
              </a:rPr>
              <a:t>. Curated </a:t>
            </a:r>
            <a:r>
              <a:rPr b="0" u="sng">
                <a:solidFill>
                  <a:srgbClr val="0000FF"/>
                </a:solidFill>
                <a:uFill>
                  <a:solidFill>
                    <a:srgbClr val="0000FF"/>
                  </a:solidFill>
                </a:uFill>
                <a:latin typeface="Times"/>
                <a:ea typeface="Times"/>
                <a:cs typeface="Times"/>
                <a:sym typeface="Times"/>
                <a:hlinkClick r:id="rId9"/>
              </a:rPr>
              <a:t>citations at Google Scholar</a:t>
            </a:r>
            <a:r>
              <a:rPr b="0">
                <a:latin typeface="Times"/>
                <a:ea typeface="Times"/>
                <a:cs typeface="Times"/>
                <a:sym typeface="Times"/>
              </a:rPr>
              <a:t>.</a:t>
            </a:r>
          </a:p>
        </p:txBody>
      </p:sp>
      <p:pic>
        <p:nvPicPr>
          <p:cNvPr id="34" name="pasted-image.tiff" descr="pasted-image.tiff"/>
          <p:cNvPicPr>
            <a:picLocks noChangeAspect="1"/>
          </p:cNvPicPr>
          <p:nvPr/>
        </p:nvPicPr>
        <p:blipFill>
          <a:blip r:embed="rId10"/>
          <a:stretch>
            <a:fillRect/>
          </a:stretch>
        </p:blipFill>
        <p:spPr>
          <a:xfrm>
            <a:off x="4231723" y="2766275"/>
            <a:ext cx="1991982" cy="678353"/>
          </a:xfrm>
          <a:prstGeom prst="rect">
            <a:avLst/>
          </a:prstGeom>
          <a:ln w="12700">
            <a:miter lim="400000"/>
          </a:ln>
        </p:spPr>
      </p:pic>
      <p:pic>
        <p:nvPicPr>
          <p:cNvPr id="35" name="qNCetE6r_400x400.jpg" descr="qNCetE6r_400x400.jpg"/>
          <p:cNvPicPr>
            <a:picLocks noChangeAspect="1"/>
          </p:cNvPicPr>
          <p:nvPr/>
        </p:nvPicPr>
        <p:blipFill>
          <a:blip r:embed="rId11"/>
          <a:stretch>
            <a:fillRect/>
          </a:stretch>
        </p:blipFill>
        <p:spPr>
          <a:xfrm>
            <a:off x="7374973" y="924308"/>
            <a:ext cx="1276054" cy="1276055"/>
          </a:xfrm>
          <a:prstGeom prst="rect">
            <a:avLst/>
          </a:prstGeom>
          <a:ln w="12700">
            <a:miter lim="400000"/>
          </a:ln>
        </p:spPr>
      </p:pic>
      <p:pic>
        <p:nvPicPr>
          <p:cNvPr id="36" name="dbmi.png" descr="dbmi.png"/>
          <p:cNvPicPr>
            <a:picLocks noChangeAspect="1"/>
          </p:cNvPicPr>
          <p:nvPr/>
        </p:nvPicPr>
        <p:blipFill>
          <a:blip r:embed="rId12"/>
          <a:stretch>
            <a:fillRect/>
          </a:stretch>
        </p:blipFill>
        <p:spPr>
          <a:xfrm>
            <a:off x="7254826" y="2214120"/>
            <a:ext cx="1516346" cy="1516346"/>
          </a:xfrm>
          <a:prstGeom prst="rect">
            <a:avLst/>
          </a:prstGeom>
          <a:ln w="12700">
            <a:miter lim="400000"/>
          </a:ln>
        </p:spPr>
      </p:pic>
      <p:pic>
        <p:nvPicPr>
          <p:cNvPr id="37" name="197_002_BIOINFO_0003.jpg" descr="197_002_BIOINFO_0003.jpg"/>
          <p:cNvPicPr>
            <a:picLocks noChangeAspect="1"/>
          </p:cNvPicPr>
          <p:nvPr/>
        </p:nvPicPr>
        <p:blipFill>
          <a:blip r:embed="rId13"/>
          <a:stretch>
            <a:fillRect/>
          </a:stretch>
        </p:blipFill>
        <p:spPr>
          <a:xfrm>
            <a:off x="337254" y="924308"/>
            <a:ext cx="1991981" cy="2490162"/>
          </a:xfrm>
          <a:prstGeom prst="rect">
            <a:avLst/>
          </a:prstGeom>
          <a:ln w="12700">
            <a:miter lim="400000"/>
          </a:ln>
        </p:spPr>
      </p:pic>
      <p:sp>
        <p:nvSpPr>
          <p:cNvPr id="38" name="Board Chair"/>
          <p:cNvSpPr txBox="1"/>
          <p:nvPr/>
        </p:nvSpPr>
        <p:spPr>
          <a:xfrm>
            <a:off x="2906206" y="2895271"/>
            <a:ext cx="1275345" cy="307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400">
                <a:latin typeface="Arial"/>
                <a:ea typeface="Arial"/>
                <a:cs typeface="Arial"/>
                <a:sym typeface="Arial"/>
              </a:defRPr>
            </a:lvl1pPr>
          </a:lstStyle>
          <a:p>
            <a:r>
              <a:rPr dirty="0"/>
              <a:t>Board</a:t>
            </a:r>
            <a:r>
              <a:rPr lang="en-US" dirty="0"/>
              <a:t> Member</a:t>
            </a:r>
            <a:endParaRPr dirty="0"/>
          </a:p>
        </p:txBody>
      </p:sp>
      <p:pic>
        <p:nvPicPr>
          <p:cNvPr id="39" name="Image" descr="Image"/>
          <p:cNvPicPr>
            <a:picLocks noChangeAspect="1"/>
          </p:cNvPicPr>
          <p:nvPr/>
        </p:nvPicPr>
        <p:blipFill>
          <a:blip r:embed="rId14"/>
          <a:stretch>
            <a:fillRect/>
          </a:stretch>
        </p:blipFill>
        <p:spPr>
          <a:xfrm>
            <a:off x="6324600" y="4309936"/>
            <a:ext cx="2742961" cy="1291976"/>
          </a:xfrm>
          <a:prstGeom prst="rect">
            <a:avLst/>
          </a:prstGeom>
          <a:ln w="12700">
            <a:miter lim="400000"/>
          </a:ln>
        </p:spPr>
      </p:pic>
      <p:pic>
        <p:nvPicPr>
          <p:cNvPr id="40" name="Picture 2" descr="Picture 2"/>
          <p:cNvPicPr>
            <a:picLocks noChangeAspect="1"/>
          </p:cNvPicPr>
          <p:nvPr/>
        </p:nvPicPr>
        <p:blipFill>
          <a:blip r:embed="rId15"/>
          <a:stretch>
            <a:fillRect/>
          </a:stretch>
        </p:blipFill>
        <p:spPr>
          <a:xfrm>
            <a:off x="2817566" y="2142533"/>
            <a:ext cx="3971677" cy="578833"/>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Biomedical Infrastructures (SaaS, NLP, vocabularies, interactive visualization)"/>
          <p:cNvSpPr txBox="1"/>
          <p:nvPr/>
        </p:nvSpPr>
        <p:spPr>
          <a:xfrm>
            <a:off x="277827" y="496643"/>
            <a:ext cx="8839201" cy="3506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nSpc>
                <a:spcPct val="80000"/>
              </a:lnSpc>
              <a:spcBef>
                <a:spcPts val="400"/>
              </a:spcBef>
              <a:defRPr b="1">
                <a:solidFill>
                  <a:srgbClr val="C00000"/>
                </a:solidFill>
                <a:effectLst>
                  <a:outerShdw blurRad="38100" dist="38100" dir="2700000" rotWithShape="0">
                    <a:srgbClr val="000000">
                      <a:alpha val="43137"/>
                    </a:srgbClr>
                  </a:outerShdw>
                </a:effectLst>
                <a:latin typeface="Arial"/>
                <a:ea typeface="Arial"/>
                <a:cs typeface="Arial"/>
                <a:sym typeface="Arial"/>
              </a:defRPr>
            </a:lvl1pPr>
          </a:lstStyle>
          <a:p>
            <a:r>
              <a:t>Biomedical Infrastructures (service architectures, vocabularies, interactive viz)</a:t>
            </a:r>
          </a:p>
        </p:txBody>
      </p:sp>
      <p:pic>
        <p:nvPicPr>
          <p:cNvPr id="44" name="image43.png" descr="image43.png"/>
          <p:cNvPicPr>
            <a:picLocks noChangeAspect="1"/>
          </p:cNvPicPr>
          <p:nvPr/>
        </p:nvPicPr>
        <p:blipFill>
          <a:blip r:embed="rId2"/>
          <a:stretch>
            <a:fillRect/>
          </a:stretch>
        </p:blipFill>
        <p:spPr>
          <a:xfrm>
            <a:off x="1077688" y="5272221"/>
            <a:ext cx="3906426" cy="1298994"/>
          </a:xfrm>
          <a:prstGeom prst="rect">
            <a:avLst/>
          </a:prstGeom>
          <a:ln w="12700">
            <a:miter lim="400000"/>
          </a:ln>
        </p:spPr>
      </p:pic>
      <p:sp>
        <p:nvSpPr>
          <p:cNvPr id="45" name="Grayscale + Realistic Color = Perceptual"/>
          <p:cNvSpPr txBox="1"/>
          <p:nvPr/>
        </p:nvSpPr>
        <p:spPr>
          <a:xfrm>
            <a:off x="1078642" y="6499863"/>
            <a:ext cx="3904512" cy="358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marL="401317" marR="57797" indent="-360676" defTabSz="1295400">
              <a:spcBef>
                <a:spcPts val="900"/>
              </a:spcBef>
              <a:defRPr>
                <a:solidFill>
                  <a:srgbClr val="000000"/>
                </a:solidFill>
                <a:uFill>
                  <a:solidFill>
                    <a:srgbClr val="000000"/>
                  </a:solidFill>
                </a:uFill>
                <a:latin typeface="Gill Sans"/>
                <a:ea typeface="Gill Sans"/>
                <a:cs typeface="Gill Sans"/>
                <a:sym typeface="Gill Sans"/>
              </a:defRPr>
            </a:lvl1pPr>
          </a:lstStyle>
          <a:p>
            <a:r>
              <a:rPr dirty="0"/>
              <a:t>Grayscale + Realistic Color = Perceptual</a:t>
            </a:r>
          </a:p>
        </p:txBody>
      </p:sp>
      <p:pic>
        <p:nvPicPr>
          <p:cNvPr id="5" name="Picture 4">
            <a:extLst>
              <a:ext uri="{FF2B5EF4-FFF2-40B4-BE49-F238E27FC236}">
                <a16:creationId xmlns:a16="http://schemas.microsoft.com/office/drawing/2014/main" id="{280B9EDE-03B1-017A-3DD6-5F7419BAC03A}"/>
              </a:ext>
            </a:extLst>
          </p:cNvPr>
          <p:cNvPicPr>
            <a:picLocks noChangeAspect="1"/>
          </p:cNvPicPr>
          <p:nvPr/>
        </p:nvPicPr>
        <p:blipFill>
          <a:blip r:embed="rId3"/>
          <a:stretch>
            <a:fillRect/>
          </a:stretch>
        </p:blipFill>
        <p:spPr>
          <a:xfrm>
            <a:off x="-11529" y="918388"/>
            <a:ext cx="7053943" cy="4266745"/>
          </a:xfrm>
          <a:prstGeom prst="rect">
            <a:avLst/>
          </a:prstGeom>
        </p:spPr>
      </p:pic>
      <p:pic>
        <p:nvPicPr>
          <p:cNvPr id="6" name="Picture 5">
            <a:extLst>
              <a:ext uri="{FF2B5EF4-FFF2-40B4-BE49-F238E27FC236}">
                <a16:creationId xmlns:a16="http://schemas.microsoft.com/office/drawing/2014/main" id="{07D8BC48-2529-27B1-72B6-889F87FE6E7F}"/>
              </a:ext>
            </a:extLst>
          </p:cNvPr>
          <p:cNvPicPr>
            <a:picLocks noChangeAspect="1"/>
          </p:cNvPicPr>
          <p:nvPr/>
        </p:nvPicPr>
        <p:blipFill>
          <a:blip r:embed="rId4"/>
          <a:stretch>
            <a:fillRect/>
          </a:stretch>
        </p:blipFill>
        <p:spPr>
          <a:xfrm>
            <a:off x="5830152" y="3679365"/>
            <a:ext cx="3286876" cy="2917371"/>
          </a:xfrm>
          <a:prstGeom prst="rect">
            <a:avLst/>
          </a:prstGeom>
        </p:spPr>
      </p:pic>
      <p:sp>
        <p:nvSpPr>
          <p:cNvPr id="14" name="Grayscale + Realistic Color = Perceptual">
            <a:extLst>
              <a:ext uri="{FF2B5EF4-FFF2-40B4-BE49-F238E27FC236}">
                <a16:creationId xmlns:a16="http://schemas.microsoft.com/office/drawing/2014/main" id="{B5A32D1F-4560-4BE4-30A6-CCAD3ACBBABD}"/>
              </a:ext>
            </a:extLst>
          </p:cNvPr>
          <p:cNvSpPr txBox="1"/>
          <p:nvPr/>
        </p:nvSpPr>
        <p:spPr>
          <a:xfrm>
            <a:off x="6355699" y="6511840"/>
            <a:ext cx="2761329"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marL="401317" marR="57797" indent="-360676" defTabSz="1295400">
              <a:spcBef>
                <a:spcPts val="900"/>
              </a:spcBef>
              <a:defRPr>
                <a:solidFill>
                  <a:srgbClr val="000000"/>
                </a:solidFill>
                <a:uFill>
                  <a:solidFill>
                    <a:srgbClr val="000000"/>
                  </a:solidFill>
                </a:uFill>
                <a:latin typeface="Gill Sans"/>
                <a:ea typeface="Gill Sans"/>
                <a:cs typeface="Gill Sans"/>
                <a:sym typeface="Gill Sans"/>
              </a:defRPr>
            </a:lvl1pPr>
          </a:lstStyle>
          <a:p>
            <a:r>
              <a:rPr lang="en-US" dirty="0"/>
              <a:t>Knowledge Graph ‘Schema’</a:t>
            </a:r>
            <a:endParaRPr dirty="0"/>
          </a:p>
        </p:txBody>
      </p:sp>
      <p:sp>
        <p:nvSpPr>
          <p:cNvPr id="15" name="Grayscale + Realistic Color = Perceptual">
            <a:extLst>
              <a:ext uri="{FF2B5EF4-FFF2-40B4-BE49-F238E27FC236}">
                <a16:creationId xmlns:a16="http://schemas.microsoft.com/office/drawing/2014/main" id="{0982B50B-C2DC-115A-87AA-AEBCEBEEE58E}"/>
              </a:ext>
            </a:extLst>
          </p:cNvPr>
          <p:cNvSpPr txBox="1"/>
          <p:nvPr/>
        </p:nvSpPr>
        <p:spPr>
          <a:xfrm>
            <a:off x="7042414" y="985616"/>
            <a:ext cx="1442699" cy="1200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marL="401317" marR="57797" indent="-360676" defTabSz="1295400">
              <a:spcBef>
                <a:spcPts val="900"/>
              </a:spcBef>
              <a:defRPr>
                <a:solidFill>
                  <a:srgbClr val="000000"/>
                </a:solidFill>
                <a:uFill>
                  <a:solidFill>
                    <a:srgbClr val="000000"/>
                  </a:solidFill>
                </a:uFill>
                <a:latin typeface="Gill Sans"/>
                <a:ea typeface="Gill Sans"/>
                <a:cs typeface="Gill Sans"/>
                <a:sym typeface="Gill Sans"/>
              </a:defRPr>
            </a:lvl1pPr>
          </a:lstStyle>
          <a:p>
            <a:pPr marL="0">
              <a:spcBef>
                <a:spcPts val="0"/>
              </a:spcBef>
            </a:pPr>
            <a:r>
              <a:rPr lang="en-US" dirty="0"/>
              <a:t>HuBMAP</a:t>
            </a:r>
          </a:p>
          <a:p>
            <a:pPr marL="0">
              <a:spcBef>
                <a:spcPts val="0"/>
              </a:spcBef>
            </a:pPr>
            <a:r>
              <a:rPr lang="en-US" dirty="0"/>
              <a:t>Hybrid Cloud</a:t>
            </a:r>
          </a:p>
          <a:p>
            <a:pPr marL="0">
              <a:spcBef>
                <a:spcPts val="0"/>
              </a:spcBef>
            </a:pPr>
            <a:r>
              <a:rPr lang="en-US" dirty="0"/>
              <a:t>Microservices</a:t>
            </a:r>
          </a:p>
          <a:p>
            <a:pPr marL="0">
              <a:spcBef>
                <a:spcPts val="0"/>
              </a:spcBef>
            </a:pPr>
            <a:r>
              <a:rPr lang="en-US" dirty="0"/>
              <a:t>Architecture</a:t>
            </a:r>
            <a:endParaRPr dirty="0"/>
          </a:p>
        </p:txBody>
      </p:sp>
      <p:sp>
        <p:nvSpPr>
          <p:cNvPr id="16" name="Grayscale + Realistic Color = Perceptual">
            <a:extLst>
              <a:ext uri="{FF2B5EF4-FFF2-40B4-BE49-F238E27FC236}">
                <a16:creationId xmlns:a16="http://schemas.microsoft.com/office/drawing/2014/main" id="{8C05DBA6-EF9E-B066-2BF5-E2C51D4A6B5C}"/>
              </a:ext>
            </a:extLst>
          </p:cNvPr>
          <p:cNvSpPr txBox="1"/>
          <p:nvPr/>
        </p:nvSpPr>
        <p:spPr>
          <a:xfrm>
            <a:off x="5192487" y="2680072"/>
            <a:ext cx="4076942" cy="338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marL="401317" marR="57797" indent="-360676" defTabSz="1295400">
              <a:spcBef>
                <a:spcPts val="900"/>
              </a:spcBef>
              <a:defRPr>
                <a:solidFill>
                  <a:srgbClr val="000000"/>
                </a:solidFill>
                <a:uFill>
                  <a:solidFill>
                    <a:srgbClr val="000000"/>
                  </a:solidFill>
                </a:uFill>
                <a:latin typeface="Gill Sans"/>
                <a:ea typeface="Gill Sans"/>
                <a:cs typeface="Gill Sans"/>
                <a:sym typeface="Gill Sans"/>
              </a:defRPr>
            </a:lvl1pPr>
          </a:lstStyle>
          <a:p>
            <a:r>
              <a:rPr lang="en-US" sz="1600" dirty="0">
                <a:hlinkClick r:id="rId5"/>
              </a:rPr>
              <a:t>https://software.docs.hubmapconsortium.org</a:t>
            </a:r>
            <a:endParaRPr sz="1600"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linical Decision Support (Structured clinical data collection and real-time use)"/>
          <p:cNvSpPr txBox="1"/>
          <p:nvPr/>
        </p:nvSpPr>
        <p:spPr>
          <a:xfrm>
            <a:off x="277827" y="496642"/>
            <a:ext cx="8839201" cy="3506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nSpc>
                <a:spcPct val="80000"/>
              </a:lnSpc>
              <a:spcBef>
                <a:spcPts val="400"/>
              </a:spcBef>
              <a:defRPr b="1">
                <a:solidFill>
                  <a:srgbClr val="C00000"/>
                </a:solidFill>
                <a:effectLst>
                  <a:outerShdw blurRad="38100" dist="38100" dir="2700000" rotWithShape="0">
                    <a:srgbClr val="000000">
                      <a:alpha val="43137"/>
                    </a:srgbClr>
                  </a:outerShdw>
                </a:effectLst>
                <a:latin typeface="Arial"/>
                <a:ea typeface="Arial"/>
                <a:cs typeface="Arial"/>
                <a:sym typeface="Arial"/>
              </a:defRPr>
            </a:lvl1pPr>
          </a:lstStyle>
          <a:p>
            <a:r>
              <a:t>Learning Health Systems</a:t>
            </a:r>
          </a:p>
        </p:txBody>
      </p:sp>
      <p:pic>
        <p:nvPicPr>
          <p:cNvPr id="50" name="pasted-image.tiff" descr="pasted-image.tiff"/>
          <p:cNvPicPr>
            <a:picLocks noChangeAspect="1"/>
          </p:cNvPicPr>
          <p:nvPr/>
        </p:nvPicPr>
        <p:blipFill>
          <a:blip r:embed="rId2"/>
          <a:stretch>
            <a:fillRect/>
          </a:stretch>
        </p:blipFill>
        <p:spPr>
          <a:xfrm>
            <a:off x="5159795" y="779227"/>
            <a:ext cx="3835866" cy="1306270"/>
          </a:xfrm>
          <a:prstGeom prst="rect">
            <a:avLst/>
          </a:prstGeom>
          <a:ln w="12700">
            <a:miter lim="400000"/>
          </a:ln>
        </p:spPr>
      </p:pic>
      <p:pic>
        <p:nvPicPr>
          <p:cNvPr id="51" name="Screen Shot 2017-03-14 at 4.05.22 PM.png" descr="Screen Shot 2017-03-14 at 4.05.22 PM.png"/>
          <p:cNvPicPr>
            <a:picLocks noChangeAspect="1"/>
          </p:cNvPicPr>
          <p:nvPr/>
        </p:nvPicPr>
        <p:blipFill>
          <a:blip r:embed="rId3"/>
          <a:stretch>
            <a:fillRect/>
          </a:stretch>
        </p:blipFill>
        <p:spPr>
          <a:xfrm>
            <a:off x="156178" y="836980"/>
            <a:ext cx="4807835" cy="2566405"/>
          </a:xfrm>
          <a:prstGeom prst="rect">
            <a:avLst/>
          </a:prstGeom>
          <a:ln w="12700">
            <a:miter lim="400000"/>
          </a:ln>
        </p:spPr>
      </p:pic>
      <p:pic>
        <p:nvPicPr>
          <p:cNvPr id="52" name="Image" descr="Image"/>
          <p:cNvPicPr>
            <a:picLocks noChangeAspect="1"/>
          </p:cNvPicPr>
          <p:nvPr/>
        </p:nvPicPr>
        <p:blipFill>
          <a:blip r:embed="rId4"/>
          <a:stretch>
            <a:fillRect/>
          </a:stretch>
        </p:blipFill>
        <p:spPr>
          <a:xfrm>
            <a:off x="5505910" y="2213948"/>
            <a:ext cx="3143635" cy="1978100"/>
          </a:xfrm>
          <a:prstGeom prst="rect">
            <a:avLst/>
          </a:prstGeom>
          <a:ln w="12700">
            <a:miter lim="400000"/>
          </a:ln>
        </p:spPr>
      </p:pic>
      <p:pic>
        <p:nvPicPr>
          <p:cNvPr id="53" name="Image" descr="Image"/>
          <p:cNvPicPr>
            <a:picLocks noChangeAspect="1"/>
          </p:cNvPicPr>
          <p:nvPr/>
        </p:nvPicPr>
        <p:blipFill>
          <a:blip r:embed="rId5"/>
          <a:stretch>
            <a:fillRect/>
          </a:stretch>
        </p:blipFill>
        <p:spPr>
          <a:xfrm>
            <a:off x="5368328" y="4175981"/>
            <a:ext cx="3418800" cy="2566405"/>
          </a:xfrm>
          <a:prstGeom prst="rect">
            <a:avLst/>
          </a:prstGeom>
          <a:ln w="12700">
            <a:miter lim="400000"/>
          </a:ln>
        </p:spPr>
      </p:pic>
      <p:pic>
        <p:nvPicPr>
          <p:cNvPr id="54" name="LHS_Core_Values_Endorsements_121_08.20.2018_V1.pdf" descr="LHS_Core_Values_Endorsements_121_08.20.2018_V1.pdf"/>
          <p:cNvPicPr>
            <a:picLocks noChangeAspect="1"/>
          </p:cNvPicPr>
          <p:nvPr/>
        </p:nvPicPr>
        <p:blipFill>
          <a:blip r:embed="rId6"/>
          <a:stretch>
            <a:fillRect/>
          </a:stretch>
        </p:blipFill>
        <p:spPr>
          <a:xfrm>
            <a:off x="156178" y="3252123"/>
            <a:ext cx="4807835" cy="3605877"/>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ollaborative Networks (had a lead role in each)"/>
          <p:cNvSpPr txBox="1"/>
          <p:nvPr/>
        </p:nvSpPr>
        <p:spPr>
          <a:xfrm>
            <a:off x="277827" y="496642"/>
            <a:ext cx="8839201" cy="3506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nSpc>
                <a:spcPct val="80000"/>
              </a:lnSpc>
              <a:spcBef>
                <a:spcPts val="400"/>
              </a:spcBef>
              <a:defRPr b="1">
                <a:solidFill>
                  <a:srgbClr val="C00000"/>
                </a:solidFill>
                <a:effectLst>
                  <a:outerShdw blurRad="38100" dist="38100" dir="2700000" rotWithShape="0">
                    <a:srgbClr val="000000">
                      <a:alpha val="43137"/>
                    </a:srgbClr>
                  </a:outerShdw>
                </a:effectLst>
                <a:latin typeface="Arial"/>
                <a:ea typeface="Arial"/>
                <a:cs typeface="Arial"/>
                <a:sym typeface="Arial"/>
              </a:defRPr>
            </a:lvl1pPr>
          </a:lstStyle>
          <a:p>
            <a:r>
              <a:t>Secure Data Liquidity, Collaborative Networks</a:t>
            </a:r>
          </a:p>
        </p:txBody>
      </p:sp>
      <p:grpSp>
        <p:nvGrpSpPr>
          <p:cNvPr id="59" name="Picture 2"/>
          <p:cNvGrpSpPr/>
          <p:nvPr/>
        </p:nvGrpSpPr>
        <p:grpSpPr>
          <a:xfrm>
            <a:off x="100734" y="4828500"/>
            <a:ext cx="3457439" cy="941651"/>
            <a:chOff x="0" y="0"/>
            <a:chExt cx="3457437" cy="941649"/>
          </a:xfrm>
        </p:grpSpPr>
        <p:sp>
          <p:nvSpPr>
            <p:cNvPr id="57" name="Rectangle"/>
            <p:cNvSpPr/>
            <p:nvPr/>
          </p:nvSpPr>
          <p:spPr>
            <a:xfrm>
              <a:off x="-1" y="0"/>
              <a:ext cx="3457439" cy="941650"/>
            </a:xfrm>
            <a:prstGeom prst="rect">
              <a:avLst/>
            </a:prstGeom>
            <a:solidFill>
              <a:srgbClr val="FFFFFF"/>
            </a:solidFill>
            <a:ln w="12700" cap="flat">
              <a:noFill/>
              <a:miter lim="400000"/>
            </a:ln>
            <a:effectLst/>
          </p:spPr>
          <p:txBody>
            <a:bodyPr wrap="square" lIns="45718" tIns="45718" rIns="45718" bIns="45718" numCol="1" anchor="t">
              <a:noAutofit/>
            </a:bodyPr>
            <a:lstStyle/>
            <a:p>
              <a:pPr defTabSz="642915">
                <a:lnSpc>
                  <a:spcPct val="95000"/>
                </a:lnSpc>
                <a:spcBef>
                  <a:spcPts val="100"/>
                </a:spcBef>
                <a:defRPr sz="1200">
                  <a:effectLst>
                    <a:outerShdw blurRad="38100" dist="38100" dir="2700000" rotWithShape="0">
                      <a:srgbClr val="000000">
                        <a:alpha val="43137"/>
                      </a:srgbClr>
                    </a:outerShdw>
                  </a:effectLst>
                  <a:latin typeface="Arial"/>
                  <a:ea typeface="Arial"/>
                  <a:cs typeface="Arial"/>
                  <a:sym typeface="Arial"/>
                </a:defRPr>
              </a:pPr>
              <a:endParaRPr/>
            </a:p>
          </p:txBody>
        </p:sp>
        <p:pic>
          <p:nvPicPr>
            <p:cNvPr id="58" name="image89.png" descr="image89.png"/>
            <p:cNvPicPr>
              <a:picLocks noChangeAspect="1"/>
            </p:cNvPicPr>
            <p:nvPr/>
          </p:nvPicPr>
          <p:blipFill>
            <a:blip r:embed="rId2"/>
            <a:srcRect t="28432" b="30928"/>
            <a:stretch>
              <a:fillRect/>
            </a:stretch>
          </p:blipFill>
          <p:spPr>
            <a:xfrm>
              <a:off x="0" y="0"/>
              <a:ext cx="3457438" cy="941650"/>
            </a:xfrm>
            <a:prstGeom prst="rect">
              <a:avLst/>
            </a:prstGeom>
            <a:ln w="12700" cap="flat">
              <a:noFill/>
              <a:miter lim="400000"/>
            </a:ln>
            <a:effectLst/>
          </p:spPr>
        </p:pic>
      </p:grpSp>
      <p:pic>
        <p:nvPicPr>
          <p:cNvPr id="60" name="Picture 2" descr="Picture 2"/>
          <p:cNvPicPr>
            <a:picLocks noChangeAspect="1"/>
          </p:cNvPicPr>
          <p:nvPr/>
        </p:nvPicPr>
        <p:blipFill>
          <a:blip r:embed="rId3"/>
          <a:stretch>
            <a:fillRect/>
          </a:stretch>
        </p:blipFill>
        <p:spPr>
          <a:xfrm>
            <a:off x="829611" y="5803550"/>
            <a:ext cx="1952326" cy="751647"/>
          </a:xfrm>
          <a:prstGeom prst="rect">
            <a:avLst/>
          </a:prstGeom>
          <a:ln w="12700">
            <a:miter lim="400000"/>
          </a:ln>
        </p:spPr>
      </p:pic>
      <p:pic>
        <p:nvPicPr>
          <p:cNvPr id="61" name="Picture 2" descr="Picture 2"/>
          <p:cNvPicPr>
            <a:picLocks noChangeAspect="1"/>
          </p:cNvPicPr>
          <p:nvPr/>
        </p:nvPicPr>
        <p:blipFill>
          <a:blip r:embed="rId4"/>
          <a:stretch>
            <a:fillRect/>
          </a:stretch>
        </p:blipFill>
        <p:spPr>
          <a:xfrm>
            <a:off x="368343" y="847303"/>
            <a:ext cx="3946328" cy="1464051"/>
          </a:xfrm>
          <a:prstGeom prst="rect">
            <a:avLst/>
          </a:prstGeom>
          <a:ln w="12700">
            <a:miter lim="400000"/>
          </a:ln>
        </p:spPr>
      </p:pic>
      <p:sp>
        <p:nvSpPr>
          <p:cNvPr id="62" name="TextBox 30"/>
          <p:cNvSpPr txBox="1"/>
          <p:nvPr/>
        </p:nvSpPr>
        <p:spPr>
          <a:xfrm>
            <a:off x="4681008" y="867678"/>
            <a:ext cx="1771116" cy="11133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lvl1pPr algn="ctr" defTabSz="410750">
              <a:defRPr sz="7000">
                <a:solidFill>
                  <a:srgbClr val="0070C0"/>
                </a:solidFill>
                <a:latin typeface="Helvetica Neue"/>
                <a:ea typeface="Helvetica Neue"/>
                <a:cs typeface="Helvetica Neue"/>
                <a:sym typeface="Helvetica Neue"/>
              </a:defRPr>
            </a:lvl1pPr>
          </a:lstStyle>
          <a:p>
            <a:r>
              <a:t>R3</a:t>
            </a:r>
          </a:p>
        </p:txBody>
      </p:sp>
      <p:sp>
        <p:nvSpPr>
          <p:cNvPr id="63" name="TextBox 31"/>
          <p:cNvSpPr txBox="1"/>
          <p:nvPr/>
        </p:nvSpPr>
        <p:spPr>
          <a:xfrm>
            <a:off x="6031767" y="1041294"/>
            <a:ext cx="3028618" cy="799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lvl1pPr algn="ctr" defTabSz="410750">
              <a:defRPr sz="2400">
                <a:solidFill>
                  <a:srgbClr val="0070C0"/>
                </a:solidFill>
                <a:latin typeface="Helvetica Neue"/>
                <a:ea typeface="Helvetica Neue"/>
                <a:cs typeface="Helvetica Neue"/>
                <a:sym typeface="Helvetica Neue"/>
              </a:defRPr>
            </a:lvl1pPr>
          </a:lstStyle>
          <a:p>
            <a:r>
              <a:t>Health Record Research Request</a:t>
            </a:r>
          </a:p>
        </p:txBody>
      </p:sp>
      <p:pic>
        <p:nvPicPr>
          <p:cNvPr id="64" name="Picture 32" descr="Picture 32"/>
          <p:cNvPicPr>
            <a:picLocks noChangeAspect="1"/>
          </p:cNvPicPr>
          <p:nvPr/>
        </p:nvPicPr>
        <p:blipFill>
          <a:blip r:embed="rId5"/>
          <a:stretch>
            <a:fillRect/>
          </a:stretch>
        </p:blipFill>
        <p:spPr>
          <a:xfrm>
            <a:off x="100734" y="2363067"/>
            <a:ext cx="4815087" cy="805873"/>
          </a:xfrm>
          <a:prstGeom prst="rect">
            <a:avLst/>
          </a:prstGeom>
          <a:ln w="12700">
            <a:miter lim="400000"/>
          </a:ln>
        </p:spPr>
      </p:pic>
      <p:pic>
        <p:nvPicPr>
          <p:cNvPr id="65" name="Picture 33" descr="Picture 33"/>
          <p:cNvPicPr>
            <a:picLocks noChangeAspect="1"/>
          </p:cNvPicPr>
          <p:nvPr/>
        </p:nvPicPr>
        <p:blipFill>
          <a:blip r:embed="rId6"/>
          <a:stretch>
            <a:fillRect/>
          </a:stretch>
        </p:blipFill>
        <p:spPr>
          <a:xfrm>
            <a:off x="84429" y="3286477"/>
            <a:ext cx="2017760" cy="1424005"/>
          </a:xfrm>
          <a:prstGeom prst="rect">
            <a:avLst/>
          </a:prstGeom>
          <a:ln w="12700">
            <a:miter lim="400000"/>
          </a:ln>
        </p:spPr>
      </p:pic>
      <p:grpSp>
        <p:nvGrpSpPr>
          <p:cNvPr id="73" name="Group 37"/>
          <p:cNvGrpSpPr/>
          <p:nvPr/>
        </p:nvGrpSpPr>
        <p:grpSpPr>
          <a:xfrm>
            <a:off x="5713314" y="4203205"/>
            <a:ext cx="3403715" cy="2527259"/>
            <a:chOff x="0" y="0"/>
            <a:chExt cx="3403713" cy="2527257"/>
          </a:xfrm>
        </p:grpSpPr>
        <p:pic>
          <p:nvPicPr>
            <p:cNvPr id="69" name="Picture 2" descr="Picture 2"/>
            <p:cNvPicPr>
              <a:picLocks noChangeAspect="1"/>
            </p:cNvPicPr>
            <p:nvPr/>
          </p:nvPicPr>
          <p:blipFill>
            <a:blip r:embed="rId7"/>
            <a:stretch>
              <a:fillRect/>
            </a:stretch>
          </p:blipFill>
          <p:spPr>
            <a:xfrm>
              <a:off x="0" y="0"/>
              <a:ext cx="3403714" cy="2527258"/>
            </a:xfrm>
            <a:prstGeom prst="rect">
              <a:avLst/>
            </a:prstGeom>
            <a:ln w="12700" cap="flat">
              <a:noFill/>
              <a:miter lim="400000"/>
            </a:ln>
            <a:effectLst/>
          </p:spPr>
        </p:pic>
        <p:pic>
          <p:nvPicPr>
            <p:cNvPr id="70" name="Shape 23" descr="Shape 23"/>
            <p:cNvPicPr>
              <a:picLocks noChangeAspect="1"/>
            </p:cNvPicPr>
            <p:nvPr/>
          </p:nvPicPr>
          <p:blipFill>
            <a:blip r:embed="rId8"/>
            <a:stretch>
              <a:fillRect/>
            </a:stretch>
          </p:blipFill>
          <p:spPr>
            <a:xfrm>
              <a:off x="1395010" y="275146"/>
              <a:ext cx="1400722" cy="294292"/>
            </a:xfrm>
            <a:prstGeom prst="rect">
              <a:avLst/>
            </a:prstGeom>
            <a:ln w="12700" cap="flat">
              <a:noFill/>
              <a:miter lim="400000"/>
            </a:ln>
            <a:effectLst/>
          </p:spPr>
        </p:pic>
        <p:pic>
          <p:nvPicPr>
            <p:cNvPr id="71" name="Shape 24" descr="Shape 24"/>
            <p:cNvPicPr>
              <a:picLocks noChangeAspect="1"/>
            </p:cNvPicPr>
            <p:nvPr/>
          </p:nvPicPr>
          <p:blipFill>
            <a:blip r:embed="rId9"/>
            <a:stretch>
              <a:fillRect/>
            </a:stretch>
          </p:blipFill>
          <p:spPr>
            <a:xfrm>
              <a:off x="1120769" y="964803"/>
              <a:ext cx="1949206" cy="344097"/>
            </a:xfrm>
            <a:prstGeom prst="rect">
              <a:avLst/>
            </a:prstGeom>
            <a:ln w="12700" cap="flat">
              <a:noFill/>
              <a:miter lim="400000"/>
            </a:ln>
            <a:effectLst/>
          </p:spPr>
        </p:pic>
        <p:pic>
          <p:nvPicPr>
            <p:cNvPr id="72" name="Shape 25" descr="Shape 25"/>
            <p:cNvPicPr>
              <a:picLocks noChangeAspect="1"/>
            </p:cNvPicPr>
            <p:nvPr/>
          </p:nvPicPr>
          <p:blipFill>
            <a:blip r:embed="rId10"/>
            <a:stretch>
              <a:fillRect/>
            </a:stretch>
          </p:blipFill>
          <p:spPr>
            <a:xfrm>
              <a:off x="1250188" y="724770"/>
              <a:ext cx="1681630" cy="150702"/>
            </a:xfrm>
            <a:prstGeom prst="rect">
              <a:avLst/>
            </a:prstGeom>
            <a:ln w="12700" cap="flat">
              <a:noFill/>
              <a:miter lim="400000"/>
            </a:ln>
            <a:effectLst/>
          </p:spPr>
        </p:pic>
      </p:grpSp>
      <p:grpSp>
        <p:nvGrpSpPr>
          <p:cNvPr id="68" name="Picture 8"/>
          <p:cNvGrpSpPr/>
          <p:nvPr/>
        </p:nvGrpSpPr>
        <p:grpSpPr>
          <a:xfrm>
            <a:off x="1884469" y="3220704"/>
            <a:ext cx="4148085" cy="1583463"/>
            <a:chOff x="0" y="0"/>
            <a:chExt cx="4148083" cy="1583461"/>
          </a:xfrm>
        </p:grpSpPr>
        <p:sp>
          <p:nvSpPr>
            <p:cNvPr id="66" name="Rectangle"/>
            <p:cNvSpPr/>
            <p:nvPr/>
          </p:nvSpPr>
          <p:spPr>
            <a:xfrm>
              <a:off x="-1" y="-1"/>
              <a:ext cx="4148085" cy="1583462"/>
            </a:xfrm>
            <a:prstGeom prst="rect">
              <a:avLst/>
            </a:prstGeom>
            <a:solidFill>
              <a:srgbClr val="FFFFFF"/>
            </a:solidFill>
            <a:ln w="12700" cap="flat">
              <a:noFill/>
              <a:miter lim="400000"/>
            </a:ln>
            <a:effectLst/>
          </p:spPr>
          <p:txBody>
            <a:bodyPr wrap="square" lIns="45718" tIns="45718" rIns="45718" bIns="45718" numCol="1" anchor="t">
              <a:noAutofit/>
            </a:bodyPr>
            <a:lstStyle/>
            <a:p>
              <a:pPr defTabSz="642915">
                <a:lnSpc>
                  <a:spcPct val="95000"/>
                </a:lnSpc>
                <a:spcBef>
                  <a:spcPts val="100"/>
                </a:spcBef>
                <a:defRPr sz="1200">
                  <a:effectLst>
                    <a:outerShdw blurRad="38100" dist="38100" dir="2700000" rotWithShape="0">
                      <a:srgbClr val="000000">
                        <a:alpha val="43137"/>
                      </a:srgbClr>
                    </a:outerShdw>
                  </a:effectLst>
                  <a:latin typeface="Arial"/>
                  <a:ea typeface="Arial"/>
                  <a:cs typeface="Arial"/>
                  <a:sym typeface="Arial"/>
                </a:defRPr>
              </a:pPr>
              <a:endParaRPr/>
            </a:p>
          </p:txBody>
        </p:sp>
        <p:pic>
          <p:nvPicPr>
            <p:cNvPr id="67" name="image90.png" descr="image90.png"/>
            <p:cNvPicPr>
              <a:picLocks noChangeAspect="1"/>
            </p:cNvPicPr>
            <p:nvPr/>
          </p:nvPicPr>
          <p:blipFill>
            <a:blip r:embed="rId11"/>
            <a:stretch>
              <a:fillRect/>
            </a:stretch>
          </p:blipFill>
          <p:spPr>
            <a:xfrm>
              <a:off x="-1" y="-1"/>
              <a:ext cx="4148085" cy="1583463"/>
            </a:xfrm>
            <a:prstGeom prst="rect">
              <a:avLst/>
            </a:prstGeom>
            <a:ln w="12700" cap="flat">
              <a:noFill/>
              <a:miter lim="400000"/>
            </a:ln>
            <a:effectLst/>
          </p:spPr>
        </p:pic>
      </p:grpSp>
      <p:pic>
        <p:nvPicPr>
          <p:cNvPr id="74" name="Picture 43" descr="Picture 43"/>
          <p:cNvPicPr>
            <a:picLocks noChangeAspect="1"/>
          </p:cNvPicPr>
          <p:nvPr/>
        </p:nvPicPr>
        <p:blipFill>
          <a:blip r:embed="rId12"/>
          <a:stretch>
            <a:fillRect/>
          </a:stretch>
        </p:blipFill>
        <p:spPr>
          <a:xfrm>
            <a:off x="5090315" y="2278346"/>
            <a:ext cx="952501" cy="952501"/>
          </a:xfrm>
          <a:prstGeom prst="rect">
            <a:avLst/>
          </a:prstGeom>
          <a:ln w="12700">
            <a:miter lim="400000"/>
          </a:ln>
        </p:spPr>
      </p:pic>
      <p:pic>
        <p:nvPicPr>
          <p:cNvPr id="75" name="Picture 48" descr="Picture 48"/>
          <p:cNvPicPr>
            <a:picLocks noChangeAspect="1"/>
          </p:cNvPicPr>
          <p:nvPr/>
        </p:nvPicPr>
        <p:blipFill>
          <a:blip r:embed="rId13"/>
          <a:stretch>
            <a:fillRect/>
          </a:stretch>
        </p:blipFill>
        <p:spPr>
          <a:xfrm>
            <a:off x="6207049" y="2268287"/>
            <a:ext cx="2780390" cy="995961"/>
          </a:xfrm>
          <a:prstGeom prst="rect">
            <a:avLst/>
          </a:prstGeom>
          <a:ln w="12700">
            <a:miter lim="400000"/>
          </a:ln>
        </p:spPr>
      </p:pic>
      <p:pic>
        <p:nvPicPr>
          <p:cNvPr id="76" name="Picture 10" descr="Picture 10"/>
          <p:cNvPicPr>
            <a:picLocks noChangeAspect="1"/>
          </p:cNvPicPr>
          <p:nvPr/>
        </p:nvPicPr>
        <p:blipFill>
          <a:blip r:embed="rId14"/>
          <a:stretch>
            <a:fillRect/>
          </a:stretch>
        </p:blipFill>
        <p:spPr>
          <a:xfrm>
            <a:off x="7108325" y="3360262"/>
            <a:ext cx="1015366" cy="1015366"/>
          </a:xfrm>
          <a:prstGeom prst="rect">
            <a:avLst/>
          </a:prstGeom>
          <a:ln w="12700">
            <a:miter lim="400000"/>
          </a:ln>
        </p:spPr>
      </p:pic>
      <p:pic>
        <p:nvPicPr>
          <p:cNvPr id="2" name="Picture 1">
            <a:extLst>
              <a:ext uri="{FF2B5EF4-FFF2-40B4-BE49-F238E27FC236}">
                <a16:creationId xmlns:a16="http://schemas.microsoft.com/office/drawing/2014/main" id="{4CCE52F9-2450-6403-2965-3FF9AC15C0E0}"/>
              </a:ext>
            </a:extLst>
          </p:cNvPr>
          <p:cNvPicPr>
            <a:picLocks noChangeAspect="1"/>
          </p:cNvPicPr>
          <p:nvPr/>
        </p:nvPicPr>
        <p:blipFill>
          <a:blip r:embed="rId15"/>
          <a:stretch>
            <a:fillRect/>
          </a:stretch>
        </p:blipFill>
        <p:spPr>
          <a:xfrm>
            <a:off x="3480342" y="4625497"/>
            <a:ext cx="2017760" cy="1791128"/>
          </a:xfrm>
          <a:prstGeom prst="rect">
            <a:avLst/>
          </a:prstGeom>
        </p:spPr>
      </p:pic>
      <p:sp>
        <p:nvSpPr>
          <p:cNvPr id="24" name="Grayscale + Realistic Color = Perceptual">
            <a:extLst>
              <a:ext uri="{FF2B5EF4-FFF2-40B4-BE49-F238E27FC236}">
                <a16:creationId xmlns:a16="http://schemas.microsoft.com/office/drawing/2014/main" id="{3CCFCDD3-2F2E-241F-2C58-F7D06DCF3588}"/>
              </a:ext>
            </a:extLst>
          </p:cNvPr>
          <p:cNvSpPr txBox="1"/>
          <p:nvPr/>
        </p:nvSpPr>
        <p:spPr>
          <a:xfrm>
            <a:off x="2997149" y="6370533"/>
            <a:ext cx="2984146"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marL="401317" marR="57797" indent="-360676" defTabSz="1295400">
              <a:spcBef>
                <a:spcPts val="900"/>
              </a:spcBef>
              <a:defRPr>
                <a:solidFill>
                  <a:srgbClr val="000000"/>
                </a:solidFill>
                <a:uFill>
                  <a:solidFill>
                    <a:srgbClr val="000000"/>
                  </a:solidFill>
                </a:uFill>
                <a:latin typeface="Gill Sans"/>
                <a:ea typeface="Gill Sans"/>
                <a:cs typeface="Gill Sans"/>
                <a:sym typeface="Gill Sans"/>
              </a:defRPr>
            </a:lvl1pPr>
          </a:lstStyle>
          <a:p>
            <a:r>
              <a:rPr lang="en-US" dirty="0"/>
              <a:t>Cellular Senescence Network</a:t>
            </a:r>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1"/>
          <p:cNvSpPr txBox="1"/>
          <p:nvPr/>
        </p:nvSpPr>
        <p:spPr>
          <a:xfrm>
            <a:off x="279399" y="534638"/>
            <a:ext cx="8671174" cy="6231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lnSpc>
                <a:spcPct val="80000"/>
              </a:lnSpc>
              <a:spcBef>
                <a:spcPts val="400"/>
              </a:spcBef>
              <a:defRPr b="1">
                <a:solidFill>
                  <a:srgbClr val="C00000"/>
                </a:solidFill>
                <a:effectLst>
                  <a:outerShdw blurRad="38100" dist="38100" dir="2700000" rotWithShape="0">
                    <a:srgbClr val="000000">
                      <a:alpha val="43137"/>
                    </a:srgbClr>
                  </a:outerShdw>
                </a:effectLst>
                <a:latin typeface="Arial"/>
                <a:ea typeface="Arial"/>
                <a:cs typeface="Arial"/>
                <a:sym typeface="Arial"/>
              </a:defRPr>
            </a:pPr>
            <a:r>
              <a:rPr dirty="0"/>
              <a:t>Active Research</a:t>
            </a:r>
            <a:r>
              <a:rPr lang="en-US" dirty="0"/>
              <a:t> Networks as of Dec 2024</a:t>
            </a:r>
            <a:endParaRPr dirty="0"/>
          </a:p>
          <a:p>
            <a:pPr>
              <a:lnSpc>
                <a:spcPct val="80000"/>
              </a:lnSpc>
              <a:spcBef>
                <a:spcPts val="400"/>
              </a:spcBef>
              <a:defRPr b="1">
                <a:solidFill>
                  <a:srgbClr val="C00000"/>
                </a:solidFill>
                <a:effectLst>
                  <a:outerShdw blurRad="38100" dist="38100" dir="2700000" rotWithShape="0">
                    <a:srgbClr val="000000">
                      <a:alpha val="43137"/>
                    </a:srgbClr>
                  </a:outerShdw>
                </a:effectLst>
                <a:latin typeface="Arial"/>
                <a:ea typeface="Arial"/>
                <a:cs typeface="Arial"/>
                <a:sym typeface="Arial"/>
              </a:defRPr>
            </a:pPr>
            <a:endParaRPr sz="1400" dirty="0"/>
          </a:p>
          <a:p>
            <a:pPr>
              <a:defRPr sz="1600" b="1">
                <a:latin typeface="Arial"/>
                <a:ea typeface="Arial"/>
                <a:cs typeface="Arial"/>
                <a:sym typeface="Arial"/>
              </a:defRPr>
            </a:pPr>
            <a:r>
              <a:rPr u="sng" dirty="0">
                <a:solidFill>
                  <a:srgbClr val="0000FF"/>
                </a:solidFill>
                <a:uFill>
                  <a:solidFill>
                    <a:srgbClr val="0000FF"/>
                  </a:solidFill>
                </a:uFill>
                <a:hlinkClick r:id="rId2"/>
              </a:rPr>
              <a:t>U24OH009077</a:t>
            </a:r>
            <a:r>
              <a:rPr dirty="0"/>
              <a:t> (</a:t>
            </a:r>
            <a:r>
              <a:rPr dirty="0" err="1"/>
              <a:t>Becich</a:t>
            </a:r>
            <a:r>
              <a:rPr dirty="0"/>
              <a:t>)</a:t>
            </a:r>
            <a:r>
              <a:rPr lang="en-US" dirty="0"/>
              <a:t> 			CDC/NIH/NIOSH	</a:t>
            </a:r>
            <a:r>
              <a:rPr lang="en-US" b="0" dirty="0"/>
              <a:t>	</a:t>
            </a:r>
            <a:r>
              <a:rPr lang="en-US" dirty="0"/>
              <a:t>0.6</a:t>
            </a:r>
            <a:r>
              <a:rPr dirty="0"/>
              <a:t> calenda</a:t>
            </a:r>
            <a:r>
              <a:rPr lang="en-US" dirty="0"/>
              <a:t>r</a:t>
            </a:r>
          </a:p>
          <a:p>
            <a:pPr>
              <a:defRPr sz="1600" u="sng">
                <a:latin typeface="Arial"/>
                <a:ea typeface="Arial"/>
                <a:cs typeface="Arial"/>
                <a:sym typeface="Arial"/>
              </a:defRPr>
            </a:pPr>
            <a:r>
              <a:rPr lang="en-US" dirty="0"/>
              <a:t>Sustaining the Expansion of the National Mesothelioma Virtual Bank (NMVB)</a:t>
            </a:r>
            <a:r>
              <a:rPr lang="en-US" b="1" dirty="0"/>
              <a:t> </a:t>
            </a:r>
          </a:p>
          <a:p>
            <a:pPr>
              <a:defRPr sz="1600" u="sng">
                <a:latin typeface="Arial"/>
                <a:ea typeface="Arial"/>
                <a:cs typeface="Arial"/>
                <a:sym typeface="Arial"/>
              </a:defRPr>
            </a:pPr>
            <a:endParaRPr lang="en-US" sz="1400" b="1" dirty="0"/>
          </a:p>
          <a:p>
            <a:pPr>
              <a:defRPr sz="1600" b="1">
                <a:solidFill>
                  <a:srgbClr val="000000"/>
                </a:solidFill>
                <a:latin typeface="Arial"/>
                <a:ea typeface="Arial"/>
                <a:cs typeface="Arial"/>
                <a:sym typeface="Arial"/>
              </a:defRPr>
            </a:pPr>
            <a:r>
              <a:rPr lang="en-US" u="sng" dirty="0">
                <a:solidFill>
                  <a:srgbClr val="0000FF"/>
                </a:solidFill>
                <a:uFill>
                  <a:solidFill>
                    <a:srgbClr val="0000FF"/>
                  </a:solidFill>
                </a:uFill>
              </a:rPr>
              <a:t>RI-CRN-2020-006</a:t>
            </a:r>
            <a:r>
              <a:rPr lang="en-US" dirty="0"/>
              <a:t> (McTigue; </a:t>
            </a:r>
            <a:r>
              <a:rPr lang="en-US" dirty="0" err="1"/>
              <a:t>Becich</a:t>
            </a:r>
            <a:r>
              <a:rPr lang="en-US" dirty="0"/>
              <a:t>)</a:t>
            </a:r>
            <a:r>
              <a:rPr lang="en-US" dirty="0">
                <a:latin typeface="Calibri"/>
                <a:ea typeface="Calibri"/>
                <a:cs typeface="Calibri"/>
                <a:sym typeface="Calibri"/>
              </a:rPr>
              <a:t>		</a:t>
            </a:r>
            <a:r>
              <a:rPr lang="en-US" dirty="0"/>
              <a:t>PCORI			1.2 calendar</a:t>
            </a:r>
            <a:endParaRPr lang="en-US" dirty="0">
              <a:latin typeface="Calibri"/>
              <a:ea typeface="Calibri"/>
              <a:cs typeface="Calibri"/>
              <a:sym typeface="Calibri"/>
            </a:endParaRPr>
          </a:p>
          <a:p>
            <a:pPr>
              <a:defRPr sz="1600" u="sng">
                <a:solidFill>
                  <a:srgbClr val="000000"/>
                </a:solidFill>
                <a:latin typeface="Arial"/>
                <a:ea typeface="Arial"/>
                <a:cs typeface="Arial"/>
                <a:sym typeface="Arial"/>
              </a:defRPr>
            </a:pPr>
            <a:r>
              <a:rPr lang="en-US" dirty="0"/>
              <a:t>Advancement of PCORnet Infrastructure: Clinical Research Network Project </a:t>
            </a:r>
          </a:p>
          <a:p>
            <a:pPr>
              <a:defRPr sz="1600">
                <a:latin typeface="Arial"/>
                <a:ea typeface="Arial"/>
                <a:cs typeface="Arial"/>
                <a:sym typeface="Arial"/>
              </a:defRPr>
            </a:pPr>
            <a:endParaRPr sz="1400" dirty="0"/>
          </a:p>
          <a:p>
            <a:pPr>
              <a:defRPr sz="1600" b="1">
                <a:latin typeface="Arial"/>
                <a:ea typeface="Arial"/>
                <a:cs typeface="Arial"/>
                <a:sym typeface="Arial"/>
              </a:defRPr>
            </a:pPr>
            <a:r>
              <a:rPr u="sng" dirty="0">
                <a:solidFill>
                  <a:srgbClr val="0000FF"/>
                </a:solidFill>
                <a:uFill>
                  <a:solidFill>
                    <a:srgbClr val="0000FF"/>
                  </a:solidFill>
                </a:uFill>
                <a:hlinkClick r:id="rId3"/>
              </a:rPr>
              <a:t>UL1TR001857</a:t>
            </a:r>
            <a:r>
              <a:rPr dirty="0"/>
              <a:t> (Reis)</a:t>
            </a:r>
            <a:r>
              <a:rPr b="0" dirty="0"/>
              <a:t>			</a:t>
            </a:r>
            <a:r>
              <a:rPr lang="en-US" dirty="0"/>
              <a:t>NIH/NCATS 	</a:t>
            </a:r>
            <a:r>
              <a:rPr b="0" dirty="0"/>
              <a:t>	</a:t>
            </a:r>
            <a:r>
              <a:rPr dirty="0"/>
              <a:t>1.</a:t>
            </a:r>
            <a:r>
              <a:rPr lang="en-US" dirty="0"/>
              <a:t>8</a:t>
            </a:r>
            <a:r>
              <a:rPr dirty="0"/>
              <a:t> calenda</a:t>
            </a:r>
            <a:r>
              <a:rPr lang="en-US" dirty="0"/>
              <a:t>r</a:t>
            </a:r>
            <a:endParaRPr dirty="0"/>
          </a:p>
          <a:p>
            <a:pPr>
              <a:defRPr sz="1600" u="sng">
                <a:latin typeface="Arial"/>
                <a:ea typeface="Arial"/>
                <a:cs typeface="Arial"/>
                <a:sym typeface="Arial"/>
              </a:defRPr>
            </a:pPr>
            <a:r>
              <a:rPr dirty="0"/>
              <a:t>Biomedical Informatics Core, Clinical and Translational Science Institute</a:t>
            </a:r>
          </a:p>
          <a:p>
            <a:pPr>
              <a:defRPr sz="1600" b="1">
                <a:solidFill>
                  <a:srgbClr val="000000"/>
                </a:solidFill>
                <a:latin typeface="Arial"/>
                <a:ea typeface="Arial"/>
                <a:cs typeface="Arial"/>
                <a:sym typeface="Arial"/>
              </a:defRPr>
            </a:pPr>
            <a:endParaRPr sz="1400" dirty="0">
              <a:latin typeface="Calibri"/>
              <a:ea typeface="Calibri"/>
              <a:cs typeface="Calibri"/>
              <a:sym typeface="Calibri"/>
            </a:endParaRPr>
          </a:p>
          <a:p>
            <a:pPr>
              <a:defRPr sz="1600" b="1">
                <a:solidFill>
                  <a:srgbClr val="000000"/>
                </a:solidFill>
                <a:latin typeface="Arial"/>
                <a:ea typeface="Arial"/>
                <a:cs typeface="Arial"/>
                <a:sym typeface="Arial"/>
              </a:defRPr>
            </a:pPr>
            <a:r>
              <a:rPr u="sng" dirty="0">
                <a:solidFill>
                  <a:srgbClr val="0000FF"/>
                </a:solidFill>
                <a:uFill>
                  <a:solidFill>
                    <a:srgbClr val="0000FF"/>
                  </a:solidFill>
                </a:uFill>
                <a:hlinkClick r:id="rId4"/>
              </a:rPr>
              <a:t>OT2OD026675</a:t>
            </a:r>
            <a:r>
              <a:rPr dirty="0"/>
              <a:t> (</a:t>
            </a:r>
            <a:r>
              <a:rPr lang="en-US" dirty="0"/>
              <a:t>Blood</a:t>
            </a:r>
            <a:r>
              <a:rPr dirty="0"/>
              <a:t>; Silverstein)</a:t>
            </a:r>
            <a:r>
              <a:rPr b="0" dirty="0">
                <a:latin typeface="Calibri"/>
                <a:ea typeface="Calibri"/>
                <a:cs typeface="Calibri"/>
                <a:sym typeface="Calibri"/>
              </a:rPr>
              <a:t>	</a:t>
            </a:r>
            <a:r>
              <a:rPr lang="en-US" b="0" dirty="0">
                <a:latin typeface="Calibri"/>
                <a:ea typeface="Calibri"/>
                <a:cs typeface="Calibri"/>
                <a:sym typeface="Calibri"/>
              </a:rPr>
              <a:t>	</a:t>
            </a:r>
            <a:r>
              <a:rPr lang="en-US" dirty="0"/>
              <a:t>NIH/Office of the Director	2.4</a:t>
            </a:r>
            <a:r>
              <a:rPr dirty="0"/>
              <a:t> calendar</a:t>
            </a:r>
            <a:endParaRPr dirty="0">
              <a:latin typeface="Calibri"/>
              <a:ea typeface="Calibri"/>
              <a:cs typeface="Calibri"/>
              <a:sym typeface="Calibri"/>
            </a:endParaRPr>
          </a:p>
          <a:p>
            <a:pPr>
              <a:defRPr sz="1600" u="sng">
                <a:solidFill>
                  <a:srgbClr val="000000"/>
                </a:solidFill>
                <a:latin typeface="Arial"/>
                <a:ea typeface="Arial"/>
                <a:cs typeface="Arial"/>
                <a:sym typeface="Arial"/>
              </a:defRPr>
            </a:pPr>
            <a:r>
              <a:rPr dirty="0"/>
              <a:t>Flexible Hybrid Cloud Infrastructure for Seamless Management of HuBMAP Resources</a:t>
            </a:r>
            <a:endParaRPr lang="en-US" dirty="0"/>
          </a:p>
          <a:p>
            <a:pPr>
              <a:defRPr sz="1600" u="sng">
                <a:solidFill>
                  <a:srgbClr val="000000"/>
                </a:solidFill>
                <a:latin typeface="Arial"/>
                <a:ea typeface="Arial"/>
                <a:cs typeface="Arial"/>
                <a:sym typeface="Arial"/>
              </a:defRPr>
            </a:pPr>
            <a:endParaRPr lang="en-US" sz="1400" dirty="0"/>
          </a:p>
          <a:p>
            <a:pPr>
              <a:defRPr sz="1600" b="1">
                <a:solidFill>
                  <a:srgbClr val="000000"/>
                </a:solidFill>
                <a:latin typeface="Arial"/>
                <a:ea typeface="Arial"/>
                <a:cs typeface="Arial"/>
                <a:sym typeface="Arial"/>
              </a:defRPr>
            </a:pPr>
            <a:r>
              <a:rPr lang="en-US" u="sng" dirty="0">
                <a:solidFill>
                  <a:srgbClr val="0000FF"/>
                </a:solidFill>
                <a:uFill>
                  <a:solidFill>
                    <a:srgbClr val="0000FF"/>
                  </a:solidFill>
                </a:uFill>
                <a:hlinkClick r:id="rId5"/>
              </a:rPr>
              <a:t>U24CA268108</a:t>
            </a:r>
            <a:r>
              <a:rPr lang="en-US" dirty="0"/>
              <a:t> (Silverstein; Blood; Bar-Joseph)</a:t>
            </a:r>
            <a:r>
              <a:rPr lang="en-US" dirty="0">
                <a:latin typeface="Calibri"/>
                <a:ea typeface="Calibri"/>
                <a:cs typeface="Calibri"/>
                <a:sym typeface="Calibri"/>
              </a:rPr>
              <a:t>	</a:t>
            </a:r>
            <a:r>
              <a:rPr lang="en-US" dirty="0"/>
              <a:t>NIH/NCI			2.4 calendar</a:t>
            </a:r>
            <a:endParaRPr lang="en-US" dirty="0">
              <a:latin typeface="Calibri"/>
              <a:ea typeface="Calibri"/>
              <a:cs typeface="Calibri"/>
              <a:sym typeface="Calibri"/>
            </a:endParaRPr>
          </a:p>
          <a:p>
            <a:pPr>
              <a:defRPr sz="1600" u="sng">
                <a:solidFill>
                  <a:srgbClr val="000000"/>
                </a:solidFill>
                <a:latin typeface="Arial"/>
                <a:ea typeface="Arial"/>
                <a:cs typeface="Arial"/>
                <a:sym typeface="Arial"/>
              </a:defRPr>
            </a:pPr>
            <a:r>
              <a:rPr lang="en-US" dirty="0"/>
              <a:t>Cellular Senescence Network (SenNet) Consortium Organization and Data Coordinating Center (CODCC)</a:t>
            </a:r>
          </a:p>
          <a:p>
            <a:pPr>
              <a:defRPr sz="1600" u="sng">
                <a:solidFill>
                  <a:srgbClr val="000000"/>
                </a:solidFill>
                <a:latin typeface="Arial"/>
                <a:ea typeface="Arial"/>
                <a:cs typeface="Arial"/>
                <a:sym typeface="Arial"/>
              </a:defRPr>
            </a:pPr>
            <a:endParaRPr lang="en-US" sz="1400" dirty="0"/>
          </a:p>
          <a:p>
            <a:pPr>
              <a:defRPr sz="1600" b="1">
                <a:solidFill>
                  <a:srgbClr val="000000"/>
                </a:solidFill>
                <a:latin typeface="Arial"/>
                <a:ea typeface="Arial"/>
                <a:cs typeface="Arial"/>
                <a:sym typeface="Arial"/>
              </a:defRPr>
            </a:pPr>
            <a:r>
              <a:rPr lang="en-US" u="sng" dirty="0">
                <a:solidFill>
                  <a:srgbClr val="0000FF"/>
                </a:solidFill>
                <a:uFill>
                  <a:solidFill>
                    <a:srgbClr val="0000FF"/>
                  </a:solidFill>
                </a:uFill>
              </a:rPr>
              <a:t>SPEC-20-009 </a:t>
            </a:r>
            <a:r>
              <a:rPr lang="en-US" dirty="0"/>
              <a:t> (Silverstein)</a:t>
            </a:r>
            <a:r>
              <a:rPr lang="en-US" dirty="0">
                <a:latin typeface="Calibri"/>
                <a:ea typeface="Calibri"/>
                <a:cs typeface="Calibri"/>
                <a:sym typeface="Calibri"/>
              </a:rPr>
              <a:t>			</a:t>
            </a:r>
            <a:r>
              <a:rPr lang="en-US" dirty="0"/>
              <a:t>BCRF			1.2 calendar</a:t>
            </a:r>
            <a:endParaRPr lang="en-US" dirty="0">
              <a:latin typeface="Calibri"/>
              <a:ea typeface="Calibri"/>
              <a:cs typeface="Calibri"/>
              <a:sym typeface="Calibri"/>
            </a:endParaRPr>
          </a:p>
          <a:p>
            <a:pPr>
              <a:defRPr sz="1600" u="sng">
                <a:solidFill>
                  <a:srgbClr val="000000"/>
                </a:solidFill>
                <a:latin typeface="Arial"/>
                <a:ea typeface="Arial"/>
                <a:cs typeface="Arial"/>
                <a:sym typeface="Arial"/>
              </a:defRPr>
            </a:pPr>
            <a:r>
              <a:rPr lang="en-US" dirty="0"/>
              <a:t>Breast Cancer Research Foundation Global Data Hub</a:t>
            </a:r>
          </a:p>
          <a:p>
            <a:pPr>
              <a:defRPr sz="1600" u="sng">
                <a:solidFill>
                  <a:srgbClr val="000000"/>
                </a:solidFill>
                <a:latin typeface="Arial"/>
                <a:ea typeface="Arial"/>
                <a:cs typeface="Arial"/>
                <a:sym typeface="Arial"/>
              </a:defRPr>
            </a:pPr>
            <a:endParaRPr lang="en-US" sz="1400" dirty="0">
              <a:latin typeface="Arial" panose="020B0604020202020204" pitchFamily="34" charset="0"/>
              <a:cs typeface="Arial" panose="020B0604020202020204" pitchFamily="34" charset="0"/>
            </a:endParaRPr>
          </a:p>
          <a:p>
            <a:pPr>
              <a:defRPr sz="1600" b="1">
                <a:solidFill>
                  <a:srgbClr val="000000"/>
                </a:solidFill>
                <a:latin typeface="Arial"/>
                <a:ea typeface="Arial"/>
                <a:cs typeface="Arial"/>
                <a:sym typeface="Arial"/>
              </a:defRPr>
            </a:pPr>
            <a:r>
              <a:rPr lang="en-US" u="sng" dirty="0">
                <a:solidFill>
                  <a:srgbClr val="0000FF"/>
                </a:solidFill>
                <a:uFill>
                  <a:solidFill>
                    <a:srgbClr val="0000FF"/>
                  </a:solidFill>
                </a:uFill>
                <a:latin typeface="Arial" panose="020B0604020202020204" pitchFamily="34" charset="0"/>
                <a:cs typeface="Arial" panose="020B0604020202020204" pitchFamily="34" charset="0"/>
              </a:rPr>
              <a:t>U24OD038422</a:t>
            </a:r>
            <a:r>
              <a:rPr lang="en-US" dirty="0">
                <a:latin typeface="Arial" panose="020B0604020202020204" pitchFamily="34" charset="0"/>
                <a:cs typeface="Arial" panose="020B0604020202020204" pitchFamily="34" charset="0"/>
              </a:rPr>
              <a:t> (Taylor; Silverstein)</a:t>
            </a:r>
            <a:r>
              <a:rPr lang="en-US" dirty="0">
                <a:latin typeface="Arial" panose="020B0604020202020204" pitchFamily="34" charset="0"/>
                <a:ea typeface="Calibri"/>
                <a:cs typeface="Arial" panose="020B0604020202020204" pitchFamily="34" charset="0"/>
                <a:sym typeface="Calibri"/>
              </a:rPr>
              <a:t>		NIH/CF Data Ecosystem</a:t>
            </a:r>
            <a:r>
              <a:rPr lang="en-US" dirty="0">
                <a:latin typeface="Arial" panose="020B0604020202020204" pitchFamily="34" charset="0"/>
                <a:cs typeface="Arial" panose="020B0604020202020204" pitchFamily="34" charset="0"/>
              </a:rPr>
              <a:t>	0.6 calendar</a:t>
            </a:r>
            <a:endParaRPr lang="en-US" dirty="0">
              <a:latin typeface="Arial" panose="020B0604020202020204" pitchFamily="34" charset="0"/>
              <a:ea typeface="Calibri"/>
              <a:cs typeface="Arial" panose="020B0604020202020204" pitchFamily="34" charset="0"/>
              <a:sym typeface="Calibri"/>
            </a:endParaRPr>
          </a:p>
          <a:p>
            <a:pPr>
              <a:defRPr sz="1600" u="sng">
                <a:solidFill>
                  <a:srgbClr val="000000"/>
                </a:solidFill>
                <a:latin typeface="Arial"/>
                <a:ea typeface="Arial"/>
                <a:cs typeface="Arial"/>
                <a:sym typeface="Arial"/>
              </a:defRPr>
            </a:pPr>
            <a:r>
              <a:rPr lang="en-US" dirty="0">
                <a:latin typeface="Arial" panose="020B0604020202020204" pitchFamily="34" charset="0"/>
                <a:cs typeface="Arial" panose="020B0604020202020204" pitchFamily="34" charset="0"/>
              </a:rPr>
              <a:t>Uncovering the Shared Genetic Origins of Childhood Cancer and Structural Birth Defects</a:t>
            </a:r>
          </a:p>
          <a:p>
            <a:pPr>
              <a:defRPr sz="1600" u="sng">
                <a:solidFill>
                  <a:srgbClr val="000000"/>
                </a:solidFill>
                <a:latin typeface="Arial"/>
                <a:ea typeface="Arial"/>
                <a:cs typeface="Arial"/>
                <a:sym typeface="Arial"/>
              </a:defRPr>
            </a:pPr>
            <a:r>
              <a:rPr lang="en-US" dirty="0">
                <a:latin typeface="Arial" panose="020B0604020202020204" pitchFamily="34" charset="0"/>
                <a:cs typeface="Arial" panose="020B0604020202020204" pitchFamily="34" charset="0"/>
              </a:rPr>
              <a:t>Through Enhanced Data Integration and Analysis with the CFDE Data Distillery Knowledge</a:t>
            </a:r>
          </a:p>
          <a:p>
            <a:pPr>
              <a:defRPr sz="1600" u="sng">
                <a:solidFill>
                  <a:srgbClr val="000000"/>
                </a:solidFill>
                <a:latin typeface="Arial"/>
                <a:ea typeface="Arial"/>
                <a:cs typeface="Arial"/>
                <a:sym typeface="Arial"/>
              </a:defRPr>
            </a:pPr>
            <a:r>
              <a:rPr lang="en-US" dirty="0">
                <a:latin typeface="Arial" panose="020B0604020202020204" pitchFamily="34" charset="0"/>
                <a:cs typeface="Arial" panose="020B0604020202020204" pitchFamily="34" charset="0"/>
              </a:rPr>
              <a:t>Graph</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1"/>
          <p:cNvSpPr txBox="1"/>
          <p:nvPr/>
        </p:nvSpPr>
        <p:spPr>
          <a:xfrm>
            <a:off x="279399" y="534638"/>
            <a:ext cx="8671174" cy="64345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nSpc>
                <a:spcPct val="80000"/>
              </a:lnSpc>
              <a:spcBef>
                <a:spcPts val="400"/>
              </a:spcBef>
              <a:defRPr b="1">
                <a:solidFill>
                  <a:srgbClr val="C00000"/>
                </a:solidFill>
                <a:effectLst>
                  <a:outerShdw blurRad="38100" dist="38100" dir="2700000" rotWithShape="0">
                    <a:srgbClr val="000000">
                      <a:alpha val="43137"/>
                    </a:srgbClr>
                  </a:outerShdw>
                </a:effectLst>
                <a:latin typeface="Arial"/>
                <a:ea typeface="Arial"/>
                <a:cs typeface="Arial"/>
                <a:sym typeface="Arial"/>
              </a:defRPr>
            </a:pPr>
            <a:r>
              <a:rPr lang="en-US" dirty="0"/>
              <a:t>2025 Publications</a:t>
            </a:r>
            <a:endParaRPr dirty="0"/>
          </a:p>
          <a:p>
            <a:pPr marL="342900" indent="-342900">
              <a:lnSpc>
                <a:spcPct val="80000"/>
              </a:lnSpc>
              <a:spcBef>
                <a:spcPts val="400"/>
              </a:spcBef>
              <a:buFont typeface="+mj-lt"/>
              <a:buAutoNum type="arabicPeriod"/>
              <a:defRPr b="1">
                <a:solidFill>
                  <a:srgbClr val="C00000"/>
                </a:solidFill>
                <a:effectLst>
                  <a:outerShdw blurRad="38100" dist="38100" dir="2700000" rotWithShape="0">
                    <a:srgbClr val="000000">
                      <a:alpha val="43137"/>
                    </a:srgbClr>
                  </a:outerShdw>
                </a:effectLst>
                <a:latin typeface="Arial"/>
                <a:ea typeface="Arial"/>
                <a:cs typeface="Arial"/>
                <a:sym typeface="Arial"/>
              </a:defRPr>
            </a:pP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Turner ML, Smits TC, Liaw TS, Honick B, Shirey B, Choy L, Akhmetov N, An S, Betancur D, Bordelon D, Burke K, Cao-Berg I, Conroy J, Csonka C, Cuda P, Donahue S, Fisher S, Furst D, Hanna E, Hardi J, Kakar T, Keller MS, Li X, Ma Y, McWilliams A, Money A, Morgan R, </a:t>
            </a:r>
            <a:r>
              <a:rPr kumimoji="0" lang="en-US" sz="1300" b="0" i="0" u="none" strike="noStrike" kern="0" cap="none" spc="0" normalizeH="0" baseline="0" noProof="0" dirty="0" err="1">
                <a:ln>
                  <a:noFill/>
                </a:ln>
                <a:solidFill>
                  <a:srgbClr val="292934"/>
                </a:solidFill>
                <a:effectLst/>
                <a:uLnTx/>
                <a:uFillTx/>
                <a:latin typeface="Arial" panose="020B0604020202020204" pitchFamily="34" charset="0"/>
                <a:cs typeface="Arial" panose="020B0604020202020204" pitchFamily="34" charset="0"/>
                <a:sym typeface="Times New Roman"/>
              </a:rPr>
              <a:t>Moerth</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E, Muerto J, Musen MA, Nic E, O’Connor MJ, Phillips G, Ropelewski A, Sablosky R, Saripalli S, Sibilla M, Simmel D, Simmons A, Tang X, Welling J, Yuan Z, Hemberg M, Ruffalo M, Silverstein J, Blood P, </a:t>
            </a:r>
            <a:r>
              <a:rPr kumimoji="0" lang="en-US" sz="1300" b="0" i="0" u="none" strike="noStrike" kern="0" cap="none" spc="0" normalizeH="0" baseline="0" noProof="0" dirty="0" err="1">
                <a:ln>
                  <a:noFill/>
                </a:ln>
                <a:solidFill>
                  <a:srgbClr val="292934"/>
                </a:solidFill>
                <a:effectLst/>
                <a:uLnTx/>
                <a:uFillTx/>
                <a:latin typeface="Arial" panose="020B0604020202020204" pitchFamily="34" charset="0"/>
                <a:cs typeface="Arial" panose="020B0604020202020204" pitchFamily="34" charset="0"/>
                <a:sym typeface="Times New Roman"/>
              </a:rPr>
              <a:t>Gehlenborg</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N. </a:t>
            </a:r>
            <a:r>
              <a:rPr kumimoji="0" lang="en-US" sz="1300" b="0" i="1" u="sng"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HuBMAP Data Portal: A resource for multi-modal spatial and single-cell data of healthy human tissues</a:t>
            </a:r>
            <a:r>
              <a:rPr kumimoji="0" lang="en-US" sz="1300" b="0" i="0" u="sng"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[Internet]. </a:t>
            </a:r>
            <a:r>
              <a:rPr kumimoji="0" lang="en-US" sz="1300" b="0" i="0" u="none" strike="noStrike" kern="0" cap="none" spc="0" normalizeH="0" baseline="0" noProof="0" dirty="0" err="1">
                <a:ln>
                  <a:noFill/>
                </a:ln>
                <a:solidFill>
                  <a:srgbClr val="292934"/>
                </a:solidFill>
                <a:effectLst/>
                <a:uLnTx/>
                <a:uFillTx/>
                <a:latin typeface="Arial" panose="020B0604020202020204" pitchFamily="34" charset="0"/>
                <a:cs typeface="Arial" panose="020B0604020202020204" pitchFamily="34" charset="0"/>
                <a:sym typeface="Times New Roman"/>
              </a:rPr>
              <a:t>arXiv</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[q-</a:t>
            </a:r>
            <a:r>
              <a:rPr kumimoji="0" lang="en-US" sz="1300" b="0" i="0" u="none" strike="noStrike" kern="0" cap="none" spc="0" normalizeH="0" baseline="0" noProof="0" dirty="0" err="1">
                <a:ln>
                  <a:noFill/>
                </a:ln>
                <a:solidFill>
                  <a:srgbClr val="292934"/>
                </a:solidFill>
                <a:effectLst/>
                <a:uLnTx/>
                <a:uFillTx/>
                <a:latin typeface="Arial" panose="020B0604020202020204" pitchFamily="34" charset="0"/>
                <a:cs typeface="Arial" panose="020B0604020202020204" pitchFamily="34" charset="0"/>
                <a:sym typeface="Times New Roman"/>
              </a:rPr>
              <a:t>bio.QM</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2025. Available from: </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hlinkClick r:id="rId2"/>
              </a:rPr>
              <a:t>http://dx.doi.org/10.48550/arXiv.2511.05708</a:t>
            </a:r>
            <a:endPar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endParaRPr>
          </a:p>
          <a:p>
            <a:pPr marL="342900" indent="-342900">
              <a:lnSpc>
                <a:spcPct val="80000"/>
              </a:lnSpc>
              <a:spcBef>
                <a:spcPts val="400"/>
              </a:spcBef>
              <a:buAutoNum type="arabicPeriod"/>
              <a:defRPr b="1">
                <a:solidFill>
                  <a:srgbClr val="C00000"/>
                </a:solidFill>
                <a:effectLst>
                  <a:outerShdw blurRad="38100" dist="38100" dir="2700000" rotWithShape="0">
                    <a:srgbClr val="000000">
                      <a:alpha val="43137"/>
                    </a:srgbClr>
                  </a:outerShdw>
                </a:effectLst>
                <a:latin typeface="Arial"/>
                <a:ea typeface="Arial"/>
                <a:cs typeface="Arial"/>
                <a:sym typeface="Arial"/>
              </a:defRPr>
            </a:pP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Taneja SB, Boyce RD, Malec SA, Albert SM, Shaaban CE, Levine AS, Munro P, Bian J, Xu J, </a:t>
            </a:r>
            <a:r>
              <a:rPr kumimoji="0" lang="en-US" sz="1300" b="0" i="0" u="none" strike="noStrike" kern="0" cap="none" spc="0" normalizeH="0" baseline="0" noProof="0" dirty="0" err="1">
                <a:ln>
                  <a:noFill/>
                </a:ln>
                <a:solidFill>
                  <a:srgbClr val="292934"/>
                </a:solidFill>
                <a:effectLst/>
                <a:uLnTx/>
                <a:uFillTx/>
                <a:latin typeface="Arial" panose="020B0604020202020204" pitchFamily="34" charset="0"/>
                <a:cs typeface="Arial" panose="020B0604020202020204" pitchFamily="34" charset="0"/>
                <a:sym typeface="Times New Roman"/>
              </a:rPr>
              <a:t>Maraganore</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D, Schliep K, Silverstein JC, Kienholz M, Karim HT. </a:t>
            </a:r>
            <a:r>
              <a:rPr kumimoji="0" lang="en-US" sz="1300" b="0" i="1" u="sng"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Predicting Alzheimer’s disease diagnosis, a decade or more years before onset using the electronic health record and random forest machine learning models </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[Internet]. </a:t>
            </a:r>
            <a:r>
              <a:rPr kumimoji="0" lang="en-US" sz="1300" b="0" i="0" u="none" strike="noStrike" kern="0" cap="none" spc="0" normalizeH="0" baseline="0" noProof="0" dirty="0" err="1">
                <a:ln>
                  <a:noFill/>
                </a:ln>
                <a:solidFill>
                  <a:srgbClr val="292934"/>
                </a:solidFill>
                <a:effectLst/>
                <a:uLnTx/>
                <a:uFillTx/>
                <a:latin typeface="Arial" panose="020B0604020202020204" pitchFamily="34" charset="0"/>
                <a:cs typeface="Arial" panose="020B0604020202020204" pitchFamily="34" charset="0"/>
                <a:sym typeface="Times New Roman"/>
              </a:rPr>
              <a:t>medRxiv</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2025. p. 2025.11. 04.25338396. Available from: </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hlinkClick r:id="rId3"/>
              </a:rPr>
              <a:t>https://doi.org/10.1101/2025.11.04.25338396</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PMID: 41292647</a:t>
            </a:r>
          </a:p>
          <a:p>
            <a:pPr marL="342900" indent="-342900">
              <a:lnSpc>
                <a:spcPct val="80000"/>
              </a:lnSpc>
              <a:spcBef>
                <a:spcPts val="400"/>
              </a:spcBef>
              <a:buAutoNum type="arabicPeriod"/>
              <a:defRPr b="1">
                <a:solidFill>
                  <a:srgbClr val="C00000"/>
                </a:solidFill>
                <a:effectLst>
                  <a:outerShdw blurRad="38100" dist="38100" dir="2700000" rotWithShape="0">
                    <a:srgbClr val="000000">
                      <a:alpha val="43137"/>
                    </a:srgbClr>
                  </a:outerShdw>
                </a:effectLst>
                <a:latin typeface="Arial"/>
                <a:ea typeface="Arial"/>
                <a:cs typeface="Arial"/>
                <a:sym typeface="Arial"/>
              </a:defRPr>
            </a:pPr>
            <a:r>
              <a:rPr kumimoji="0" lang="en-US" sz="1300" b="0" i="0" u="none" strike="noStrike" kern="0" cap="none" spc="0" normalizeH="0" baseline="0" noProof="0" dirty="0" err="1">
                <a:ln>
                  <a:noFill/>
                </a:ln>
                <a:solidFill>
                  <a:srgbClr val="292934"/>
                </a:solidFill>
                <a:effectLst/>
                <a:uLnTx/>
                <a:uFillTx/>
                <a:latin typeface="Arial" panose="020B0604020202020204" pitchFamily="34" charset="0"/>
                <a:cs typeface="Arial" panose="020B0604020202020204" pitchFamily="34" charset="0"/>
                <a:sym typeface="Times New Roman"/>
              </a:rPr>
              <a:t>Ahooyi</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TM, </a:t>
            </a:r>
            <a:r>
              <a:rPr kumimoji="0" lang="en-US" sz="1300" b="0" i="0" u="none" strike="noStrike" kern="0" cap="none" spc="0" normalizeH="0" baseline="0" noProof="0" dirty="0" err="1">
                <a:ln>
                  <a:noFill/>
                </a:ln>
                <a:solidFill>
                  <a:srgbClr val="292934"/>
                </a:solidFill>
                <a:effectLst/>
                <a:uLnTx/>
                <a:uFillTx/>
                <a:latin typeface="Arial" panose="020B0604020202020204" pitchFamily="34" charset="0"/>
                <a:cs typeface="Arial" panose="020B0604020202020204" pitchFamily="34" charset="0"/>
                <a:sym typeface="Times New Roman"/>
              </a:rPr>
              <a:t>Stear</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B, Simmons JA, Metzger VT, Kumar P, Evangelista JE, Clarke DJB, Xie Z, Kim H, Jenkins SL, Maurya MR, Ramachandran S, Fahy E, Gillespie TH, Imam FT, </a:t>
            </a:r>
            <a:r>
              <a:rPr kumimoji="0" lang="en-US" sz="1300" b="0" i="0" u="none" strike="noStrike" kern="0" cap="none" spc="0" normalizeH="0" baseline="0" noProof="0" dirty="0" err="1">
                <a:ln>
                  <a:noFill/>
                </a:ln>
                <a:solidFill>
                  <a:srgbClr val="292934"/>
                </a:solidFill>
                <a:effectLst/>
                <a:uLnTx/>
                <a:uFillTx/>
                <a:latin typeface="Arial" panose="020B0604020202020204" pitchFamily="34" charset="0"/>
                <a:cs typeface="Arial" panose="020B0604020202020204" pitchFamily="34" charset="0"/>
                <a:sym typeface="Times New Roman"/>
              </a:rPr>
              <a:t>Kokash</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N, Roth ME, Fullem R, Jevtic D, Mihajlovic A, Tiemeyer M, Bakker C, Schroeder AJ, Markowski J, </a:t>
            </a:r>
            <a:r>
              <a:rPr kumimoji="0" lang="en-US" sz="1300" b="0" i="0" u="none" strike="noStrike" kern="0" cap="none" spc="0" normalizeH="0" baseline="0" noProof="0" dirty="0" err="1">
                <a:ln>
                  <a:noFill/>
                </a:ln>
                <a:solidFill>
                  <a:srgbClr val="292934"/>
                </a:solidFill>
                <a:effectLst/>
                <a:uLnTx/>
                <a:uFillTx/>
                <a:latin typeface="Arial" panose="020B0604020202020204" pitchFamily="34" charset="0"/>
                <a:cs typeface="Arial" panose="020B0604020202020204" pitchFamily="34" charset="0"/>
                <a:sym typeface="Times New Roman"/>
              </a:rPr>
              <a:t>Nedzel</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J, Hill DD, Terry J, </a:t>
            </a:r>
            <a:r>
              <a:rPr kumimoji="0" lang="en-US" sz="1300" b="0" i="0" u="none" strike="noStrike" kern="0" cap="none" spc="0" normalizeH="0" baseline="0" noProof="0" dirty="0" err="1">
                <a:ln>
                  <a:noFill/>
                </a:ln>
                <a:solidFill>
                  <a:srgbClr val="292934"/>
                </a:solidFill>
                <a:effectLst/>
                <a:uLnTx/>
                <a:uFillTx/>
                <a:latin typeface="Arial" panose="020B0604020202020204" pitchFamily="34" charset="0"/>
                <a:cs typeface="Arial" panose="020B0604020202020204" pitchFamily="34" charset="0"/>
                <a:sym typeface="Times New Roman"/>
              </a:rPr>
              <a:t>Nemarich</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C, Boline J, Park PJ, </a:t>
            </a:r>
            <a:r>
              <a:rPr kumimoji="0" lang="en-US" sz="1300" b="0" i="0" u="none" strike="noStrike" kern="0" cap="none" spc="0" normalizeH="0" baseline="0" noProof="0" dirty="0" err="1">
                <a:ln>
                  <a:noFill/>
                </a:ln>
                <a:solidFill>
                  <a:srgbClr val="292934"/>
                </a:solidFill>
                <a:effectLst/>
                <a:uLnTx/>
                <a:uFillTx/>
                <a:latin typeface="Arial" panose="020B0604020202020204" pitchFamily="34" charset="0"/>
                <a:cs typeface="Arial" panose="020B0604020202020204" pitchFamily="34" charset="0"/>
                <a:sym typeface="Times New Roman"/>
              </a:rPr>
              <a:t>Ardlie</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KG, Vora J, Mazumder R, Ranzinger R, de Bono B, Subramaniam S, Grethe JS, Yang JJ, Lambert CG, Resnick A, Milosavljevic A, Ma’ayan A, Silverstein JC, Taylor DM. </a:t>
            </a:r>
            <a:r>
              <a:rPr kumimoji="0" lang="en-US" sz="1300" b="0" i="1" u="sng"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The data distillery: A graph framework for semantic integration and querying of biomedical data</a:t>
            </a:r>
            <a:r>
              <a:rPr kumimoji="0" lang="en-US" sz="1300" b="0" i="1"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[Internet]. </a:t>
            </a:r>
            <a:r>
              <a:rPr kumimoji="0" lang="en-US" sz="1300" b="0" i="0" u="none" strike="noStrike" kern="0" cap="none" spc="0" normalizeH="0" baseline="0" noProof="0" dirty="0" err="1">
                <a:ln>
                  <a:noFill/>
                </a:ln>
                <a:solidFill>
                  <a:srgbClr val="292934"/>
                </a:solidFill>
                <a:effectLst/>
                <a:uLnTx/>
                <a:uFillTx/>
                <a:latin typeface="Arial" panose="020B0604020202020204" pitchFamily="34" charset="0"/>
                <a:cs typeface="Arial" panose="020B0604020202020204" pitchFamily="34" charset="0"/>
                <a:sym typeface="Times New Roman"/>
              </a:rPr>
              <a:t>bioRxivorg</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2025. Available from: </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hlinkClick r:id="rId4"/>
              </a:rPr>
              <a:t>https://doi.org/10.1101/2025.08.11.666099</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PMID: 40832351</a:t>
            </a:r>
          </a:p>
          <a:p>
            <a:pPr marL="342900" indent="-342900">
              <a:lnSpc>
                <a:spcPct val="80000"/>
              </a:lnSpc>
              <a:spcBef>
                <a:spcPts val="400"/>
              </a:spcBef>
              <a:buAutoNum type="arabicPeriod"/>
              <a:defRPr b="1">
                <a:solidFill>
                  <a:srgbClr val="C00000"/>
                </a:solidFill>
                <a:effectLst>
                  <a:outerShdw blurRad="38100" dist="38100" dir="2700000" rotWithShape="0">
                    <a:srgbClr val="000000">
                      <a:alpha val="43137"/>
                    </a:srgbClr>
                  </a:outerShdw>
                </a:effectLst>
                <a:latin typeface="Arial"/>
                <a:ea typeface="Arial"/>
                <a:cs typeface="Arial"/>
                <a:sym typeface="Arial"/>
              </a:defRPr>
            </a:pP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Tanaka T, Sierra F, </a:t>
            </a:r>
            <a:r>
              <a:rPr kumimoji="0" lang="en-US" sz="1300" b="0" i="0" u="none" strike="noStrike" kern="0" cap="none" spc="0" normalizeH="0" baseline="0" noProof="0" dirty="0" err="1">
                <a:ln>
                  <a:noFill/>
                </a:ln>
                <a:solidFill>
                  <a:srgbClr val="292934"/>
                </a:solidFill>
                <a:effectLst/>
                <a:uLnTx/>
                <a:uFillTx/>
                <a:latin typeface="Arial" panose="020B0604020202020204" pitchFamily="34" charset="0"/>
                <a:cs typeface="Arial" panose="020B0604020202020204" pitchFamily="34" charset="0"/>
                <a:sym typeface="Times New Roman"/>
              </a:rPr>
              <a:t>Gladyshev</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VN, Wyss-Coray T, Cuervo AM, Perez V, Ferrucci L, </a:t>
            </a:r>
            <a:r>
              <a:rPr kumimoji="0" lang="en-US" sz="1300" b="0" i="0" u="none" strike="noStrike" kern="0" cap="none" spc="0" normalizeH="0" baseline="0" noProof="0" dirty="0" err="1">
                <a:ln>
                  <a:noFill/>
                </a:ln>
                <a:solidFill>
                  <a:srgbClr val="292934"/>
                </a:solidFill>
                <a:effectLst/>
                <a:uLnTx/>
                <a:uFillTx/>
                <a:latin typeface="Arial" panose="020B0604020202020204" pitchFamily="34" charset="0"/>
                <a:cs typeface="Arial" panose="020B0604020202020204" pitchFamily="34" charset="0"/>
                <a:sym typeface="Times New Roman"/>
              </a:rPr>
              <a:t>Hevolution</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Alliance for Aging Biomarkers. </a:t>
            </a:r>
            <a:r>
              <a:rPr kumimoji="0" lang="en-US" sz="1300" b="0" i="1" u="sng"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Recommendations for implementing the </a:t>
            </a:r>
            <a:r>
              <a:rPr kumimoji="0" lang="en-US" sz="1300" b="0" i="1" u="sng" strike="noStrike" kern="0" cap="none" spc="0" normalizeH="0" baseline="0" noProof="0" dirty="0" err="1">
                <a:ln>
                  <a:noFill/>
                </a:ln>
                <a:solidFill>
                  <a:srgbClr val="292934"/>
                </a:solidFill>
                <a:effectLst/>
                <a:uLnTx/>
                <a:uFillTx/>
                <a:latin typeface="Arial" panose="020B0604020202020204" pitchFamily="34" charset="0"/>
                <a:cs typeface="Arial" panose="020B0604020202020204" pitchFamily="34" charset="0"/>
                <a:sym typeface="Times New Roman"/>
              </a:rPr>
              <a:t>Hevolution</a:t>
            </a:r>
            <a:r>
              <a:rPr kumimoji="0" lang="en-US" sz="1300" b="0" i="1" u="sng"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Alliance for Aging Biomarkers initiative</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Nat Aging [Internet]. Springer Science and Business Media LLC; 2025 Feb 1;5(2):188–192. Available from: </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hlinkClick r:id="rId5"/>
              </a:rPr>
              <a:t>http://dx.doi.org/10.1038/s43587-025-00812-6</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PMID: 39915640</a:t>
            </a:r>
          </a:p>
          <a:p>
            <a:pPr marL="342900" indent="-342900">
              <a:lnSpc>
                <a:spcPct val="80000"/>
              </a:lnSpc>
              <a:spcBef>
                <a:spcPts val="400"/>
              </a:spcBef>
              <a:buAutoNum type="arabicPeriod"/>
              <a:defRPr b="1">
                <a:solidFill>
                  <a:srgbClr val="C00000"/>
                </a:solidFill>
                <a:effectLst>
                  <a:outerShdw blurRad="38100" dist="38100" dir="2700000" rotWithShape="0">
                    <a:srgbClr val="000000">
                      <a:alpha val="43137"/>
                    </a:srgbClr>
                  </a:outerShdw>
                </a:effectLst>
                <a:latin typeface="Arial"/>
                <a:ea typeface="Arial"/>
                <a:cs typeface="Arial"/>
                <a:sym typeface="Arial"/>
              </a:defRPr>
            </a:pP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Schmidt S, Jacobs MA, Hall DE, </a:t>
            </a:r>
            <a:r>
              <a:rPr kumimoji="0" lang="en-US" sz="1300" b="0" i="0" u="none" strike="noStrike" kern="0" cap="none" spc="0" normalizeH="0" baseline="0" noProof="0" dirty="0" err="1">
                <a:ln>
                  <a:noFill/>
                </a:ln>
                <a:solidFill>
                  <a:srgbClr val="292934"/>
                </a:solidFill>
                <a:effectLst/>
                <a:uLnTx/>
                <a:uFillTx/>
                <a:latin typeface="Arial" panose="020B0604020202020204" pitchFamily="34" charset="0"/>
                <a:cs typeface="Arial" panose="020B0604020202020204" pitchFamily="34" charset="0"/>
                <a:sym typeface="Times New Roman"/>
              </a:rPr>
              <a:t>Stitzenberg</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KB, Kao LS, Brimhall BB, Wang CP, Manuel LS, Su HD, Silverstein JC, Shireman PK. </a:t>
            </a:r>
            <a:r>
              <a:rPr kumimoji="0" lang="en-US" sz="1300" b="0" i="1" u="sng"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One cutoff is not enough: Assessing different area deprivation index cutoffs for insurance types on surgical Desirability of Outcome Ranking (DOOR</a:t>
            </a:r>
            <a:r>
              <a:rPr kumimoji="0" lang="en-US" sz="1300" b="0" i="1"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Healthcare [Internet]. Elsevier BV; 2025 May 14;13(1):100762. Available from: </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hlinkClick r:id="rId6"/>
              </a:rPr>
              <a:t>http://dx.doi.org/10.1016/j.hjdsi.2025.100762</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PMID: 40378775</a:t>
            </a:r>
          </a:p>
          <a:p>
            <a:pPr marL="342900" indent="-342900">
              <a:lnSpc>
                <a:spcPct val="80000"/>
              </a:lnSpc>
              <a:spcBef>
                <a:spcPts val="400"/>
              </a:spcBef>
              <a:buAutoNum type="arabicPeriod"/>
              <a:defRPr b="1">
                <a:solidFill>
                  <a:srgbClr val="C00000"/>
                </a:solidFill>
                <a:effectLst>
                  <a:outerShdw blurRad="38100" dist="38100" dir="2700000" rotWithShape="0">
                    <a:srgbClr val="000000">
                      <a:alpha val="43137"/>
                    </a:srgbClr>
                  </a:outerShdw>
                </a:effectLst>
                <a:latin typeface="Arial"/>
                <a:ea typeface="Arial"/>
                <a:cs typeface="Arial"/>
                <a:sym typeface="Arial"/>
              </a:defRPr>
            </a:pP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Börner K, Blood PD, Silverstein JC, Ruffalo M, Satija R, Teichmann SA, </a:t>
            </a:r>
            <a:r>
              <a:rPr kumimoji="0" lang="en-US" sz="1300" b="0" i="0" u="none" strike="noStrike" kern="0" cap="none" spc="0" normalizeH="0" baseline="0" noProof="0" dirty="0" err="1">
                <a:ln>
                  <a:noFill/>
                </a:ln>
                <a:solidFill>
                  <a:srgbClr val="292934"/>
                </a:solidFill>
                <a:effectLst/>
                <a:uLnTx/>
                <a:uFillTx/>
                <a:latin typeface="Arial" panose="020B0604020202020204" pitchFamily="34" charset="0"/>
                <a:cs typeface="Arial" panose="020B0604020202020204" pitchFamily="34" charset="0"/>
                <a:sym typeface="Times New Roman"/>
              </a:rPr>
              <a:t>Pryhuber</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GJ, Misra RS, Purkerson JM, Fan J, Hickey JW, Molla G, Xu C, Zhang Y, Weber GM, Jain Y, </a:t>
            </a:r>
            <a:r>
              <a:rPr kumimoji="0" lang="en-US" sz="1300" b="0" i="0" u="none" strike="noStrike" kern="0" cap="none" spc="0" normalizeH="0" baseline="0" noProof="0" dirty="0" err="1">
                <a:ln>
                  <a:noFill/>
                </a:ln>
                <a:solidFill>
                  <a:srgbClr val="292934"/>
                </a:solidFill>
                <a:effectLst/>
                <a:uLnTx/>
                <a:uFillTx/>
                <a:latin typeface="Arial" panose="020B0604020202020204" pitchFamily="34" charset="0"/>
                <a:cs typeface="Arial" panose="020B0604020202020204" pitchFamily="34" charset="0"/>
                <a:sym typeface="Times New Roman"/>
              </a:rPr>
              <a:t>Qaurooni</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D, Kong Y, HRA Team, </a:t>
            </a:r>
            <a:r>
              <a:rPr kumimoji="0" lang="en-US" sz="1300" b="0" i="0" u="none" strike="noStrike" kern="0" cap="none" spc="0" normalizeH="0" baseline="0" noProof="0" dirty="0" err="1">
                <a:ln>
                  <a:noFill/>
                </a:ln>
                <a:solidFill>
                  <a:srgbClr val="292934"/>
                </a:solidFill>
                <a:effectLst/>
                <a:uLnTx/>
                <a:uFillTx/>
                <a:latin typeface="Arial" panose="020B0604020202020204" pitchFamily="34" charset="0"/>
                <a:cs typeface="Arial" panose="020B0604020202020204" pitchFamily="34" charset="0"/>
                <a:sym typeface="Times New Roman"/>
              </a:rPr>
              <a:t>Bueckle</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A, Herr </a:t>
            </a:r>
            <a:r>
              <a:rPr kumimoji="0" lang="en-US" sz="1300" b="0" i="0"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BW 2nd. </a:t>
            </a:r>
            <a:r>
              <a:rPr kumimoji="0" lang="en-US" sz="1300" b="0" i="1" u="sng"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Human </a:t>
            </a:r>
            <a:r>
              <a:rPr kumimoji="0" lang="en-US" sz="1300" b="0" i="1" u="sng" strike="noStrike" kern="0" cap="none" spc="0" normalizeH="0" baseline="0" noProof="0" dirty="0" err="1">
                <a:ln>
                  <a:noFill/>
                </a:ln>
                <a:solidFill>
                  <a:srgbClr val="292934"/>
                </a:solidFill>
                <a:effectLst/>
                <a:uLnTx/>
                <a:uFillTx/>
                <a:latin typeface="Arial" panose="020B0604020202020204" pitchFamily="34" charset="0"/>
                <a:cs typeface="Arial" panose="020B0604020202020204" pitchFamily="34" charset="0"/>
                <a:sym typeface="Times New Roman"/>
              </a:rPr>
              <a:t>BioMolecular</a:t>
            </a:r>
            <a:r>
              <a:rPr kumimoji="0" lang="en-US" sz="1300" b="0" i="1" u="sng"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Atlas Program (HuBMAP): 3D Human Reference Atlas construction and usage</a:t>
            </a:r>
            <a:r>
              <a:rPr kumimoji="0" lang="en-US" sz="1300" b="0" i="0" u="sng"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Nat Methods [Internet]. Nature Publishing Group; 2025 Mar 13 [cited 2025 Mar 18];1–16. Available from: </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hlinkClick r:id="rId7"/>
              </a:rPr>
              <a:t>https://doi.org/10.1038/s41592-024-02563-5</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PMID: 40082611</a:t>
            </a:r>
          </a:p>
          <a:p>
            <a:pPr marL="342900" indent="-342900">
              <a:lnSpc>
                <a:spcPct val="80000"/>
              </a:lnSpc>
              <a:spcBef>
                <a:spcPts val="400"/>
              </a:spcBef>
              <a:buAutoNum type="arabicPeriod"/>
              <a:defRPr b="1">
                <a:solidFill>
                  <a:srgbClr val="C00000"/>
                </a:solidFill>
                <a:effectLst>
                  <a:outerShdw blurRad="38100" dist="38100" dir="2700000" rotWithShape="0">
                    <a:srgbClr val="000000">
                      <a:alpha val="43137"/>
                    </a:srgbClr>
                  </a:outerShdw>
                </a:effectLst>
                <a:latin typeface="Arial"/>
                <a:ea typeface="Arial"/>
                <a:cs typeface="Arial"/>
                <a:sym typeface="Arial"/>
              </a:defRPr>
            </a:pP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Mohseni </a:t>
            </a:r>
            <a:r>
              <a:rPr kumimoji="0" lang="en-US" sz="1300" b="0" i="0" u="none" strike="noStrike" kern="0" cap="none" spc="0" normalizeH="0" baseline="0" noProof="0" dirty="0" err="1">
                <a:ln>
                  <a:noFill/>
                </a:ln>
                <a:solidFill>
                  <a:srgbClr val="292934"/>
                </a:solidFill>
                <a:effectLst/>
                <a:uLnTx/>
                <a:uFillTx/>
                <a:latin typeface="Arial" panose="020B0604020202020204" pitchFamily="34" charset="0"/>
                <a:cs typeface="Arial" panose="020B0604020202020204" pitchFamily="34" charset="0"/>
                <a:sym typeface="Times New Roman"/>
              </a:rPr>
              <a:t>Ahooyi</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T, </a:t>
            </a:r>
            <a:r>
              <a:rPr kumimoji="0" lang="en-US" sz="1300" b="0" i="0" u="none" strike="noStrike" kern="0" cap="none" spc="0" normalizeH="0" baseline="0" noProof="0" dirty="0" err="1">
                <a:ln>
                  <a:noFill/>
                </a:ln>
                <a:solidFill>
                  <a:srgbClr val="292934"/>
                </a:solidFill>
                <a:effectLst/>
                <a:uLnTx/>
                <a:uFillTx/>
                <a:latin typeface="Arial" panose="020B0604020202020204" pitchFamily="34" charset="0"/>
                <a:cs typeface="Arial" panose="020B0604020202020204" pitchFamily="34" charset="0"/>
                <a:sym typeface="Times New Roman"/>
              </a:rPr>
              <a:t>Stear</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B, Simmons JA, </a:t>
            </a:r>
            <a:r>
              <a:rPr kumimoji="0" lang="en-US" sz="1300" b="0" i="0" u="none" strike="noStrike" kern="0" cap="none" spc="0" normalizeH="0" baseline="0" noProof="0" dirty="0" err="1">
                <a:ln>
                  <a:noFill/>
                </a:ln>
                <a:solidFill>
                  <a:srgbClr val="292934"/>
                </a:solidFill>
                <a:effectLst/>
                <a:uLnTx/>
                <a:uFillTx/>
                <a:latin typeface="Arial" panose="020B0604020202020204" pitchFamily="34" charset="0"/>
                <a:cs typeface="Arial" panose="020B0604020202020204" pitchFamily="34" charset="0"/>
                <a:sym typeface="Times New Roman"/>
              </a:rPr>
              <a:t>Nemarich</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CM, Silverstein JC, Taylor DM. </a:t>
            </a:r>
            <a:r>
              <a:rPr kumimoji="0" lang="en-US" sz="1300" b="0" i="1" u="sng"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Homo Sapiens Chromosomal Location Ontology: A Framework for Genomic Data in Biomedical Knowledge Graphs</a:t>
            </a:r>
            <a:r>
              <a:rPr kumimoji="0" lang="en-US" sz="1300" b="0" i="0" u="sng"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Sci Data [Internet]. Nature Publishing Group;  12, 52 (2025). Available from: </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hlinkClick r:id="rId8"/>
              </a:rPr>
              <a:t>https://doi.org/10.1038/s41597-024-04358-x</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PMID: 39799122</a:t>
            </a:r>
          </a:p>
        </p:txBody>
      </p:sp>
    </p:spTree>
    <p:extLst>
      <p:ext uri="{BB962C8B-B14F-4D97-AF65-F5344CB8AC3E}">
        <p14:creationId xmlns:p14="http://schemas.microsoft.com/office/powerpoint/2010/main" val="9193187"/>
      </p:ext>
    </p:extLst>
  </p:cSld>
  <p:clrMapOvr>
    <a:masterClrMapping/>
  </p:clrMapOvr>
  <p:transition spd="med"/>
</p:sld>
</file>

<file path=ppt/theme/theme1.xml><?xml version="1.0" encoding="utf-8"?>
<a:theme xmlns:a="http://schemas.openxmlformats.org/drawingml/2006/main" name="Clarity">
  <a:themeElements>
    <a:clrScheme name="Clarity">
      <a:dk1>
        <a:srgbClr val="292934"/>
      </a:dk1>
      <a:lt1>
        <a:srgbClr val="34340B"/>
      </a:lt1>
      <a:dk2>
        <a:srgbClr val="A7A7A7"/>
      </a:dk2>
      <a:lt2>
        <a:srgbClr val="535353"/>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FF00FF"/>
      </a:folHlink>
    </a:clrScheme>
    <a:fontScheme name="Clarity">
      <a:majorFont>
        <a:latin typeface="Times New Roman"/>
        <a:ea typeface="Times New Roman"/>
        <a:cs typeface="Times New Roman"/>
      </a:majorFont>
      <a:minorFont>
        <a:latin typeface="Helvetica"/>
        <a:ea typeface="Helvetica"/>
        <a:cs typeface="Helvetica"/>
      </a:minorFont>
    </a:fontScheme>
    <a:fmtScheme name="Clarit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4340B"/>
        </a:solidFill>
        <a:ln w="25400"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larity">
  <a:themeElements>
    <a:clrScheme name="Clarity">
      <a:dk1>
        <a:srgbClr val="000000"/>
      </a:dk1>
      <a:lt1>
        <a:srgbClr val="FFFFFF"/>
      </a:lt1>
      <a:dk2>
        <a:srgbClr val="A7A7A7"/>
      </a:dk2>
      <a:lt2>
        <a:srgbClr val="535353"/>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FF00FF"/>
      </a:folHlink>
    </a:clrScheme>
    <a:fontScheme name="Clarity">
      <a:majorFont>
        <a:latin typeface="Times New Roman"/>
        <a:ea typeface="Times New Roman"/>
        <a:cs typeface="Times New Roman"/>
      </a:majorFont>
      <a:minorFont>
        <a:latin typeface="Helvetica"/>
        <a:ea typeface="Helvetica"/>
        <a:cs typeface="Helvetica"/>
      </a:minorFont>
    </a:fontScheme>
    <a:fmtScheme name="Clarit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4340B"/>
        </a:solidFill>
        <a:ln w="25400"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322</TotalTime>
  <Words>1127</Words>
  <Application>Microsoft Macintosh PowerPoint</Application>
  <PresentationFormat>On-screen Show (4:3)</PresentationFormat>
  <Paragraphs>56</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Times</vt:lpstr>
      <vt:lpstr>Times New Roman</vt:lpstr>
      <vt:lpstr>Clarity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Silverstein, Jonathan</cp:lastModifiedBy>
  <cp:revision>17</cp:revision>
  <dcterms:modified xsi:type="dcterms:W3CDTF">2025-12-14T18:00:53Z</dcterms:modified>
</cp:coreProperties>
</file>