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handoutMasterIdLst>
    <p:handoutMasterId r:id="rId6"/>
  </p:handoutMasterIdLst>
  <p:sldIdLst>
    <p:sldId id="267" r:id="rId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C8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4A0DE1-F76E-4DBD-A473-B6BA6360B091}" v="20" dt="2024-01-17T18:49:03.1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21"/>
    <p:restoredTop sz="94694"/>
  </p:normalViewPr>
  <p:slideViewPr>
    <p:cSldViewPr snapToGrid="0" snapToObjects="1">
      <p:cViewPr varScale="1">
        <p:scale>
          <a:sx n="170" d="100"/>
          <a:sy n="170" d="100"/>
        </p:scale>
        <p:origin x="81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2C9C9F-45B0-CF48-8065-55FECDAF788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E1D255-3D8B-5847-8573-45ED078D95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EB294F-7AA8-0C48-883B-228BCD4E5DD5}" type="datetimeFigureOut">
              <a:rPr lang="en-US" smtClean="0"/>
              <a:t>12/14/25</a:t>
            </a:fld>
            <a:endParaRPr lang="en-US"/>
          </a:p>
        </p:txBody>
      </p:sp>
      <p:sp>
        <p:nvSpPr>
          <p:cNvPr id="4" name="Footer Placeholder 3">
            <a:extLst>
              <a:ext uri="{FF2B5EF4-FFF2-40B4-BE49-F238E27FC236}">
                <a16:creationId xmlns:a16="http://schemas.microsoft.com/office/drawing/2014/main" id="{ACB79B95-97E5-7B43-99CF-A518ECF3D8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9CDE643-2E3B-2C4C-9046-6CF71939631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7BBA79-B11D-9E47-B16A-594C9D24D905}" type="slidenum">
              <a:rPr lang="en-US" smtClean="0"/>
              <a:t>‹#›</a:t>
            </a:fld>
            <a:endParaRPr lang="en-US"/>
          </a:p>
        </p:txBody>
      </p:sp>
    </p:spTree>
    <p:extLst>
      <p:ext uri="{BB962C8B-B14F-4D97-AF65-F5344CB8AC3E}">
        <p14:creationId xmlns:p14="http://schemas.microsoft.com/office/powerpoint/2010/main" val="10173133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7" name="Picture 6">
            <a:extLst>
              <a:ext uri="{FF2B5EF4-FFF2-40B4-BE49-F238E27FC236}">
                <a16:creationId xmlns:a16="http://schemas.microsoft.com/office/drawing/2014/main" id="{8861F0AD-32E4-7248-AD55-7F85DBB96E97}"/>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40939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7990" y="387178"/>
            <a:ext cx="3141029" cy="1155872"/>
          </a:xfrm>
        </p:spPr>
        <p:txBody>
          <a:bodyPr anchor="t" anchorCtr="0"/>
          <a:lstStyle>
            <a:lvl1pPr>
              <a:defRPr sz="2400"/>
            </a:lvl1pPr>
          </a:lstStyle>
          <a:p>
            <a:r>
              <a:rPr lang="en-US" dirty="0"/>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7990" y="1543050"/>
            <a:ext cx="3141029" cy="2858691"/>
          </a:xfrm>
        </p:spPr>
        <p:txBody>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6" name="Footer Placeholder 5"/>
          <p:cNvSpPr>
            <a:spLocks noGrp="1"/>
          </p:cNvSpPr>
          <p:nvPr>
            <p:ph type="ftr" sz="quarter" idx="11"/>
          </p:nvPr>
        </p:nvSpPr>
        <p:spPr>
          <a:xfrm>
            <a:off x="3028950" y="4767263"/>
            <a:ext cx="30861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10" name="Picture 9">
            <a:extLst>
              <a:ext uri="{FF2B5EF4-FFF2-40B4-BE49-F238E27FC236}">
                <a16:creationId xmlns:a16="http://schemas.microsoft.com/office/drawing/2014/main" id="{8C0BA991-80B8-1345-97A6-181C5E164788}"/>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1454965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37989" y="390152"/>
            <a:ext cx="3141029" cy="1262964"/>
          </a:xfrm>
        </p:spPr>
        <p:txBody>
          <a:bodyPr anchor="t" anchorCtr="0"/>
          <a:lstStyle>
            <a:lvl1pPr>
              <a:defRPr sz="2400">
                <a:solidFill>
                  <a:schemeClr val="tx1"/>
                </a:solidFill>
              </a:defRPr>
            </a:lvl1pPr>
          </a:lstStyle>
          <a:p>
            <a:r>
              <a:rPr lang="en-US" dirty="0"/>
              <a:t>Click to edit Master title style</a:t>
            </a:r>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37989" y="1543050"/>
            <a:ext cx="3141030" cy="2858691"/>
          </a:xfrm>
        </p:spPr>
        <p:txBody>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6" name="Footer Placeholder 5"/>
          <p:cNvSpPr>
            <a:spLocks noGrp="1"/>
          </p:cNvSpPr>
          <p:nvPr>
            <p:ph type="ftr" sz="quarter" idx="11"/>
          </p:nvPr>
        </p:nvSpPr>
        <p:spPr>
          <a:xfrm>
            <a:off x="3028950" y="4767263"/>
            <a:ext cx="30861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9" name="Picture 8">
            <a:extLst>
              <a:ext uri="{FF2B5EF4-FFF2-40B4-BE49-F238E27FC236}">
                <a16:creationId xmlns:a16="http://schemas.microsoft.com/office/drawing/2014/main" id="{0DC5A1D5-8200-3F47-A816-45C48D3759D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238860" y="4677511"/>
            <a:ext cx="1152767" cy="355436"/>
          </a:xfrm>
          <a:prstGeom prst="rect">
            <a:avLst/>
          </a:prstGeom>
        </p:spPr>
      </p:pic>
    </p:spTree>
    <p:extLst>
      <p:ext uri="{BB962C8B-B14F-4D97-AF65-F5344CB8AC3E}">
        <p14:creationId xmlns:p14="http://schemas.microsoft.com/office/powerpoint/2010/main" val="308588162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7" name="Picture 6">
            <a:extLst>
              <a:ext uri="{FF2B5EF4-FFF2-40B4-BE49-F238E27FC236}">
                <a16:creationId xmlns:a16="http://schemas.microsoft.com/office/drawing/2014/main" id="{A3C19F0C-2525-F24C-A176-9016BC47CDE2}"/>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141824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spTree>
    <p:extLst>
      <p:ext uri="{BB962C8B-B14F-4D97-AF65-F5344CB8AC3E}">
        <p14:creationId xmlns:p14="http://schemas.microsoft.com/office/powerpoint/2010/main" val="4281424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7" name="Picture 6">
            <a:extLst>
              <a:ext uri="{FF2B5EF4-FFF2-40B4-BE49-F238E27FC236}">
                <a16:creationId xmlns:a16="http://schemas.microsoft.com/office/drawing/2014/main" id="{63551B1E-06E3-D748-9A57-FBC7672BE2A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238860" y="4677511"/>
            <a:ext cx="1152767" cy="355436"/>
          </a:xfrm>
          <a:prstGeom prst="rect">
            <a:avLst/>
          </a:prstGeom>
        </p:spPr>
      </p:pic>
    </p:spTree>
    <p:extLst>
      <p:ext uri="{BB962C8B-B14F-4D97-AF65-F5344CB8AC3E}">
        <p14:creationId xmlns:p14="http://schemas.microsoft.com/office/powerpoint/2010/main" val="2782394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7" name="Picture 6">
            <a:extLst>
              <a:ext uri="{FF2B5EF4-FFF2-40B4-BE49-F238E27FC236}">
                <a16:creationId xmlns:a16="http://schemas.microsoft.com/office/drawing/2014/main" id="{42E5FDE3-7EB8-C443-93C7-AA64149B22DF}"/>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22858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87178"/>
            <a:ext cx="7886700" cy="880838"/>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12" name="Picture 11">
            <a:extLst>
              <a:ext uri="{FF2B5EF4-FFF2-40B4-BE49-F238E27FC236}">
                <a16:creationId xmlns:a16="http://schemas.microsoft.com/office/drawing/2014/main" id="{08A21C36-4369-1741-AA83-82725D07338B}"/>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238860" y="4677511"/>
            <a:ext cx="1152767" cy="355436"/>
          </a:xfrm>
          <a:prstGeom prst="rect">
            <a:avLst/>
          </a:prstGeom>
        </p:spPr>
      </p:pic>
    </p:spTree>
    <p:extLst>
      <p:ext uri="{BB962C8B-B14F-4D97-AF65-F5344CB8AC3E}">
        <p14:creationId xmlns:p14="http://schemas.microsoft.com/office/powerpoint/2010/main" val="68811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lgn="ctr">
              <a:defRPr sz="4500"/>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lgn="ctr">
              <a:buNone/>
              <a:defRPr sz="24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7" name="Picture 6">
            <a:extLst>
              <a:ext uri="{FF2B5EF4-FFF2-40B4-BE49-F238E27FC236}">
                <a16:creationId xmlns:a16="http://schemas.microsoft.com/office/drawing/2014/main" id="{AA344E40-6F7A-5541-9DAA-B311B0F3BEE7}"/>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20547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a:xfrm>
            <a:off x="3028950" y="4767263"/>
            <a:ext cx="30861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8" name="Picture 7">
            <a:extLst>
              <a:ext uri="{FF2B5EF4-FFF2-40B4-BE49-F238E27FC236}">
                <a16:creationId xmlns:a16="http://schemas.microsoft.com/office/drawing/2014/main" id="{61B907B2-B125-B640-917E-06D52FB40D01}"/>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3470353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lvl1pPr algn="ctr">
              <a:defRPr/>
            </a:lvl1pPr>
          </a:lstStyle>
          <a:p>
            <a:r>
              <a:rPr lang="en-US" dirty="0"/>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1"/>
          </p:nvPr>
        </p:nvSpPr>
        <p:spPr>
          <a:xfrm>
            <a:off x="3028950" y="4767263"/>
            <a:ext cx="3086100" cy="273844"/>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10" name="Picture 9">
            <a:extLst>
              <a:ext uri="{FF2B5EF4-FFF2-40B4-BE49-F238E27FC236}">
                <a16:creationId xmlns:a16="http://schemas.microsoft.com/office/drawing/2014/main" id="{816E9A0B-9D3C-B04B-B855-F14C8425689D}"/>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3296729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B1E0248-2B7B-5D4A-A26B-F79E81D6DB2E}"/>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2" name="Title 1"/>
          <p:cNvSpPr>
            <a:spLocks noGrp="1"/>
          </p:cNvSpPr>
          <p:nvPr>
            <p:ph type="title"/>
          </p:nvPr>
        </p:nvSpPr>
        <p:spPr>
          <a:xfrm>
            <a:off x="628650" y="3934070"/>
            <a:ext cx="7886700" cy="883968"/>
          </a:xfrm>
        </p:spPr>
        <p:txBody>
          <a:bodyPr/>
          <a:lstStyle>
            <a:lvl1pPr algn="ct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957220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028950" y="4767263"/>
            <a:ext cx="3086100" cy="273844"/>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4767263"/>
            <a:ext cx="2057400" cy="273844"/>
          </a:xfrm>
          <a:prstGeom prst="rect">
            <a:avLst/>
          </a:prstGeom>
        </p:spPr>
        <p:txBody>
          <a:bodyPr/>
          <a:lstStyle/>
          <a:p>
            <a:fld id="{0B8F101A-5762-A94D-B26B-936FC3619C3C}" type="slidenum">
              <a:rPr lang="en-US" smtClean="0"/>
              <a:t>‹#›</a:t>
            </a:fld>
            <a:endParaRPr lang="en-US"/>
          </a:p>
        </p:txBody>
      </p:sp>
      <p:pic>
        <p:nvPicPr>
          <p:cNvPr id="5" name="Picture 4">
            <a:extLst>
              <a:ext uri="{FF2B5EF4-FFF2-40B4-BE49-F238E27FC236}">
                <a16:creationId xmlns:a16="http://schemas.microsoft.com/office/drawing/2014/main" id="{3AF74D26-B3E9-5846-BF9C-66B2674F2C15}"/>
              </a:ext>
            </a:extLst>
          </p:cNvPr>
          <p:cNvPicPr>
            <a:picLocks noChangeAspect="1"/>
          </p:cNvPicPr>
          <p:nvPr userDrawn="1"/>
        </p:nvPicPr>
        <p:blipFill>
          <a:blip r:embed="rId2"/>
          <a:stretch>
            <a:fillRect/>
          </a:stretch>
        </p:blipFill>
        <p:spPr>
          <a:xfrm>
            <a:off x="126380" y="4510795"/>
            <a:ext cx="1377729" cy="688865"/>
          </a:xfrm>
          <a:prstGeom prst="rect">
            <a:avLst/>
          </a:prstGeom>
        </p:spPr>
      </p:pic>
    </p:spTree>
    <p:extLst>
      <p:ext uri="{BB962C8B-B14F-4D97-AF65-F5344CB8AC3E}">
        <p14:creationId xmlns:p14="http://schemas.microsoft.com/office/powerpoint/2010/main" val="785800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84048"/>
            <a:ext cx="7886700" cy="883968"/>
          </a:xfrm>
          <a:prstGeom prst="rect">
            <a:avLst/>
          </a:prstGeom>
        </p:spPr>
        <p:txBody>
          <a:bodyPr vert="horz" lIns="91440" tIns="45720" rIns="91440" bIns="45720" rtlCol="0" anchor="t" anchorCtr="0">
            <a:no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74391400"/>
      </p:ext>
    </p:extLst>
  </p:cSld>
  <p:clrMap bg1="dk1" tx1="lt1" bg2="dk2" tx2="lt2" accent1="accent1" accent2="accent2" accent3="accent3" accent4="accent4" accent5="accent5" accent6="accent6" hlink="hlink" folHlink="folHlink"/>
  <p:sldLayoutIdLst>
    <p:sldLayoutId id="2147483661" r:id="rId1"/>
    <p:sldLayoutId id="2147483673" r:id="rId2"/>
    <p:sldLayoutId id="2147483662" r:id="rId3"/>
    <p:sldLayoutId id="214748367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xStyles>
    <p:titleStyle>
      <a:lvl1pPr algn="l" defTabSz="685800" rtl="0" eaLnBrk="1" latinLnBrk="0" hangingPunct="1">
        <a:lnSpc>
          <a:spcPct val="90000"/>
        </a:lnSpc>
        <a:spcBef>
          <a:spcPct val="0"/>
        </a:spcBef>
        <a:buNone/>
        <a:defRPr sz="3300" kern="1200">
          <a:solidFill>
            <a:schemeClr val="tx2"/>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ocs.hubmapconsortium.org/"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C4EA0B-4439-15BE-DF0F-BF248171828A}"/>
              </a:ext>
            </a:extLst>
          </p:cNvPr>
          <p:cNvSpPr>
            <a:spLocks noGrp="1"/>
          </p:cNvSpPr>
          <p:nvPr>
            <p:ph type="title"/>
          </p:nvPr>
        </p:nvSpPr>
        <p:spPr>
          <a:xfrm>
            <a:off x="572323" y="118999"/>
            <a:ext cx="7943027" cy="880838"/>
          </a:xfrm>
        </p:spPr>
        <p:txBody>
          <a:bodyPr/>
          <a:lstStyle/>
          <a:p>
            <a:pPr marL="0" marR="0">
              <a:spcBef>
                <a:spcPts val="0"/>
              </a:spcBef>
              <a:spcAft>
                <a:spcPts val="0"/>
              </a:spcAft>
            </a:pPr>
            <a:r>
              <a:rPr lang="en-US" sz="1800" u="none" strike="noStrike" dirty="0">
                <a:solidFill>
                  <a:schemeClr val="bg1">
                    <a:lumMod val="60000"/>
                    <a:lumOff val="40000"/>
                  </a:schemeClr>
                </a:solidFill>
                <a:effectLst/>
                <a:latin typeface="Helvetica" panose="020B0604020202020204" pitchFamily="34" charset="0"/>
                <a:ea typeface="Times New Roman" panose="02020603050405020304" pitchFamily="18" charset="0"/>
                <a:cs typeface="Aptos" panose="020B0004020202020204" pitchFamily="34" charset="0"/>
              </a:rPr>
              <a:t>Human </a:t>
            </a:r>
            <a:r>
              <a:rPr lang="en-US" sz="1800" u="none" strike="noStrike" dirty="0" err="1">
                <a:solidFill>
                  <a:schemeClr val="bg1">
                    <a:lumMod val="60000"/>
                    <a:lumOff val="40000"/>
                  </a:schemeClr>
                </a:solidFill>
                <a:effectLst/>
                <a:latin typeface="Helvetica" panose="020B0604020202020204" pitchFamily="34" charset="0"/>
                <a:ea typeface="Times New Roman" panose="02020603050405020304" pitchFamily="18" charset="0"/>
                <a:cs typeface="Aptos" panose="020B0004020202020204" pitchFamily="34" charset="0"/>
              </a:rPr>
              <a:t>BioMolecular</a:t>
            </a:r>
            <a:r>
              <a:rPr lang="en-US" sz="1800" u="none" strike="noStrike" dirty="0">
                <a:solidFill>
                  <a:schemeClr val="bg1">
                    <a:lumMod val="60000"/>
                    <a:lumOff val="40000"/>
                  </a:schemeClr>
                </a:solidFill>
                <a:effectLst/>
                <a:latin typeface="Helvetica" panose="020B0604020202020204" pitchFamily="34" charset="0"/>
                <a:ea typeface="Times New Roman" panose="02020603050405020304" pitchFamily="18" charset="0"/>
                <a:cs typeface="Aptos" panose="020B0004020202020204" pitchFamily="34" charset="0"/>
              </a:rPr>
              <a:t> Atlas Program (HuBMAP): 3D Human Reference Atlas construction and usage</a:t>
            </a:r>
            <a:endParaRPr lang="en-US"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32" name="TextBox 31">
            <a:extLst>
              <a:ext uri="{FF2B5EF4-FFF2-40B4-BE49-F238E27FC236}">
                <a16:creationId xmlns:a16="http://schemas.microsoft.com/office/drawing/2014/main" id="{FE001730-2126-385C-D9AE-9CF4B0EB5737}"/>
              </a:ext>
            </a:extLst>
          </p:cNvPr>
          <p:cNvSpPr txBox="1"/>
          <p:nvPr/>
        </p:nvSpPr>
        <p:spPr>
          <a:xfrm>
            <a:off x="427597" y="692060"/>
            <a:ext cx="8087753" cy="307777"/>
          </a:xfrm>
          <a:prstGeom prst="rect">
            <a:avLst/>
          </a:prstGeom>
          <a:noFill/>
        </p:spPr>
        <p:txBody>
          <a:bodyPr wrap="square">
            <a:spAutoFit/>
          </a:bodyPr>
          <a:lstStyle/>
          <a:p>
            <a:r>
              <a:rPr kumimoji="0" lang="en-US" sz="1400" b="0" i="0" u="none" strike="noStrike" kern="1200" cap="none" spc="0" normalizeH="0" baseline="0" noProof="0" dirty="0">
                <a:ln>
                  <a:noFill/>
                </a:ln>
                <a:solidFill>
                  <a:srgbClr val="003493"/>
                </a:solidFill>
                <a:effectLst/>
                <a:uLnTx/>
                <a:uFillTx/>
                <a:latin typeface="Arial Black" panose="020B0A04020102020204"/>
                <a:ea typeface="+mj-ea"/>
                <a:cs typeface="+mj-cs"/>
              </a:rPr>
              <a:t>Jonathan C. Silverstein, MD</a:t>
            </a:r>
            <a:endParaRPr lang="en-US" sz="1400" dirty="0"/>
          </a:p>
        </p:txBody>
      </p:sp>
      <p:sp>
        <p:nvSpPr>
          <p:cNvPr id="2" name="TextBox 1">
            <a:extLst>
              <a:ext uri="{FF2B5EF4-FFF2-40B4-BE49-F238E27FC236}">
                <a16:creationId xmlns:a16="http://schemas.microsoft.com/office/drawing/2014/main" id="{D3CD7E4A-064B-0F50-F4DB-839650EAA908}"/>
              </a:ext>
            </a:extLst>
          </p:cNvPr>
          <p:cNvSpPr txBox="1"/>
          <p:nvPr/>
        </p:nvSpPr>
        <p:spPr>
          <a:xfrm>
            <a:off x="2326454" y="4307280"/>
            <a:ext cx="6019252" cy="872996"/>
          </a:xfrm>
          <a:prstGeom prst="rect">
            <a:avLst/>
          </a:prstGeom>
          <a:noFill/>
        </p:spPr>
        <p:txBody>
          <a:bodyPr wrap="square" rtlCol="0">
            <a:spAutoFit/>
          </a:bodyPr>
          <a:lstStyle/>
          <a:p>
            <a:pPr marL="0" marR="0">
              <a:lnSpc>
                <a:spcPct val="107000"/>
              </a:lnSpc>
              <a:spcBef>
                <a:spcPts val="0"/>
              </a:spcBef>
              <a:spcAft>
                <a:spcPts val="0"/>
              </a:spcAft>
            </a:pPr>
            <a:r>
              <a:rPr lang="en-US" sz="800" dirty="0">
                <a:solidFill>
                  <a:schemeClr val="bg1">
                    <a:lumMod val="60000"/>
                    <a:lumOff val="40000"/>
                  </a:schemeClr>
                </a:solidFill>
                <a:effectLst/>
                <a:ea typeface="Calibri" panose="020F0502020204030204" pitchFamily="34" charset="0"/>
              </a:rPr>
              <a:t>Börner K, Blood PD, </a:t>
            </a:r>
            <a:r>
              <a:rPr lang="en-US" sz="800" b="1" u="sng" dirty="0">
                <a:solidFill>
                  <a:schemeClr val="bg1">
                    <a:lumMod val="60000"/>
                    <a:lumOff val="40000"/>
                  </a:schemeClr>
                </a:solidFill>
                <a:effectLst/>
                <a:ea typeface="Calibri" panose="020F0502020204030204" pitchFamily="34" charset="0"/>
              </a:rPr>
              <a:t>Silverstein JC</a:t>
            </a:r>
            <a:r>
              <a:rPr lang="en-US" sz="800" dirty="0">
                <a:solidFill>
                  <a:schemeClr val="bg1">
                    <a:lumMod val="60000"/>
                    <a:lumOff val="40000"/>
                  </a:schemeClr>
                </a:solidFill>
                <a:effectLst/>
                <a:ea typeface="Calibri" panose="020F0502020204030204" pitchFamily="34" charset="0"/>
              </a:rPr>
              <a:t>, Ruffalo M, Satija R, Teichmann SA, </a:t>
            </a:r>
            <a:r>
              <a:rPr lang="en-US" sz="800" dirty="0" err="1">
                <a:solidFill>
                  <a:schemeClr val="bg1">
                    <a:lumMod val="60000"/>
                    <a:lumOff val="40000"/>
                  </a:schemeClr>
                </a:solidFill>
                <a:effectLst/>
                <a:ea typeface="Calibri" panose="020F0502020204030204" pitchFamily="34" charset="0"/>
              </a:rPr>
              <a:t>Pryhuber</a:t>
            </a:r>
            <a:r>
              <a:rPr lang="en-US" sz="800" dirty="0">
                <a:solidFill>
                  <a:schemeClr val="bg1">
                    <a:lumMod val="60000"/>
                    <a:lumOff val="40000"/>
                  </a:schemeClr>
                </a:solidFill>
                <a:effectLst/>
                <a:ea typeface="Calibri" panose="020F0502020204030204" pitchFamily="34" charset="0"/>
              </a:rPr>
              <a:t> GJ, Misra RS, Purkerson JM, Fan J, Hickey JW, Molla G, Xu C, Zhang Y, Weber GM, Jain Y, </a:t>
            </a:r>
            <a:r>
              <a:rPr lang="en-US" sz="800" dirty="0" err="1">
                <a:solidFill>
                  <a:schemeClr val="bg1">
                    <a:lumMod val="60000"/>
                    <a:lumOff val="40000"/>
                  </a:schemeClr>
                </a:solidFill>
                <a:effectLst/>
                <a:ea typeface="Calibri" panose="020F0502020204030204" pitchFamily="34" charset="0"/>
              </a:rPr>
              <a:t>Qaurooni</a:t>
            </a:r>
            <a:r>
              <a:rPr lang="en-US" sz="800" dirty="0">
                <a:solidFill>
                  <a:schemeClr val="bg1">
                    <a:lumMod val="60000"/>
                    <a:lumOff val="40000"/>
                  </a:schemeClr>
                </a:solidFill>
                <a:effectLst/>
                <a:ea typeface="Calibri" panose="020F0502020204030204" pitchFamily="34" charset="0"/>
              </a:rPr>
              <a:t> D, Kong Y, HRA Team, </a:t>
            </a:r>
            <a:r>
              <a:rPr lang="en-US" sz="800" dirty="0" err="1">
                <a:solidFill>
                  <a:schemeClr val="bg1">
                    <a:lumMod val="60000"/>
                    <a:lumOff val="40000"/>
                  </a:schemeClr>
                </a:solidFill>
                <a:effectLst/>
                <a:ea typeface="Calibri" panose="020F0502020204030204" pitchFamily="34" charset="0"/>
              </a:rPr>
              <a:t>Bueckle</a:t>
            </a:r>
            <a:r>
              <a:rPr lang="en-US" sz="800" dirty="0">
                <a:solidFill>
                  <a:schemeClr val="bg1">
                    <a:lumMod val="60000"/>
                    <a:lumOff val="40000"/>
                  </a:schemeClr>
                </a:solidFill>
                <a:effectLst/>
                <a:ea typeface="Calibri" panose="020F0502020204030204" pitchFamily="34" charset="0"/>
              </a:rPr>
              <a:t> A, Herr BW 2nd. Human </a:t>
            </a:r>
            <a:r>
              <a:rPr lang="en-US" sz="800" dirty="0" err="1">
                <a:solidFill>
                  <a:schemeClr val="bg1">
                    <a:lumMod val="60000"/>
                    <a:lumOff val="40000"/>
                  </a:schemeClr>
                </a:solidFill>
                <a:effectLst/>
                <a:ea typeface="Calibri" panose="020F0502020204030204" pitchFamily="34" charset="0"/>
              </a:rPr>
              <a:t>BioMolecular</a:t>
            </a:r>
            <a:r>
              <a:rPr lang="en-US" sz="800" dirty="0">
                <a:solidFill>
                  <a:schemeClr val="bg1">
                    <a:lumMod val="60000"/>
                    <a:lumOff val="40000"/>
                  </a:schemeClr>
                </a:solidFill>
                <a:effectLst/>
                <a:ea typeface="Calibri" panose="020F0502020204030204" pitchFamily="34" charset="0"/>
              </a:rPr>
              <a:t> Atlas Program (HuBMAP): 3D Human Reference Atlas construction and usage. Nat Methods [Internet]. Nature Publishing Group; 2025 Mar 13 [cited 2025 Mar 18];1–16. Available from: https://</a:t>
            </a:r>
            <a:r>
              <a:rPr lang="en-US" sz="800" dirty="0" err="1">
                <a:solidFill>
                  <a:schemeClr val="bg1">
                    <a:lumMod val="60000"/>
                    <a:lumOff val="40000"/>
                  </a:schemeClr>
                </a:solidFill>
                <a:effectLst/>
                <a:ea typeface="Calibri" panose="020F0502020204030204" pitchFamily="34" charset="0"/>
              </a:rPr>
              <a:t>doi.org</a:t>
            </a:r>
            <a:r>
              <a:rPr lang="en-US" sz="800" dirty="0">
                <a:solidFill>
                  <a:schemeClr val="bg1">
                    <a:lumMod val="60000"/>
                    <a:lumOff val="40000"/>
                  </a:schemeClr>
                </a:solidFill>
                <a:effectLst/>
                <a:ea typeface="Calibri" panose="020F0502020204030204" pitchFamily="34" charset="0"/>
              </a:rPr>
              <a:t>/10.1038/s41592-024-02563-5 PMID: 40082611</a:t>
            </a:r>
          </a:p>
          <a:p>
            <a:pPr marL="0" marR="0">
              <a:lnSpc>
                <a:spcPct val="107000"/>
              </a:lnSpc>
              <a:spcBef>
                <a:spcPts val="0"/>
              </a:spcBef>
              <a:spcAft>
                <a:spcPts val="0"/>
              </a:spcAft>
            </a:pPr>
            <a:endParaRPr lang="en-US" sz="800" dirty="0" err="1">
              <a:solidFill>
                <a:schemeClr val="bg1">
                  <a:lumMod val="60000"/>
                  <a:lumOff val="40000"/>
                </a:schemeClr>
              </a:solidFill>
              <a:effectLst/>
              <a:ea typeface="Calibri" panose="020F0502020204030204" pitchFamily="34" charset="0"/>
            </a:endParaRPr>
          </a:p>
        </p:txBody>
      </p:sp>
      <p:sp>
        <p:nvSpPr>
          <p:cNvPr id="4" name="TextBox 3">
            <a:extLst>
              <a:ext uri="{FF2B5EF4-FFF2-40B4-BE49-F238E27FC236}">
                <a16:creationId xmlns:a16="http://schemas.microsoft.com/office/drawing/2014/main" id="{704D9F37-93D6-8FCF-57F1-C0757A5D097E}"/>
              </a:ext>
            </a:extLst>
          </p:cNvPr>
          <p:cNvSpPr txBox="1"/>
          <p:nvPr/>
        </p:nvSpPr>
        <p:spPr>
          <a:xfrm>
            <a:off x="188948" y="1018291"/>
            <a:ext cx="3520691" cy="2723823"/>
          </a:xfrm>
          <a:prstGeom prst="rect">
            <a:avLst/>
          </a:prstGeom>
          <a:noFill/>
        </p:spPr>
        <p:txBody>
          <a:bodyPr wrap="square" rtlCol="0">
            <a:spAutoFit/>
          </a:bodyPr>
          <a:lstStyle/>
          <a:p>
            <a:r>
              <a:rPr lang="en-US" sz="900" b="0" i="0" dirty="0">
                <a:solidFill>
                  <a:srgbClr val="222222"/>
                </a:solidFill>
                <a:effectLst/>
              </a:rPr>
              <a:t>The Human </a:t>
            </a:r>
            <a:r>
              <a:rPr lang="en-US" sz="900" b="0" i="0" dirty="0" err="1">
                <a:solidFill>
                  <a:srgbClr val="222222"/>
                </a:solidFill>
                <a:effectLst/>
              </a:rPr>
              <a:t>BioMolecular</a:t>
            </a:r>
            <a:r>
              <a:rPr lang="en-US" sz="900" b="0" i="0" dirty="0">
                <a:solidFill>
                  <a:srgbClr val="222222"/>
                </a:solidFill>
                <a:effectLst/>
              </a:rPr>
              <a:t> Atlas Program (HuBMAP) aims to construct a 3D Human Reference Atlas (HRA) of the healthy adult body. Experts from 20+ consortia collaborate to develop a Common Coordinate Framework (CCF), knowledge graphs and tools that describe the multiscale structure of the human body (from organs and tissues down to cells, genes and biomarkers) and to use the HRA to characterize changes that occur with aging, disease and other perturbations. HRA v.2.0 covers 4,499 unique anatomical structures, 1,195 cell types and 2,089 biomarkers (such as genes, proteins and lipids) from 33 ASCT+B tables and 65 3D Reference Objects linked to ontologies. New experimental data can be mapped into the HRA using (1) cell type annotation tools (for example, Azimuth), (2) validated antibody panels or (3) by registering tissue data spatially. This paper describes HRA user stories, terminology, data formats, ontology validation, unified analysis workflows, user interfaces, instructional materials, application programming interfaces, </a:t>
            </a:r>
            <a:r>
              <a:rPr lang="en-US" sz="900" b="1" i="1" u="sng" dirty="0">
                <a:solidFill>
                  <a:srgbClr val="222222"/>
                </a:solidFill>
                <a:effectLst/>
              </a:rPr>
              <a:t>flexible hybrid cloud infrastructure </a:t>
            </a:r>
            <a:r>
              <a:rPr lang="en-US" sz="900" b="0" i="0" dirty="0">
                <a:solidFill>
                  <a:srgbClr val="222222"/>
                </a:solidFill>
                <a:effectLst/>
              </a:rPr>
              <a:t>and previews atlas usage applications.</a:t>
            </a:r>
            <a:endParaRPr lang="en-US" sz="900" dirty="0"/>
          </a:p>
        </p:txBody>
      </p:sp>
      <p:sp>
        <p:nvSpPr>
          <p:cNvPr id="5" name="TextBox 4">
            <a:extLst>
              <a:ext uri="{FF2B5EF4-FFF2-40B4-BE49-F238E27FC236}">
                <a16:creationId xmlns:a16="http://schemas.microsoft.com/office/drawing/2014/main" id="{424E3B6C-CDA1-3963-D908-3356557EC81F}"/>
              </a:ext>
            </a:extLst>
          </p:cNvPr>
          <p:cNvSpPr txBox="1"/>
          <p:nvPr/>
        </p:nvSpPr>
        <p:spPr>
          <a:xfrm>
            <a:off x="3825515" y="704315"/>
            <a:ext cx="4520191" cy="461665"/>
          </a:xfrm>
          <a:prstGeom prst="rect">
            <a:avLst/>
          </a:prstGeom>
          <a:noFill/>
        </p:spPr>
        <p:txBody>
          <a:bodyPr wrap="square" rtlCol="0">
            <a:spAutoFit/>
          </a:bodyPr>
          <a:lstStyle/>
          <a:p>
            <a:r>
              <a:rPr lang="en-US" sz="1200" dirty="0">
                <a:solidFill>
                  <a:schemeClr val="bg1">
                    <a:lumMod val="60000"/>
                    <a:lumOff val="40000"/>
                  </a:schemeClr>
                </a:solidFill>
                <a:effectLst/>
                <a:latin typeface="Aptos" panose="020B0004020202020204" pitchFamily="34" charset="0"/>
                <a:ea typeface="Aptos" panose="020B0004020202020204" pitchFamily="34" charset="0"/>
                <a:cs typeface="Aptos" panose="020B0004020202020204" pitchFamily="34" charset="0"/>
              </a:rPr>
              <a:t>See The HuBMAP Microservices </a:t>
            </a:r>
            <a:r>
              <a:rPr lang="en-US" sz="1200" dirty="0">
                <a:solidFill>
                  <a:schemeClr val="bg1">
                    <a:lumMod val="60000"/>
                    <a:lumOff val="40000"/>
                  </a:schemeClr>
                </a:solidFill>
                <a:latin typeface="Aptos" panose="020B0004020202020204" pitchFamily="34" charset="0"/>
                <a:ea typeface="Aptos" panose="020B0004020202020204" pitchFamily="34" charset="0"/>
                <a:cs typeface="Aptos" panose="020B0004020202020204" pitchFamily="34" charset="0"/>
              </a:rPr>
              <a:t>A</a:t>
            </a:r>
            <a:r>
              <a:rPr lang="en-US" sz="1200" dirty="0">
                <a:solidFill>
                  <a:schemeClr val="bg1">
                    <a:lumMod val="60000"/>
                    <a:lumOff val="40000"/>
                  </a:schemeClr>
                </a:solidFill>
                <a:effectLst/>
                <a:latin typeface="Aptos" panose="020B0004020202020204" pitchFamily="34" charset="0"/>
                <a:ea typeface="Aptos" panose="020B0004020202020204" pitchFamily="34" charset="0"/>
                <a:cs typeface="Aptos" panose="020B0004020202020204" pitchFamily="34" charset="0"/>
              </a:rPr>
              <a:t>rchitecture (flexible hybrid cloud infrastructure) at: </a:t>
            </a:r>
            <a:r>
              <a:rPr lang="en-US" sz="1200" dirty="0">
                <a:solidFill>
                  <a:schemeClr val="bg1">
                    <a:lumMod val="60000"/>
                    <a:lumOff val="40000"/>
                  </a:schemeClr>
                </a:solidFill>
                <a:effectLst/>
                <a:latin typeface="Aptos" panose="020B0004020202020204" pitchFamily="34" charset="0"/>
                <a:ea typeface="Aptos" panose="020B0004020202020204" pitchFamily="34" charset="0"/>
                <a:cs typeface="Aptos" panose="020B0004020202020204" pitchFamily="34" charset="0"/>
                <a:hlinkClick r:id="rId2"/>
              </a:rPr>
              <a:t>https://docs.hubmapconsortium.org/</a:t>
            </a:r>
            <a:r>
              <a:rPr lang="en-US" sz="1200" dirty="0">
                <a:solidFill>
                  <a:schemeClr val="bg1">
                    <a:lumMod val="60000"/>
                    <a:lumOff val="40000"/>
                  </a:schemeClr>
                </a:solidFill>
                <a:effectLst/>
                <a:latin typeface="Aptos" panose="020B0004020202020204" pitchFamily="34" charset="0"/>
                <a:ea typeface="Aptos" panose="020B0004020202020204" pitchFamily="34" charset="0"/>
                <a:cs typeface="Aptos" panose="020B0004020202020204" pitchFamily="34" charset="0"/>
              </a:rPr>
              <a:t> </a:t>
            </a:r>
            <a:endParaRPr lang="en-US" sz="1200" dirty="0">
              <a:solidFill>
                <a:schemeClr val="bg1">
                  <a:lumMod val="60000"/>
                  <a:lumOff val="40000"/>
                </a:schemeClr>
              </a:solidFill>
            </a:endParaRPr>
          </a:p>
        </p:txBody>
      </p:sp>
      <p:sp>
        <p:nvSpPr>
          <p:cNvPr id="8" name="TextBox 7">
            <a:extLst>
              <a:ext uri="{FF2B5EF4-FFF2-40B4-BE49-F238E27FC236}">
                <a16:creationId xmlns:a16="http://schemas.microsoft.com/office/drawing/2014/main" id="{0F34D7AF-B8F1-954E-8C57-C1D477DD2706}"/>
              </a:ext>
            </a:extLst>
          </p:cNvPr>
          <p:cNvSpPr txBox="1"/>
          <p:nvPr/>
        </p:nvSpPr>
        <p:spPr>
          <a:xfrm>
            <a:off x="628650" y="3966786"/>
            <a:ext cx="1471834" cy="507831"/>
          </a:xfrm>
          <a:prstGeom prst="rect">
            <a:avLst/>
          </a:prstGeom>
          <a:noFill/>
        </p:spPr>
        <p:txBody>
          <a:bodyPr wrap="square" rtlCol="0">
            <a:spAutoFit/>
          </a:bodyPr>
          <a:lstStyle/>
          <a:p>
            <a:r>
              <a:rPr lang="en-US" sz="900" dirty="0">
                <a:solidFill>
                  <a:schemeClr val="bg2"/>
                </a:solidFill>
              </a:rPr>
              <a:t>Funding Source: NIH</a:t>
            </a:r>
          </a:p>
          <a:p>
            <a:r>
              <a:rPr lang="en-US" sz="900" dirty="0">
                <a:solidFill>
                  <a:schemeClr val="bg2"/>
                </a:solidFill>
              </a:rPr>
              <a:t>U24CA268108 </a:t>
            </a:r>
            <a:r>
              <a:rPr lang="en-US" sz="900" dirty="0" err="1">
                <a:solidFill>
                  <a:schemeClr val="bg2"/>
                </a:solidFill>
              </a:rPr>
              <a:t>SenNet</a:t>
            </a:r>
            <a:endParaRPr lang="en-US" sz="900" dirty="0">
              <a:solidFill>
                <a:schemeClr val="bg2"/>
              </a:solidFill>
            </a:endParaRPr>
          </a:p>
          <a:p>
            <a:r>
              <a:rPr lang="en-US" sz="900" dirty="0">
                <a:solidFill>
                  <a:schemeClr val="bg2"/>
                </a:solidFill>
              </a:rPr>
              <a:t>OT2OD026675 HuBMAP</a:t>
            </a:r>
          </a:p>
        </p:txBody>
      </p:sp>
      <p:pic>
        <p:nvPicPr>
          <p:cNvPr id="7" name="Picture 6">
            <a:extLst>
              <a:ext uri="{FF2B5EF4-FFF2-40B4-BE49-F238E27FC236}">
                <a16:creationId xmlns:a16="http://schemas.microsoft.com/office/drawing/2014/main" id="{3CC8CCE5-EA7B-D72F-249D-4936974CFFEC}"/>
              </a:ext>
            </a:extLst>
          </p:cNvPr>
          <p:cNvPicPr>
            <a:picLocks noChangeAspect="1"/>
          </p:cNvPicPr>
          <p:nvPr/>
        </p:nvPicPr>
        <p:blipFill>
          <a:blip r:embed="rId3"/>
          <a:stretch>
            <a:fillRect/>
          </a:stretch>
        </p:blipFill>
        <p:spPr>
          <a:xfrm>
            <a:off x="3825515" y="1178235"/>
            <a:ext cx="5253562" cy="3034235"/>
          </a:xfrm>
          <a:prstGeom prst="rect">
            <a:avLst/>
          </a:prstGeom>
        </p:spPr>
      </p:pic>
    </p:spTree>
    <p:extLst>
      <p:ext uri="{BB962C8B-B14F-4D97-AF65-F5344CB8AC3E}">
        <p14:creationId xmlns:p14="http://schemas.microsoft.com/office/powerpoint/2010/main" val="610097383"/>
      </p:ext>
    </p:extLst>
  </p:cSld>
  <p:clrMapOvr>
    <a:masterClrMapping/>
  </p:clrMapOvr>
</p:sld>
</file>

<file path=ppt/theme/theme1.xml><?xml version="1.0" encoding="utf-8"?>
<a:theme xmlns:a="http://schemas.openxmlformats.org/drawingml/2006/main" name="Office Theme">
  <a:themeElements>
    <a:clrScheme name="Forge Ahead Palette">
      <a:dk1>
        <a:srgbClr val="003493"/>
      </a:dk1>
      <a:lt1>
        <a:srgbClr val="FFFFFF"/>
      </a:lt1>
      <a:dk2>
        <a:srgbClr val="00205B"/>
      </a:dk2>
      <a:lt2>
        <a:srgbClr val="FFB71B"/>
      </a:lt2>
      <a:accent1>
        <a:srgbClr val="B48400"/>
      </a:accent1>
      <a:accent2>
        <a:srgbClr val="49C1E0"/>
      </a:accent2>
      <a:accent3>
        <a:srgbClr val="96989A"/>
      </a:accent3>
      <a:accent4>
        <a:srgbClr val="000000"/>
      </a:accent4>
      <a:accent5>
        <a:srgbClr val="DB5729"/>
      </a:accent5>
      <a:accent6>
        <a:srgbClr val="008163"/>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3D0DC958FBEEE48836E062EF598A96D" ma:contentTypeVersion="6" ma:contentTypeDescription="Create a new document." ma:contentTypeScope="" ma:versionID="9148b4b5e0fa88318cca793ec4b24004">
  <xsd:schema xmlns:xsd="http://www.w3.org/2001/XMLSchema" xmlns:xs="http://www.w3.org/2001/XMLSchema" xmlns:p="http://schemas.microsoft.com/office/2006/metadata/properties" xmlns:ns2="30577b95-eb91-4f16-9434-7f8d99b86dbd" xmlns:ns3="9945de61-050f-4a31-adbb-2cf301d783f2" targetNamespace="http://schemas.microsoft.com/office/2006/metadata/properties" ma:root="true" ma:fieldsID="f7637506841938321eb59714a7d9a011" ns2:_="" ns3:_="">
    <xsd:import namespace="30577b95-eb91-4f16-9434-7f8d99b86dbd"/>
    <xsd:import namespace="9945de61-050f-4a31-adbb-2cf301d783f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577b95-eb91-4f16-9434-7f8d99b86d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945de61-050f-4a31-adbb-2cf301d783f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7419A7D-FCAB-48DA-A534-F194A0B316D0}">
  <ds:schemaRefs>
    <ds:schemaRef ds:uri="http://schemas.microsoft.com/sharepoint/v3/contenttype/forms"/>
  </ds:schemaRefs>
</ds:datastoreItem>
</file>

<file path=customXml/itemProps2.xml><?xml version="1.0" encoding="utf-8"?>
<ds:datastoreItem xmlns:ds="http://schemas.openxmlformats.org/officeDocument/2006/customXml" ds:itemID="{BC4ED95C-048A-486B-B9FE-494A91264C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577b95-eb91-4f16-9434-7f8d99b86dbd"/>
    <ds:schemaRef ds:uri="9945de61-050f-4a31-adbb-2cf301d783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7D1B6A-3B7B-42D9-AC95-0562AA6CCC3E}">
  <ds:schemaRefs>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emplate>Office Theme</Template>
  <TotalTime>2131</TotalTime>
  <Words>365</Words>
  <Application>Microsoft Macintosh PowerPoint</Application>
  <PresentationFormat>On-screen Show (16:9)</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Arial Black</vt:lpstr>
      <vt:lpstr>Calibri</vt:lpstr>
      <vt:lpstr>Helvetica</vt:lpstr>
      <vt:lpstr>Office Theme</vt:lpstr>
      <vt:lpstr>Human BioMolecular Atlas Program (HuBMAP): 3D Human Reference Atlas construction and usage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Dudley, Jane</dc:creator>
  <cp:lastModifiedBy>Silverstein, Jonathan</cp:lastModifiedBy>
  <cp:revision>86</cp:revision>
  <cp:lastPrinted>2019-07-18T13:58:01Z</cp:lastPrinted>
  <dcterms:created xsi:type="dcterms:W3CDTF">2019-07-18T12:44:10Z</dcterms:created>
  <dcterms:modified xsi:type="dcterms:W3CDTF">2025-12-14T19:03:49Z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0x010100E3D0DC958FBEEE48836E062EF598A96D</vt:lpwstr>
  </property>
</Properties>
</file>