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978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C8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41"/>
    <p:restoredTop sz="75687"/>
  </p:normalViewPr>
  <p:slideViewPr>
    <p:cSldViewPr snapToGrid="0" snapToObjects="1">
      <p:cViewPr varScale="1">
        <p:scale>
          <a:sx n="126" d="100"/>
          <a:sy n="126" d="100"/>
        </p:scale>
        <p:origin x="3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2C9C9F-45B0-CF48-8065-55FECDAF78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E1D255-3D8B-5847-8573-45ED078D95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B294F-7AA8-0C48-883B-228BCD4E5DD5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B79B95-97E5-7B43-99CF-A518ECF3D8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CDE643-2E3B-2C4C-9046-6CF7193963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BBA79-B11D-9E47-B16A-594C9D24D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13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C55E5-6EDD-3849-89AF-C854BFB0541B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B800D-DA5D-8A4E-981F-C4BAE63D3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52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AB800D-DA5D-8A4E-981F-C4BAE63D36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80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61F0AD-32E4-7248-AD55-7F85DBB96E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9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990" y="387178"/>
            <a:ext cx="3141029" cy="1155872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7990" y="1543050"/>
            <a:ext cx="3141029" cy="2858691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C0BA991-80B8-1345-97A6-181C5E1647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965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989" y="390152"/>
            <a:ext cx="3141029" cy="1262964"/>
          </a:xfrm>
        </p:spPr>
        <p:txBody>
          <a:bodyPr anchor="t" anchorCtr="0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7989" y="1543050"/>
            <a:ext cx="3141030" cy="2858691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C5A1D5-8200-3F47-A816-45C48D3759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860" y="4677511"/>
            <a:ext cx="1152767" cy="35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8816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C19F0C-2525-F24C-A176-9016BC47CD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24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24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551B1E-06E3-D748-9A57-FBC7672BE2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860" y="4677511"/>
            <a:ext cx="1152767" cy="35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39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E5FDE3-7EB8-C443-93C7-AA64149B22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87178"/>
            <a:ext cx="7886700" cy="8808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8A21C36-4369-1741-AA83-82725D0733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860" y="4677511"/>
            <a:ext cx="1152767" cy="35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1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344E40-6F7A-5541-9DAA-B311B0F3BE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B907B2-B125-B640-917E-06D52FB40D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35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6E9A0B-9D3C-B04B-B855-F14C842568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72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B1E0248-2B7B-5D4A-A26B-F79E81D6DB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934070"/>
            <a:ext cx="7886700" cy="88396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722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F74D26-B3E9-5846-BF9C-66B2674F2C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80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4048"/>
            <a:ext cx="7886700" cy="88396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43914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62" r:id="rId3"/>
    <p:sldLayoutId id="214748367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C3E2-54D7-554A-BB87-84589E0A3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293" y="312648"/>
            <a:ext cx="8507577" cy="594581"/>
          </a:xfrm>
        </p:spPr>
        <p:txBody>
          <a:bodyPr/>
          <a:lstStyle/>
          <a:p>
            <a:pPr algn="ctr"/>
            <a:r>
              <a:rPr lang="en-US" sz="2400" dirty="0"/>
              <a:t>Department of Biomedical Informatics – </a:t>
            </a:r>
            <a:br>
              <a:rPr lang="en-US" sz="2400" dirty="0"/>
            </a:br>
            <a:r>
              <a:rPr lang="en-US" sz="2400" dirty="0"/>
              <a:t>Hatice Ulku Osmanbeyoglu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AD7AD5-EE88-60E9-6950-CF52F0790200}"/>
              </a:ext>
            </a:extLst>
          </p:cNvPr>
          <p:cNvSpPr/>
          <p:nvPr/>
        </p:nvSpPr>
        <p:spPr>
          <a:xfrm>
            <a:off x="414062" y="2524886"/>
            <a:ext cx="3914159" cy="1066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SzPts val="1100"/>
            </a:pP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Zhang L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Sagan 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Qin B, 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Wang H, Kim E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Hu B, 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Osmanbeyoglu HU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STAN, a computational framework for inferring spatially informed transcription factor activity across cellular contexts. Nucleic Acids Res. 2025 </a:t>
            </a:r>
          </a:p>
        </p:txBody>
      </p:sp>
      <p:sp>
        <p:nvSpPr>
          <p:cNvPr id="7" name="Rectangle 32">
            <a:extLst>
              <a:ext uri="{FF2B5EF4-FFF2-40B4-BE49-F238E27FC236}">
                <a16:creationId xmlns:a16="http://schemas.microsoft.com/office/drawing/2014/main" id="{FABA2C73-777A-F247-BA47-393B31ECF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0724" y="4654639"/>
            <a:ext cx="2011362" cy="35242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2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ＭＳ Ｐゴシック" pitchFamily="34" charset="-128"/>
                <a:cs typeface="Tahoma" pitchFamily="34" charset="0"/>
              </a:rPr>
              <a:t>Department of Biomedical Informatics</a:t>
            </a:r>
          </a:p>
        </p:txBody>
      </p:sp>
      <p:pic>
        <p:nvPicPr>
          <p:cNvPr id="8" name="Picture 43" descr="dbmi2">
            <a:extLst>
              <a:ext uri="{FF2B5EF4-FFF2-40B4-BE49-F238E27FC236}">
                <a16:creationId xmlns:a16="http://schemas.microsoft.com/office/drawing/2014/main" id="{51C698DA-D0DB-62DE-DB63-9EB519371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8934" y="4666831"/>
            <a:ext cx="411914" cy="41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2663795-A3B0-F2BA-BB75-81BDDE983B0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6195"/>
          <a:stretch>
            <a:fillRect/>
          </a:stretch>
        </p:blipFill>
        <p:spPr>
          <a:xfrm>
            <a:off x="5180888" y="2901460"/>
            <a:ext cx="3079671" cy="1753179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C16E15DC-582E-9842-2F56-7D77C0584311}"/>
              </a:ext>
            </a:extLst>
          </p:cNvPr>
          <p:cNvSpPr txBox="1"/>
          <p:nvPr/>
        </p:nvSpPr>
        <p:spPr>
          <a:xfrm>
            <a:off x="231121" y="1054338"/>
            <a:ext cx="426885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 estimates spot-specific TF/pathway activities that explain gene expression in a spatially coherent manner across the tissue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Collaborator: Baoli Hu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87F21C-80BF-5EB0-7F39-3CE1F2B600DA}"/>
              </a:ext>
            </a:extLst>
          </p:cNvPr>
          <p:cNvSpPr/>
          <p:nvPr/>
        </p:nvSpPr>
        <p:spPr>
          <a:xfrm>
            <a:off x="414062" y="3590947"/>
            <a:ext cx="3914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sz="12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r>
              <a:rPr lang="en-US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NIH/NIGMS R35 GM146989 </a:t>
            </a:r>
            <a:r>
              <a:rPr lang="en-US" sz="1200" dirty="0">
                <a:solidFill>
                  <a:schemeClr val="bg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— PI: Osmanbeyoglu </a:t>
            </a:r>
            <a:r>
              <a:rPr lang="en-US" sz="1200" dirty="0">
                <a:solidFill>
                  <a:schemeClr val="bg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Computational methods for delineating cell context-specific regulatory programs</a:t>
            </a:r>
            <a:r>
              <a:rPr lang="en-US" sz="1200" dirty="0">
                <a:solidFill>
                  <a:schemeClr val="bg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</a:p>
        </p:txBody>
      </p:sp>
      <p:pic>
        <p:nvPicPr>
          <p:cNvPr id="5" name="Picture 4" descr="A diagram of a function&#10;&#10;AI-generated content may be incorrect.">
            <a:extLst>
              <a:ext uri="{FF2B5EF4-FFF2-40B4-BE49-F238E27FC236}">
                <a16:creationId xmlns:a16="http://schemas.microsoft.com/office/drawing/2014/main" id="{8F0EDF55-48E4-70D8-CA83-C24E6CA292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9979" y="1051862"/>
            <a:ext cx="4292891" cy="1717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311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rge Ahead Palette">
      <a:dk1>
        <a:srgbClr val="003493"/>
      </a:dk1>
      <a:lt1>
        <a:srgbClr val="FFFFFF"/>
      </a:lt1>
      <a:dk2>
        <a:srgbClr val="00205B"/>
      </a:dk2>
      <a:lt2>
        <a:srgbClr val="FFB71B"/>
      </a:lt2>
      <a:accent1>
        <a:srgbClr val="B48400"/>
      </a:accent1>
      <a:accent2>
        <a:srgbClr val="49C1E0"/>
      </a:accent2>
      <a:accent3>
        <a:srgbClr val="96989A"/>
      </a:accent3>
      <a:accent4>
        <a:srgbClr val="000000"/>
      </a:accent4>
      <a:accent5>
        <a:srgbClr val="DB5729"/>
      </a:accent5>
      <a:accent6>
        <a:srgbClr val="008163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737</TotalTime>
  <Words>100</Words>
  <Application>Microsoft Macintosh PowerPoint</Application>
  <PresentationFormat>On-screen Show (16:9)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Tahoma</vt:lpstr>
      <vt:lpstr>Office Theme</vt:lpstr>
      <vt:lpstr>Department of Biomedical Informatics –  Hatice Ulku Osmanbeyoglu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Dudley, Jane</dc:creator>
  <cp:lastModifiedBy>Osmanbeyoglu, Hatice Ulku</cp:lastModifiedBy>
  <cp:revision>78</cp:revision>
  <cp:lastPrinted>2019-07-18T13:58:01Z</cp:lastPrinted>
  <dcterms:created xsi:type="dcterms:W3CDTF">2019-07-18T12:44:10Z</dcterms:created>
  <dcterms:modified xsi:type="dcterms:W3CDTF">2025-12-14T13:55:27Z</dcterms:modified>
</cp:coreProperties>
</file>