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entation.xml" ContentType="application/vnd.openxmlformats-officedocument.presentationml.presentation.main+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8" r:id="rId3"/>
    <p:sldId id="259" r:id="rId4"/>
  </p:sldIdLst>
  <p:sldSz cx="7589838" cy="106981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74"/>
    <p:restoredTop sz="96327"/>
  </p:normalViewPr>
  <p:slideViewPr>
    <p:cSldViewPr snapToGrid="0">
      <p:cViewPr>
        <p:scale>
          <a:sx n="135" d="100"/>
          <a:sy n="135" d="100"/>
        </p:scale>
        <p:origin x="1608" y="-33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9238" y="1750834"/>
            <a:ext cx="6451362" cy="3724546"/>
          </a:xfrm>
        </p:spPr>
        <p:txBody>
          <a:bodyPr anchor="b"/>
          <a:lstStyle>
            <a:lvl1pPr algn="ctr">
              <a:defRPr sz="4980"/>
            </a:lvl1pPr>
          </a:lstStyle>
          <a:p>
            <a:r>
              <a:rPr lang="en-US"/>
              <a:t>Click to edit Master title style</a:t>
            </a:r>
            <a:endParaRPr lang="en-US" dirty="0"/>
          </a:p>
        </p:txBody>
      </p:sp>
      <p:sp>
        <p:nvSpPr>
          <p:cNvPr id="3" name="Subtitle 2"/>
          <p:cNvSpPr>
            <a:spLocks noGrp="1"/>
          </p:cNvSpPr>
          <p:nvPr>
            <p:ph type="subTitle" idx="1"/>
          </p:nvPr>
        </p:nvSpPr>
        <p:spPr>
          <a:xfrm>
            <a:off x="948730" y="5619013"/>
            <a:ext cx="5692379" cy="2582912"/>
          </a:xfrm>
        </p:spPr>
        <p:txBody>
          <a:bodyPr/>
          <a:lstStyle>
            <a:lvl1pPr marL="0" indent="0" algn="ctr">
              <a:buNone/>
              <a:defRPr sz="1992"/>
            </a:lvl1pPr>
            <a:lvl2pPr marL="379476" indent="0" algn="ctr">
              <a:buNone/>
              <a:defRPr sz="1660"/>
            </a:lvl2pPr>
            <a:lvl3pPr marL="758952" indent="0" algn="ctr">
              <a:buNone/>
              <a:defRPr sz="1494"/>
            </a:lvl3pPr>
            <a:lvl4pPr marL="1138428" indent="0" algn="ctr">
              <a:buNone/>
              <a:defRPr sz="1328"/>
            </a:lvl4pPr>
            <a:lvl5pPr marL="1517904" indent="0" algn="ctr">
              <a:buNone/>
              <a:defRPr sz="1328"/>
            </a:lvl5pPr>
            <a:lvl6pPr marL="1897380" indent="0" algn="ctr">
              <a:buNone/>
              <a:defRPr sz="1328"/>
            </a:lvl6pPr>
            <a:lvl7pPr marL="2276856" indent="0" algn="ctr">
              <a:buNone/>
              <a:defRPr sz="1328"/>
            </a:lvl7pPr>
            <a:lvl8pPr marL="2656332" indent="0" algn="ctr">
              <a:buNone/>
              <a:defRPr sz="1328"/>
            </a:lvl8pPr>
            <a:lvl9pPr marL="3035808" indent="0" algn="ctr">
              <a:buNone/>
              <a:defRPr sz="1328"/>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25C3B1F-9BD3-7243-9D6B-8ADC535BA2E6}" type="datetimeFigureOut">
              <a:rPr lang="en-US" smtClean="0"/>
              <a:t>11/10/25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EE9035-F445-004F-9AA1-6C4D2DC894AF}" type="slidenum">
              <a:rPr lang="en-US" smtClean="0"/>
              <a:t>‹#›</a:t>
            </a:fld>
            <a:endParaRPr lang="en-US"/>
          </a:p>
        </p:txBody>
      </p:sp>
    </p:spTree>
    <p:extLst>
      <p:ext uri="{BB962C8B-B14F-4D97-AF65-F5344CB8AC3E}">
        <p14:creationId xmlns:p14="http://schemas.microsoft.com/office/powerpoint/2010/main" val="324328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5C3B1F-9BD3-7243-9D6B-8ADC535BA2E6}" type="datetimeFigureOut">
              <a:rPr lang="en-US" smtClean="0"/>
              <a:t>11/10/25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EE9035-F445-004F-9AA1-6C4D2DC894AF}" type="slidenum">
              <a:rPr lang="en-US" smtClean="0"/>
              <a:t>‹#›</a:t>
            </a:fld>
            <a:endParaRPr lang="en-US"/>
          </a:p>
        </p:txBody>
      </p:sp>
    </p:spTree>
    <p:extLst>
      <p:ext uri="{BB962C8B-B14F-4D97-AF65-F5344CB8AC3E}">
        <p14:creationId xmlns:p14="http://schemas.microsoft.com/office/powerpoint/2010/main" val="3310581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31478" y="569578"/>
            <a:ext cx="1636559" cy="90661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21802" y="569578"/>
            <a:ext cx="4814803" cy="90661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5C3B1F-9BD3-7243-9D6B-8ADC535BA2E6}" type="datetimeFigureOut">
              <a:rPr lang="en-US" smtClean="0"/>
              <a:t>11/10/25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EE9035-F445-004F-9AA1-6C4D2DC894AF}" type="slidenum">
              <a:rPr lang="en-US" smtClean="0"/>
              <a:t>‹#›</a:t>
            </a:fld>
            <a:endParaRPr lang="en-US"/>
          </a:p>
        </p:txBody>
      </p:sp>
    </p:spTree>
    <p:extLst>
      <p:ext uri="{BB962C8B-B14F-4D97-AF65-F5344CB8AC3E}">
        <p14:creationId xmlns:p14="http://schemas.microsoft.com/office/powerpoint/2010/main" val="3613966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5C3B1F-9BD3-7243-9D6B-8ADC535BA2E6}" type="datetimeFigureOut">
              <a:rPr lang="en-US" smtClean="0"/>
              <a:t>11/10/25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EE9035-F445-004F-9AA1-6C4D2DC894AF}" type="slidenum">
              <a:rPr lang="en-US" smtClean="0"/>
              <a:t>‹#›</a:t>
            </a:fld>
            <a:endParaRPr lang="en-US"/>
          </a:p>
        </p:txBody>
      </p:sp>
    </p:spTree>
    <p:extLst>
      <p:ext uri="{BB962C8B-B14F-4D97-AF65-F5344CB8AC3E}">
        <p14:creationId xmlns:p14="http://schemas.microsoft.com/office/powerpoint/2010/main" val="640895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7849" y="2667115"/>
            <a:ext cx="6546235" cy="4450138"/>
          </a:xfrm>
        </p:spPr>
        <p:txBody>
          <a:bodyPr anchor="b"/>
          <a:lstStyle>
            <a:lvl1pPr>
              <a:defRPr sz="4980"/>
            </a:lvl1pPr>
          </a:lstStyle>
          <a:p>
            <a:r>
              <a:rPr lang="en-US"/>
              <a:t>Click to edit Master title style</a:t>
            </a:r>
            <a:endParaRPr lang="en-US" dirty="0"/>
          </a:p>
        </p:txBody>
      </p:sp>
      <p:sp>
        <p:nvSpPr>
          <p:cNvPr id="3" name="Text Placeholder 2"/>
          <p:cNvSpPr>
            <a:spLocks noGrp="1"/>
          </p:cNvSpPr>
          <p:nvPr>
            <p:ph type="body" idx="1"/>
          </p:nvPr>
        </p:nvSpPr>
        <p:spPr>
          <a:xfrm>
            <a:off x="517849" y="7159353"/>
            <a:ext cx="6546235" cy="2340222"/>
          </a:xfrm>
        </p:spPr>
        <p:txBody>
          <a:bodyPr/>
          <a:lstStyle>
            <a:lvl1pPr marL="0" indent="0">
              <a:buNone/>
              <a:defRPr sz="1992">
                <a:solidFill>
                  <a:schemeClr val="tx1"/>
                </a:solidFill>
              </a:defRPr>
            </a:lvl1pPr>
            <a:lvl2pPr marL="379476" indent="0">
              <a:buNone/>
              <a:defRPr sz="1660">
                <a:solidFill>
                  <a:schemeClr val="tx1">
                    <a:tint val="75000"/>
                  </a:schemeClr>
                </a:solidFill>
              </a:defRPr>
            </a:lvl2pPr>
            <a:lvl3pPr marL="758952" indent="0">
              <a:buNone/>
              <a:defRPr sz="1494">
                <a:solidFill>
                  <a:schemeClr val="tx1">
                    <a:tint val="75000"/>
                  </a:schemeClr>
                </a:solidFill>
              </a:defRPr>
            </a:lvl3pPr>
            <a:lvl4pPr marL="1138428" indent="0">
              <a:buNone/>
              <a:defRPr sz="1328">
                <a:solidFill>
                  <a:schemeClr val="tx1">
                    <a:tint val="75000"/>
                  </a:schemeClr>
                </a:solidFill>
              </a:defRPr>
            </a:lvl4pPr>
            <a:lvl5pPr marL="1517904" indent="0">
              <a:buNone/>
              <a:defRPr sz="1328">
                <a:solidFill>
                  <a:schemeClr val="tx1">
                    <a:tint val="75000"/>
                  </a:schemeClr>
                </a:solidFill>
              </a:defRPr>
            </a:lvl5pPr>
            <a:lvl6pPr marL="1897380" indent="0">
              <a:buNone/>
              <a:defRPr sz="1328">
                <a:solidFill>
                  <a:schemeClr val="tx1">
                    <a:tint val="75000"/>
                  </a:schemeClr>
                </a:solidFill>
              </a:defRPr>
            </a:lvl6pPr>
            <a:lvl7pPr marL="2276856" indent="0">
              <a:buNone/>
              <a:defRPr sz="1328">
                <a:solidFill>
                  <a:schemeClr val="tx1">
                    <a:tint val="75000"/>
                  </a:schemeClr>
                </a:solidFill>
              </a:defRPr>
            </a:lvl7pPr>
            <a:lvl8pPr marL="2656332" indent="0">
              <a:buNone/>
              <a:defRPr sz="1328">
                <a:solidFill>
                  <a:schemeClr val="tx1">
                    <a:tint val="75000"/>
                  </a:schemeClr>
                </a:solidFill>
              </a:defRPr>
            </a:lvl8pPr>
            <a:lvl9pPr marL="3035808" indent="0">
              <a:buNone/>
              <a:defRPr sz="132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5C3B1F-9BD3-7243-9D6B-8ADC535BA2E6}" type="datetimeFigureOut">
              <a:rPr lang="en-US" smtClean="0"/>
              <a:t>11/10/25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EE9035-F445-004F-9AA1-6C4D2DC894AF}" type="slidenum">
              <a:rPr lang="en-US" smtClean="0"/>
              <a:t>‹#›</a:t>
            </a:fld>
            <a:endParaRPr lang="en-US"/>
          </a:p>
        </p:txBody>
      </p:sp>
    </p:spTree>
    <p:extLst>
      <p:ext uri="{BB962C8B-B14F-4D97-AF65-F5344CB8AC3E}">
        <p14:creationId xmlns:p14="http://schemas.microsoft.com/office/powerpoint/2010/main" val="2683609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21801" y="2847891"/>
            <a:ext cx="3225681" cy="67878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42356" y="2847891"/>
            <a:ext cx="3225681" cy="67878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25C3B1F-9BD3-7243-9D6B-8ADC535BA2E6}" type="datetimeFigureOut">
              <a:rPr lang="en-US" smtClean="0"/>
              <a:t>11/10/25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EE9035-F445-004F-9AA1-6C4D2DC894AF}" type="slidenum">
              <a:rPr lang="en-US" smtClean="0"/>
              <a:t>‹#›</a:t>
            </a:fld>
            <a:endParaRPr lang="en-US"/>
          </a:p>
        </p:txBody>
      </p:sp>
    </p:spTree>
    <p:extLst>
      <p:ext uri="{BB962C8B-B14F-4D97-AF65-F5344CB8AC3E}">
        <p14:creationId xmlns:p14="http://schemas.microsoft.com/office/powerpoint/2010/main" val="886820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2790" y="569580"/>
            <a:ext cx="6546235" cy="20678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22791" y="2622536"/>
            <a:ext cx="3210857" cy="1285265"/>
          </a:xfrm>
        </p:spPr>
        <p:txBody>
          <a:bodyPr anchor="b"/>
          <a:lstStyle>
            <a:lvl1pPr marL="0" indent="0">
              <a:buNone/>
              <a:defRPr sz="1992" b="1"/>
            </a:lvl1pPr>
            <a:lvl2pPr marL="379476" indent="0">
              <a:buNone/>
              <a:defRPr sz="1660" b="1"/>
            </a:lvl2pPr>
            <a:lvl3pPr marL="758952" indent="0">
              <a:buNone/>
              <a:defRPr sz="1494" b="1"/>
            </a:lvl3pPr>
            <a:lvl4pPr marL="1138428" indent="0">
              <a:buNone/>
              <a:defRPr sz="1328" b="1"/>
            </a:lvl4pPr>
            <a:lvl5pPr marL="1517904" indent="0">
              <a:buNone/>
              <a:defRPr sz="1328" b="1"/>
            </a:lvl5pPr>
            <a:lvl6pPr marL="1897380" indent="0">
              <a:buNone/>
              <a:defRPr sz="1328" b="1"/>
            </a:lvl6pPr>
            <a:lvl7pPr marL="2276856" indent="0">
              <a:buNone/>
              <a:defRPr sz="1328" b="1"/>
            </a:lvl7pPr>
            <a:lvl8pPr marL="2656332" indent="0">
              <a:buNone/>
              <a:defRPr sz="1328" b="1"/>
            </a:lvl8pPr>
            <a:lvl9pPr marL="3035808" indent="0">
              <a:buNone/>
              <a:defRPr sz="1328" b="1"/>
            </a:lvl9pPr>
          </a:lstStyle>
          <a:p>
            <a:pPr lvl="0"/>
            <a:r>
              <a:rPr lang="en-US"/>
              <a:t>Click to edit Master text styles</a:t>
            </a:r>
          </a:p>
        </p:txBody>
      </p:sp>
      <p:sp>
        <p:nvSpPr>
          <p:cNvPr id="4" name="Content Placeholder 3"/>
          <p:cNvSpPr>
            <a:spLocks noGrp="1"/>
          </p:cNvSpPr>
          <p:nvPr>
            <p:ph sz="half" idx="2"/>
          </p:nvPr>
        </p:nvSpPr>
        <p:spPr>
          <a:xfrm>
            <a:off x="522791" y="3907801"/>
            <a:ext cx="3210857" cy="57477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42356" y="2622536"/>
            <a:ext cx="3226670" cy="1285265"/>
          </a:xfrm>
        </p:spPr>
        <p:txBody>
          <a:bodyPr anchor="b"/>
          <a:lstStyle>
            <a:lvl1pPr marL="0" indent="0">
              <a:buNone/>
              <a:defRPr sz="1992" b="1"/>
            </a:lvl1pPr>
            <a:lvl2pPr marL="379476" indent="0">
              <a:buNone/>
              <a:defRPr sz="1660" b="1"/>
            </a:lvl2pPr>
            <a:lvl3pPr marL="758952" indent="0">
              <a:buNone/>
              <a:defRPr sz="1494" b="1"/>
            </a:lvl3pPr>
            <a:lvl4pPr marL="1138428" indent="0">
              <a:buNone/>
              <a:defRPr sz="1328" b="1"/>
            </a:lvl4pPr>
            <a:lvl5pPr marL="1517904" indent="0">
              <a:buNone/>
              <a:defRPr sz="1328" b="1"/>
            </a:lvl5pPr>
            <a:lvl6pPr marL="1897380" indent="0">
              <a:buNone/>
              <a:defRPr sz="1328" b="1"/>
            </a:lvl6pPr>
            <a:lvl7pPr marL="2276856" indent="0">
              <a:buNone/>
              <a:defRPr sz="1328" b="1"/>
            </a:lvl7pPr>
            <a:lvl8pPr marL="2656332" indent="0">
              <a:buNone/>
              <a:defRPr sz="1328" b="1"/>
            </a:lvl8pPr>
            <a:lvl9pPr marL="3035808" indent="0">
              <a:buNone/>
              <a:defRPr sz="1328" b="1"/>
            </a:lvl9pPr>
          </a:lstStyle>
          <a:p>
            <a:pPr lvl="0"/>
            <a:r>
              <a:rPr lang="en-US"/>
              <a:t>Click to edit Master text styles</a:t>
            </a:r>
          </a:p>
        </p:txBody>
      </p:sp>
      <p:sp>
        <p:nvSpPr>
          <p:cNvPr id="6" name="Content Placeholder 5"/>
          <p:cNvSpPr>
            <a:spLocks noGrp="1"/>
          </p:cNvSpPr>
          <p:nvPr>
            <p:ph sz="quarter" idx="4"/>
          </p:nvPr>
        </p:nvSpPr>
        <p:spPr>
          <a:xfrm>
            <a:off x="3842356" y="3907801"/>
            <a:ext cx="3226670" cy="57477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25C3B1F-9BD3-7243-9D6B-8ADC535BA2E6}" type="datetimeFigureOut">
              <a:rPr lang="en-US" smtClean="0"/>
              <a:t>11/10/25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EE9035-F445-004F-9AA1-6C4D2DC894AF}" type="slidenum">
              <a:rPr lang="en-US" smtClean="0"/>
              <a:t>‹#›</a:t>
            </a:fld>
            <a:endParaRPr lang="en-US"/>
          </a:p>
        </p:txBody>
      </p:sp>
    </p:spTree>
    <p:extLst>
      <p:ext uri="{BB962C8B-B14F-4D97-AF65-F5344CB8AC3E}">
        <p14:creationId xmlns:p14="http://schemas.microsoft.com/office/powerpoint/2010/main" val="113220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25C3B1F-9BD3-7243-9D6B-8ADC535BA2E6}" type="datetimeFigureOut">
              <a:rPr lang="en-US" smtClean="0"/>
              <a:t>11/10/25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EE9035-F445-004F-9AA1-6C4D2DC894AF}" type="slidenum">
              <a:rPr lang="en-US" smtClean="0"/>
              <a:t>‹#›</a:t>
            </a:fld>
            <a:endParaRPr lang="en-US"/>
          </a:p>
        </p:txBody>
      </p:sp>
    </p:spTree>
    <p:extLst>
      <p:ext uri="{BB962C8B-B14F-4D97-AF65-F5344CB8AC3E}">
        <p14:creationId xmlns:p14="http://schemas.microsoft.com/office/powerpoint/2010/main" val="1679556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5C3B1F-9BD3-7243-9D6B-8ADC535BA2E6}" type="datetimeFigureOut">
              <a:rPr lang="en-US" smtClean="0"/>
              <a:t>11/10/25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EE9035-F445-004F-9AA1-6C4D2DC894AF}" type="slidenum">
              <a:rPr lang="en-US" smtClean="0"/>
              <a:t>‹#›</a:t>
            </a:fld>
            <a:endParaRPr lang="en-US"/>
          </a:p>
        </p:txBody>
      </p:sp>
    </p:spTree>
    <p:extLst>
      <p:ext uri="{BB962C8B-B14F-4D97-AF65-F5344CB8AC3E}">
        <p14:creationId xmlns:p14="http://schemas.microsoft.com/office/powerpoint/2010/main" val="631490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2790" y="713211"/>
            <a:ext cx="2447920" cy="2496238"/>
          </a:xfrm>
        </p:spPr>
        <p:txBody>
          <a:bodyPr anchor="b"/>
          <a:lstStyle>
            <a:lvl1pPr>
              <a:defRPr sz="2656"/>
            </a:lvl1pPr>
          </a:lstStyle>
          <a:p>
            <a:r>
              <a:rPr lang="en-US"/>
              <a:t>Click to edit Master title style</a:t>
            </a:r>
            <a:endParaRPr lang="en-US" dirty="0"/>
          </a:p>
        </p:txBody>
      </p:sp>
      <p:sp>
        <p:nvSpPr>
          <p:cNvPr id="3" name="Content Placeholder 2"/>
          <p:cNvSpPr>
            <a:spLocks noGrp="1"/>
          </p:cNvSpPr>
          <p:nvPr>
            <p:ph idx="1"/>
          </p:nvPr>
        </p:nvSpPr>
        <p:spPr>
          <a:xfrm>
            <a:off x="3226670" y="1540340"/>
            <a:ext cx="3842355" cy="7602630"/>
          </a:xfrm>
        </p:spPr>
        <p:txBody>
          <a:bodyPr/>
          <a:lstStyle>
            <a:lvl1pPr>
              <a:defRPr sz="2656"/>
            </a:lvl1pPr>
            <a:lvl2pPr>
              <a:defRPr sz="2324"/>
            </a:lvl2pPr>
            <a:lvl3pPr>
              <a:defRPr sz="1992"/>
            </a:lvl3pPr>
            <a:lvl4pPr>
              <a:defRPr sz="1660"/>
            </a:lvl4pPr>
            <a:lvl5pPr>
              <a:defRPr sz="1660"/>
            </a:lvl5pPr>
            <a:lvl6pPr>
              <a:defRPr sz="1660"/>
            </a:lvl6pPr>
            <a:lvl7pPr>
              <a:defRPr sz="1660"/>
            </a:lvl7pPr>
            <a:lvl8pPr>
              <a:defRPr sz="1660"/>
            </a:lvl8pPr>
            <a:lvl9pPr>
              <a:defRPr sz="16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22790" y="3209449"/>
            <a:ext cx="2447920" cy="5945901"/>
          </a:xfrm>
        </p:spPr>
        <p:txBody>
          <a:bodyPr/>
          <a:lstStyle>
            <a:lvl1pPr marL="0" indent="0">
              <a:buNone/>
              <a:defRPr sz="1328"/>
            </a:lvl1pPr>
            <a:lvl2pPr marL="379476" indent="0">
              <a:buNone/>
              <a:defRPr sz="1162"/>
            </a:lvl2pPr>
            <a:lvl3pPr marL="758952" indent="0">
              <a:buNone/>
              <a:defRPr sz="996"/>
            </a:lvl3pPr>
            <a:lvl4pPr marL="1138428" indent="0">
              <a:buNone/>
              <a:defRPr sz="830"/>
            </a:lvl4pPr>
            <a:lvl5pPr marL="1517904" indent="0">
              <a:buNone/>
              <a:defRPr sz="830"/>
            </a:lvl5pPr>
            <a:lvl6pPr marL="1897380" indent="0">
              <a:buNone/>
              <a:defRPr sz="830"/>
            </a:lvl6pPr>
            <a:lvl7pPr marL="2276856" indent="0">
              <a:buNone/>
              <a:defRPr sz="830"/>
            </a:lvl7pPr>
            <a:lvl8pPr marL="2656332" indent="0">
              <a:buNone/>
              <a:defRPr sz="830"/>
            </a:lvl8pPr>
            <a:lvl9pPr marL="3035808" indent="0">
              <a:buNone/>
              <a:defRPr sz="830"/>
            </a:lvl9pPr>
          </a:lstStyle>
          <a:p>
            <a:pPr lvl="0"/>
            <a:r>
              <a:rPr lang="en-US"/>
              <a:t>Click to edit Master text styles</a:t>
            </a:r>
          </a:p>
        </p:txBody>
      </p:sp>
      <p:sp>
        <p:nvSpPr>
          <p:cNvPr id="5" name="Date Placeholder 4"/>
          <p:cNvSpPr>
            <a:spLocks noGrp="1"/>
          </p:cNvSpPr>
          <p:nvPr>
            <p:ph type="dt" sz="half" idx="10"/>
          </p:nvPr>
        </p:nvSpPr>
        <p:spPr/>
        <p:txBody>
          <a:bodyPr/>
          <a:lstStyle/>
          <a:p>
            <a:fld id="{925C3B1F-9BD3-7243-9D6B-8ADC535BA2E6}" type="datetimeFigureOut">
              <a:rPr lang="en-US" smtClean="0"/>
              <a:t>11/10/25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EE9035-F445-004F-9AA1-6C4D2DC894AF}" type="slidenum">
              <a:rPr lang="en-US" smtClean="0"/>
              <a:t>‹#›</a:t>
            </a:fld>
            <a:endParaRPr lang="en-US"/>
          </a:p>
        </p:txBody>
      </p:sp>
    </p:spTree>
    <p:extLst>
      <p:ext uri="{BB962C8B-B14F-4D97-AF65-F5344CB8AC3E}">
        <p14:creationId xmlns:p14="http://schemas.microsoft.com/office/powerpoint/2010/main" val="31912225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2790" y="713211"/>
            <a:ext cx="2447920" cy="2496238"/>
          </a:xfrm>
        </p:spPr>
        <p:txBody>
          <a:bodyPr anchor="b"/>
          <a:lstStyle>
            <a:lvl1pPr>
              <a:defRPr sz="2656"/>
            </a:lvl1pPr>
          </a:lstStyle>
          <a:p>
            <a:r>
              <a:rPr lang="en-US"/>
              <a:t>Click to edit Master title style</a:t>
            </a:r>
            <a:endParaRPr lang="en-US" dirty="0"/>
          </a:p>
        </p:txBody>
      </p:sp>
      <p:sp>
        <p:nvSpPr>
          <p:cNvPr id="3" name="Picture Placeholder 2"/>
          <p:cNvSpPr>
            <a:spLocks noGrp="1" noChangeAspect="1"/>
          </p:cNvSpPr>
          <p:nvPr>
            <p:ph type="pic" idx="1"/>
          </p:nvPr>
        </p:nvSpPr>
        <p:spPr>
          <a:xfrm>
            <a:off x="3226670" y="1540340"/>
            <a:ext cx="3842355" cy="7602630"/>
          </a:xfrm>
        </p:spPr>
        <p:txBody>
          <a:bodyPr anchor="t"/>
          <a:lstStyle>
            <a:lvl1pPr marL="0" indent="0">
              <a:buNone/>
              <a:defRPr sz="2656"/>
            </a:lvl1pPr>
            <a:lvl2pPr marL="379476" indent="0">
              <a:buNone/>
              <a:defRPr sz="2324"/>
            </a:lvl2pPr>
            <a:lvl3pPr marL="758952" indent="0">
              <a:buNone/>
              <a:defRPr sz="1992"/>
            </a:lvl3pPr>
            <a:lvl4pPr marL="1138428" indent="0">
              <a:buNone/>
              <a:defRPr sz="1660"/>
            </a:lvl4pPr>
            <a:lvl5pPr marL="1517904" indent="0">
              <a:buNone/>
              <a:defRPr sz="1660"/>
            </a:lvl5pPr>
            <a:lvl6pPr marL="1897380" indent="0">
              <a:buNone/>
              <a:defRPr sz="1660"/>
            </a:lvl6pPr>
            <a:lvl7pPr marL="2276856" indent="0">
              <a:buNone/>
              <a:defRPr sz="1660"/>
            </a:lvl7pPr>
            <a:lvl8pPr marL="2656332" indent="0">
              <a:buNone/>
              <a:defRPr sz="1660"/>
            </a:lvl8pPr>
            <a:lvl9pPr marL="3035808" indent="0">
              <a:buNone/>
              <a:defRPr sz="1660"/>
            </a:lvl9pPr>
          </a:lstStyle>
          <a:p>
            <a:r>
              <a:rPr lang="en-US"/>
              <a:t>Click icon to add picture</a:t>
            </a:r>
            <a:endParaRPr lang="en-US" dirty="0"/>
          </a:p>
        </p:txBody>
      </p:sp>
      <p:sp>
        <p:nvSpPr>
          <p:cNvPr id="4" name="Text Placeholder 3"/>
          <p:cNvSpPr>
            <a:spLocks noGrp="1"/>
          </p:cNvSpPr>
          <p:nvPr>
            <p:ph type="body" sz="half" idx="2"/>
          </p:nvPr>
        </p:nvSpPr>
        <p:spPr>
          <a:xfrm>
            <a:off x="522790" y="3209449"/>
            <a:ext cx="2447920" cy="5945901"/>
          </a:xfrm>
        </p:spPr>
        <p:txBody>
          <a:bodyPr/>
          <a:lstStyle>
            <a:lvl1pPr marL="0" indent="0">
              <a:buNone/>
              <a:defRPr sz="1328"/>
            </a:lvl1pPr>
            <a:lvl2pPr marL="379476" indent="0">
              <a:buNone/>
              <a:defRPr sz="1162"/>
            </a:lvl2pPr>
            <a:lvl3pPr marL="758952" indent="0">
              <a:buNone/>
              <a:defRPr sz="996"/>
            </a:lvl3pPr>
            <a:lvl4pPr marL="1138428" indent="0">
              <a:buNone/>
              <a:defRPr sz="830"/>
            </a:lvl4pPr>
            <a:lvl5pPr marL="1517904" indent="0">
              <a:buNone/>
              <a:defRPr sz="830"/>
            </a:lvl5pPr>
            <a:lvl6pPr marL="1897380" indent="0">
              <a:buNone/>
              <a:defRPr sz="830"/>
            </a:lvl6pPr>
            <a:lvl7pPr marL="2276856" indent="0">
              <a:buNone/>
              <a:defRPr sz="830"/>
            </a:lvl7pPr>
            <a:lvl8pPr marL="2656332" indent="0">
              <a:buNone/>
              <a:defRPr sz="830"/>
            </a:lvl8pPr>
            <a:lvl9pPr marL="3035808" indent="0">
              <a:buNone/>
              <a:defRPr sz="830"/>
            </a:lvl9pPr>
          </a:lstStyle>
          <a:p>
            <a:pPr lvl="0"/>
            <a:r>
              <a:rPr lang="en-US"/>
              <a:t>Click to edit Master text styles</a:t>
            </a:r>
          </a:p>
        </p:txBody>
      </p:sp>
      <p:sp>
        <p:nvSpPr>
          <p:cNvPr id="5" name="Date Placeholder 4"/>
          <p:cNvSpPr>
            <a:spLocks noGrp="1"/>
          </p:cNvSpPr>
          <p:nvPr>
            <p:ph type="dt" sz="half" idx="10"/>
          </p:nvPr>
        </p:nvSpPr>
        <p:spPr/>
        <p:txBody>
          <a:bodyPr/>
          <a:lstStyle/>
          <a:p>
            <a:fld id="{925C3B1F-9BD3-7243-9D6B-8ADC535BA2E6}" type="datetimeFigureOut">
              <a:rPr lang="en-US" smtClean="0"/>
              <a:t>11/10/25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EE9035-F445-004F-9AA1-6C4D2DC894AF}" type="slidenum">
              <a:rPr lang="en-US" smtClean="0"/>
              <a:t>‹#›</a:t>
            </a:fld>
            <a:endParaRPr lang="en-US"/>
          </a:p>
        </p:txBody>
      </p:sp>
    </p:spTree>
    <p:extLst>
      <p:ext uri="{BB962C8B-B14F-4D97-AF65-F5344CB8AC3E}">
        <p14:creationId xmlns:p14="http://schemas.microsoft.com/office/powerpoint/2010/main" val="359294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21802" y="569580"/>
            <a:ext cx="6546235" cy="20678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21802" y="2847891"/>
            <a:ext cx="6546235" cy="678788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21801" y="9915615"/>
            <a:ext cx="1707714" cy="569578"/>
          </a:xfrm>
          <a:prstGeom prst="rect">
            <a:avLst/>
          </a:prstGeom>
        </p:spPr>
        <p:txBody>
          <a:bodyPr vert="horz" lIns="91440" tIns="45720" rIns="91440" bIns="45720" rtlCol="0" anchor="ctr"/>
          <a:lstStyle>
            <a:lvl1pPr algn="l">
              <a:defRPr sz="996">
                <a:solidFill>
                  <a:schemeClr val="tx1">
                    <a:tint val="75000"/>
                  </a:schemeClr>
                </a:solidFill>
              </a:defRPr>
            </a:lvl1pPr>
          </a:lstStyle>
          <a:p>
            <a:fld id="{925C3B1F-9BD3-7243-9D6B-8ADC535BA2E6}" type="datetimeFigureOut">
              <a:rPr lang="en-US" smtClean="0"/>
              <a:t>11/10/25</a:t>
            </a:fld>
            <a:endParaRPr lang="en-US"/>
          </a:p>
        </p:txBody>
      </p:sp>
      <p:sp>
        <p:nvSpPr>
          <p:cNvPr id="5" name="Footer Placeholder 4"/>
          <p:cNvSpPr>
            <a:spLocks noGrp="1"/>
          </p:cNvSpPr>
          <p:nvPr>
            <p:ph type="ftr" sz="quarter" idx="3"/>
          </p:nvPr>
        </p:nvSpPr>
        <p:spPr>
          <a:xfrm>
            <a:off x="2514134" y="9915615"/>
            <a:ext cx="2561570" cy="569578"/>
          </a:xfrm>
          <a:prstGeom prst="rect">
            <a:avLst/>
          </a:prstGeom>
        </p:spPr>
        <p:txBody>
          <a:bodyPr vert="horz" lIns="91440" tIns="45720" rIns="91440" bIns="45720" rtlCol="0" anchor="ctr"/>
          <a:lstStyle>
            <a:lvl1pPr algn="ctr">
              <a:defRPr sz="99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60323" y="9915615"/>
            <a:ext cx="1707714" cy="569578"/>
          </a:xfrm>
          <a:prstGeom prst="rect">
            <a:avLst/>
          </a:prstGeom>
        </p:spPr>
        <p:txBody>
          <a:bodyPr vert="horz" lIns="91440" tIns="45720" rIns="91440" bIns="45720" rtlCol="0" anchor="ctr"/>
          <a:lstStyle>
            <a:lvl1pPr algn="r">
              <a:defRPr sz="996">
                <a:solidFill>
                  <a:schemeClr val="tx1">
                    <a:tint val="75000"/>
                  </a:schemeClr>
                </a:solidFill>
              </a:defRPr>
            </a:lvl1pPr>
          </a:lstStyle>
          <a:p>
            <a:fld id="{80EE9035-F445-004F-9AA1-6C4D2DC894AF}" type="slidenum">
              <a:rPr lang="en-US" smtClean="0"/>
              <a:t>‹#›</a:t>
            </a:fld>
            <a:endParaRPr lang="en-US"/>
          </a:p>
        </p:txBody>
      </p:sp>
    </p:spTree>
    <p:extLst>
      <p:ext uri="{BB962C8B-B14F-4D97-AF65-F5344CB8AC3E}">
        <p14:creationId xmlns:p14="http://schemas.microsoft.com/office/powerpoint/2010/main" val="36804326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8952" rtl="0" eaLnBrk="1" latinLnBrk="0" hangingPunct="1">
        <a:lnSpc>
          <a:spcPct val="90000"/>
        </a:lnSpc>
        <a:spcBef>
          <a:spcPct val="0"/>
        </a:spcBef>
        <a:buNone/>
        <a:defRPr sz="3652" kern="1200">
          <a:solidFill>
            <a:schemeClr val="tx1"/>
          </a:solidFill>
          <a:latin typeface="+mj-lt"/>
          <a:ea typeface="+mj-ea"/>
          <a:cs typeface="+mj-cs"/>
        </a:defRPr>
      </a:lvl1pPr>
    </p:titleStyle>
    <p:bodyStyle>
      <a:lvl1pPr marL="189738" indent="-189738" algn="l" defTabSz="758952" rtl="0" eaLnBrk="1" latinLnBrk="0" hangingPunct="1">
        <a:lnSpc>
          <a:spcPct val="90000"/>
        </a:lnSpc>
        <a:spcBef>
          <a:spcPts val="830"/>
        </a:spcBef>
        <a:buFont typeface="Arial" panose="020B0604020202020204" pitchFamily="34" charset="0"/>
        <a:buChar char="•"/>
        <a:defRPr sz="2324" kern="1200">
          <a:solidFill>
            <a:schemeClr val="tx1"/>
          </a:solidFill>
          <a:latin typeface="+mn-lt"/>
          <a:ea typeface="+mn-ea"/>
          <a:cs typeface="+mn-cs"/>
        </a:defRPr>
      </a:lvl1pPr>
      <a:lvl2pPr marL="569214" indent="-189738" algn="l" defTabSz="758952" rtl="0" eaLnBrk="1" latinLnBrk="0" hangingPunct="1">
        <a:lnSpc>
          <a:spcPct val="90000"/>
        </a:lnSpc>
        <a:spcBef>
          <a:spcPts val="415"/>
        </a:spcBef>
        <a:buFont typeface="Arial" panose="020B0604020202020204" pitchFamily="34" charset="0"/>
        <a:buChar char="•"/>
        <a:defRPr sz="1992" kern="1200">
          <a:solidFill>
            <a:schemeClr val="tx1"/>
          </a:solidFill>
          <a:latin typeface="+mn-lt"/>
          <a:ea typeface="+mn-ea"/>
          <a:cs typeface="+mn-cs"/>
        </a:defRPr>
      </a:lvl2pPr>
      <a:lvl3pPr marL="948690" indent="-189738" algn="l" defTabSz="758952" rtl="0" eaLnBrk="1" latinLnBrk="0" hangingPunct="1">
        <a:lnSpc>
          <a:spcPct val="90000"/>
        </a:lnSpc>
        <a:spcBef>
          <a:spcPts val="415"/>
        </a:spcBef>
        <a:buFont typeface="Arial" panose="020B0604020202020204" pitchFamily="34" charset="0"/>
        <a:buChar char="•"/>
        <a:defRPr sz="1660" kern="1200">
          <a:solidFill>
            <a:schemeClr val="tx1"/>
          </a:solidFill>
          <a:latin typeface="+mn-lt"/>
          <a:ea typeface="+mn-ea"/>
          <a:cs typeface="+mn-cs"/>
        </a:defRPr>
      </a:lvl3pPr>
      <a:lvl4pPr marL="1328166" indent="-189738" algn="l" defTabSz="758952" rtl="0" eaLnBrk="1" latinLnBrk="0" hangingPunct="1">
        <a:lnSpc>
          <a:spcPct val="90000"/>
        </a:lnSpc>
        <a:spcBef>
          <a:spcPts val="415"/>
        </a:spcBef>
        <a:buFont typeface="Arial" panose="020B0604020202020204" pitchFamily="34" charset="0"/>
        <a:buChar char="•"/>
        <a:defRPr sz="1494" kern="1200">
          <a:solidFill>
            <a:schemeClr val="tx1"/>
          </a:solidFill>
          <a:latin typeface="+mn-lt"/>
          <a:ea typeface="+mn-ea"/>
          <a:cs typeface="+mn-cs"/>
        </a:defRPr>
      </a:lvl4pPr>
      <a:lvl5pPr marL="1707642" indent="-189738" algn="l" defTabSz="758952" rtl="0" eaLnBrk="1" latinLnBrk="0" hangingPunct="1">
        <a:lnSpc>
          <a:spcPct val="90000"/>
        </a:lnSpc>
        <a:spcBef>
          <a:spcPts val="415"/>
        </a:spcBef>
        <a:buFont typeface="Arial" panose="020B0604020202020204" pitchFamily="34" charset="0"/>
        <a:buChar char="•"/>
        <a:defRPr sz="1494" kern="1200">
          <a:solidFill>
            <a:schemeClr val="tx1"/>
          </a:solidFill>
          <a:latin typeface="+mn-lt"/>
          <a:ea typeface="+mn-ea"/>
          <a:cs typeface="+mn-cs"/>
        </a:defRPr>
      </a:lvl5pPr>
      <a:lvl6pPr marL="2087118" indent="-189738" algn="l" defTabSz="758952" rtl="0" eaLnBrk="1" latinLnBrk="0" hangingPunct="1">
        <a:lnSpc>
          <a:spcPct val="90000"/>
        </a:lnSpc>
        <a:spcBef>
          <a:spcPts val="415"/>
        </a:spcBef>
        <a:buFont typeface="Arial" panose="020B0604020202020204" pitchFamily="34" charset="0"/>
        <a:buChar char="•"/>
        <a:defRPr sz="1494" kern="1200">
          <a:solidFill>
            <a:schemeClr val="tx1"/>
          </a:solidFill>
          <a:latin typeface="+mn-lt"/>
          <a:ea typeface="+mn-ea"/>
          <a:cs typeface="+mn-cs"/>
        </a:defRPr>
      </a:lvl6pPr>
      <a:lvl7pPr marL="2466594" indent="-189738" algn="l" defTabSz="758952" rtl="0" eaLnBrk="1" latinLnBrk="0" hangingPunct="1">
        <a:lnSpc>
          <a:spcPct val="90000"/>
        </a:lnSpc>
        <a:spcBef>
          <a:spcPts val="415"/>
        </a:spcBef>
        <a:buFont typeface="Arial" panose="020B0604020202020204" pitchFamily="34" charset="0"/>
        <a:buChar char="•"/>
        <a:defRPr sz="1494" kern="1200">
          <a:solidFill>
            <a:schemeClr val="tx1"/>
          </a:solidFill>
          <a:latin typeface="+mn-lt"/>
          <a:ea typeface="+mn-ea"/>
          <a:cs typeface="+mn-cs"/>
        </a:defRPr>
      </a:lvl7pPr>
      <a:lvl8pPr marL="2846070" indent="-189738" algn="l" defTabSz="758952" rtl="0" eaLnBrk="1" latinLnBrk="0" hangingPunct="1">
        <a:lnSpc>
          <a:spcPct val="90000"/>
        </a:lnSpc>
        <a:spcBef>
          <a:spcPts val="415"/>
        </a:spcBef>
        <a:buFont typeface="Arial" panose="020B0604020202020204" pitchFamily="34" charset="0"/>
        <a:buChar char="•"/>
        <a:defRPr sz="1494" kern="1200">
          <a:solidFill>
            <a:schemeClr val="tx1"/>
          </a:solidFill>
          <a:latin typeface="+mn-lt"/>
          <a:ea typeface="+mn-ea"/>
          <a:cs typeface="+mn-cs"/>
        </a:defRPr>
      </a:lvl8pPr>
      <a:lvl9pPr marL="3225546" indent="-189738" algn="l" defTabSz="758952" rtl="0" eaLnBrk="1" latinLnBrk="0" hangingPunct="1">
        <a:lnSpc>
          <a:spcPct val="90000"/>
        </a:lnSpc>
        <a:spcBef>
          <a:spcPts val="415"/>
        </a:spcBef>
        <a:buFont typeface="Arial" panose="020B0604020202020204" pitchFamily="34" charset="0"/>
        <a:buChar char="•"/>
        <a:defRPr sz="1494" kern="1200">
          <a:solidFill>
            <a:schemeClr val="tx1"/>
          </a:solidFill>
          <a:latin typeface="+mn-lt"/>
          <a:ea typeface="+mn-ea"/>
          <a:cs typeface="+mn-cs"/>
        </a:defRPr>
      </a:lvl9pPr>
    </p:bodyStyle>
    <p:otherStyle>
      <a:defPPr>
        <a:defRPr lang="en-US"/>
      </a:defPPr>
      <a:lvl1pPr marL="0" algn="l" defTabSz="758952" rtl="0" eaLnBrk="1" latinLnBrk="0" hangingPunct="1">
        <a:defRPr sz="1494" kern="1200">
          <a:solidFill>
            <a:schemeClr val="tx1"/>
          </a:solidFill>
          <a:latin typeface="+mn-lt"/>
          <a:ea typeface="+mn-ea"/>
          <a:cs typeface="+mn-cs"/>
        </a:defRPr>
      </a:lvl1pPr>
      <a:lvl2pPr marL="379476" algn="l" defTabSz="758952" rtl="0" eaLnBrk="1" latinLnBrk="0" hangingPunct="1">
        <a:defRPr sz="1494" kern="1200">
          <a:solidFill>
            <a:schemeClr val="tx1"/>
          </a:solidFill>
          <a:latin typeface="+mn-lt"/>
          <a:ea typeface="+mn-ea"/>
          <a:cs typeface="+mn-cs"/>
        </a:defRPr>
      </a:lvl2pPr>
      <a:lvl3pPr marL="758952" algn="l" defTabSz="758952" rtl="0" eaLnBrk="1" latinLnBrk="0" hangingPunct="1">
        <a:defRPr sz="1494" kern="1200">
          <a:solidFill>
            <a:schemeClr val="tx1"/>
          </a:solidFill>
          <a:latin typeface="+mn-lt"/>
          <a:ea typeface="+mn-ea"/>
          <a:cs typeface="+mn-cs"/>
        </a:defRPr>
      </a:lvl3pPr>
      <a:lvl4pPr marL="1138428" algn="l" defTabSz="758952" rtl="0" eaLnBrk="1" latinLnBrk="0" hangingPunct="1">
        <a:defRPr sz="1494" kern="1200">
          <a:solidFill>
            <a:schemeClr val="tx1"/>
          </a:solidFill>
          <a:latin typeface="+mn-lt"/>
          <a:ea typeface="+mn-ea"/>
          <a:cs typeface="+mn-cs"/>
        </a:defRPr>
      </a:lvl4pPr>
      <a:lvl5pPr marL="1517904" algn="l" defTabSz="758952" rtl="0" eaLnBrk="1" latinLnBrk="0" hangingPunct="1">
        <a:defRPr sz="1494" kern="1200">
          <a:solidFill>
            <a:schemeClr val="tx1"/>
          </a:solidFill>
          <a:latin typeface="+mn-lt"/>
          <a:ea typeface="+mn-ea"/>
          <a:cs typeface="+mn-cs"/>
        </a:defRPr>
      </a:lvl5pPr>
      <a:lvl6pPr marL="1897380" algn="l" defTabSz="758952" rtl="0" eaLnBrk="1" latinLnBrk="0" hangingPunct="1">
        <a:defRPr sz="1494" kern="1200">
          <a:solidFill>
            <a:schemeClr val="tx1"/>
          </a:solidFill>
          <a:latin typeface="+mn-lt"/>
          <a:ea typeface="+mn-ea"/>
          <a:cs typeface="+mn-cs"/>
        </a:defRPr>
      </a:lvl6pPr>
      <a:lvl7pPr marL="2276856" algn="l" defTabSz="758952" rtl="0" eaLnBrk="1" latinLnBrk="0" hangingPunct="1">
        <a:defRPr sz="1494" kern="1200">
          <a:solidFill>
            <a:schemeClr val="tx1"/>
          </a:solidFill>
          <a:latin typeface="+mn-lt"/>
          <a:ea typeface="+mn-ea"/>
          <a:cs typeface="+mn-cs"/>
        </a:defRPr>
      </a:lvl7pPr>
      <a:lvl8pPr marL="2656332" algn="l" defTabSz="758952" rtl="0" eaLnBrk="1" latinLnBrk="0" hangingPunct="1">
        <a:defRPr sz="1494" kern="1200">
          <a:solidFill>
            <a:schemeClr val="tx1"/>
          </a:solidFill>
          <a:latin typeface="+mn-lt"/>
          <a:ea typeface="+mn-ea"/>
          <a:cs typeface="+mn-cs"/>
        </a:defRPr>
      </a:lvl8pPr>
      <a:lvl9pPr marL="3035808" algn="l" defTabSz="758952" rtl="0" eaLnBrk="1" latinLnBrk="0" hangingPunct="1">
        <a:defRPr sz="149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lujia-chen-s-lab.github.io/homepage/index.html"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alpha val="40000"/>
          </a:schemeClr>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02E8474E-12F5-98D0-5D31-6182165744F6}"/>
              </a:ext>
            </a:extLst>
          </p:cNvPr>
          <p:cNvSpPr/>
          <p:nvPr/>
        </p:nvSpPr>
        <p:spPr>
          <a:xfrm>
            <a:off x="159251" y="3590886"/>
            <a:ext cx="3472538" cy="204577"/>
          </a:xfrm>
          <a:prstGeom prst="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828E900-191A-7CD7-A717-5BC98614EFED}"/>
              </a:ext>
            </a:extLst>
          </p:cNvPr>
          <p:cNvSpPr/>
          <p:nvPr/>
        </p:nvSpPr>
        <p:spPr>
          <a:xfrm>
            <a:off x="159251" y="6486846"/>
            <a:ext cx="3472538" cy="202498"/>
          </a:xfrm>
          <a:prstGeom prst="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a:extLst>
              <a:ext uri="{FF2B5EF4-FFF2-40B4-BE49-F238E27FC236}">
                <a16:creationId xmlns:a16="http://schemas.microsoft.com/office/drawing/2014/main" id="{A942D7D0-F558-5D7E-8240-1EF604B513B3}"/>
              </a:ext>
            </a:extLst>
          </p:cNvPr>
          <p:cNvSpPr/>
          <p:nvPr/>
        </p:nvSpPr>
        <p:spPr>
          <a:xfrm>
            <a:off x="371361" y="396081"/>
            <a:ext cx="3260427" cy="1676400"/>
          </a:xfrm>
          <a:prstGeom prst="roundRect">
            <a:avLst/>
          </a:prstGeom>
          <a:solidFill>
            <a:schemeClr val="bg1">
              <a:lumMod val="85000"/>
            </a:schemeClr>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erson smiling for a selfie&#10;&#10;Description automatically generated">
            <a:extLst>
              <a:ext uri="{FF2B5EF4-FFF2-40B4-BE49-F238E27FC236}">
                <a16:creationId xmlns:a16="http://schemas.microsoft.com/office/drawing/2014/main" id="{24FC0DE1-6376-1B79-0C8D-CBA42D5628F4}"/>
              </a:ext>
            </a:extLst>
          </p:cNvPr>
          <p:cNvPicPr>
            <a:picLocks noChangeAspect="1"/>
          </p:cNvPicPr>
          <p:nvPr/>
        </p:nvPicPr>
        <p:blipFill>
          <a:blip r:embed="rId2"/>
          <a:stretch>
            <a:fillRect/>
          </a:stretch>
        </p:blipFill>
        <p:spPr>
          <a:xfrm>
            <a:off x="322375" y="396081"/>
            <a:ext cx="1752600" cy="1676400"/>
          </a:xfrm>
          <a:prstGeom prst="rect">
            <a:avLst/>
          </a:prstGeom>
        </p:spPr>
      </p:pic>
      <p:sp>
        <p:nvSpPr>
          <p:cNvPr id="9" name="TextBox 8">
            <a:extLst>
              <a:ext uri="{FF2B5EF4-FFF2-40B4-BE49-F238E27FC236}">
                <a16:creationId xmlns:a16="http://schemas.microsoft.com/office/drawing/2014/main" id="{D4262444-88CA-BD32-A356-33D60A032B4C}"/>
              </a:ext>
            </a:extLst>
          </p:cNvPr>
          <p:cNvSpPr txBox="1"/>
          <p:nvPr/>
        </p:nvSpPr>
        <p:spPr>
          <a:xfrm>
            <a:off x="2058647" y="1003448"/>
            <a:ext cx="1583872" cy="461665"/>
          </a:xfrm>
          <a:prstGeom prst="rect">
            <a:avLst/>
          </a:prstGeom>
          <a:noFill/>
        </p:spPr>
        <p:txBody>
          <a:bodyPr wrap="square" rtlCol="0">
            <a:spAutoFit/>
          </a:bodyPr>
          <a:lstStyle/>
          <a:p>
            <a:r>
              <a:rPr lang="en-US" sz="2400" b="1" dirty="0"/>
              <a:t>Lujia Chen</a:t>
            </a:r>
          </a:p>
        </p:txBody>
      </p:sp>
      <p:cxnSp>
        <p:nvCxnSpPr>
          <p:cNvPr id="11" name="Straight Connector 10">
            <a:extLst>
              <a:ext uri="{FF2B5EF4-FFF2-40B4-BE49-F238E27FC236}">
                <a16:creationId xmlns:a16="http://schemas.microsoft.com/office/drawing/2014/main" id="{54364E95-D03F-F943-1E1F-9BF86151A040}"/>
              </a:ext>
            </a:extLst>
          </p:cNvPr>
          <p:cNvCxnSpPr>
            <a:cxnSpLocks/>
          </p:cNvCxnSpPr>
          <p:nvPr/>
        </p:nvCxnSpPr>
        <p:spPr>
          <a:xfrm>
            <a:off x="3794919" y="228600"/>
            <a:ext cx="0" cy="10112188"/>
          </a:xfrm>
          <a:prstGeom prst="line">
            <a:avLst/>
          </a:prstGeom>
          <a:ln w="381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4FC139CF-D92F-9B7F-B89A-D0083014FFB1}"/>
              </a:ext>
            </a:extLst>
          </p:cNvPr>
          <p:cNvSpPr txBox="1"/>
          <p:nvPr/>
        </p:nvSpPr>
        <p:spPr>
          <a:xfrm>
            <a:off x="122338" y="2066732"/>
            <a:ext cx="3798794" cy="1446550"/>
          </a:xfrm>
          <a:prstGeom prst="rect">
            <a:avLst/>
          </a:prstGeom>
          <a:noFill/>
        </p:spPr>
        <p:txBody>
          <a:bodyPr wrap="square">
            <a:spAutoFit/>
          </a:bodyPr>
          <a:lstStyle/>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Phone: 412-624-5100</a:t>
            </a: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E-mail: luc17@pitt.edu</a:t>
            </a:r>
            <a:endParaRPr lang="en-US" sz="1100" u="sng"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1100" b="1" dirty="0">
                <a:effectLst/>
                <a:latin typeface="Arial" panose="020B0604020202020204" pitchFamily="34" charset="0"/>
                <a:ea typeface="Times New Roman" panose="02020603050405020304" pitchFamily="18" charset="0"/>
                <a:cs typeface="Arial" panose="020B0604020202020204" pitchFamily="34" charset="0"/>
              </a:rPr>
              <a:t>Website</a:t>
            </a:r>
            <a:r>
              <a:rPr lang="en-US" sz="1100" dirty="0">
                <a:effectLst/>
                <a:latin typeface="Arial" panose="020B0604020202020204" pitchFamily="34" charset="0"/>
                <a:ea typeface="Times New Roman" panose="02020603050405020304" pitchFamily="18" charset="0"/>
                <a:cs typeface="Arial" panose="020B0604020202020204" pitchFamily="34" charset="0"/>
              </a:rPr>
              <a:t>: </a:t>
            </a:r>
          </a:p>
          <a:p>
            <a:pPr marL="0" marR="0">
              <a:spcBef>
                <a:spcPts val="0"/>
              </a:spcBef>
              <a:spcAft>
                <a:spcPts val="0"/>
              </a:spcAft>
            </a:pPr>
            <a:r>
              <a:rPr lang="en-US" sz="1100" b="0" i="0" u="sng" dirty="0">
                <a:effectLst/>
                <a:latin typeface="Aptos" panose="020B0004020202020204" pitchFamily="34" charset="0"/>
                <a:hlinkClick r:id="rId3" tooltip="https://lujia-chen-s-lab.github.io/homepage/index.html">
                  <a:extLst>
                    <a:ext uri="{A12FA001-AC4F-418D-AE19-62706E023703}">
                      <ahyp:hlinkClr xmlns:ahyp="http://schemas.microsoft.com/office/drawing/2018/hyperlinkcolor" val="tx"/>
                    </a:ext>
                  </a:extLst>
                </a:hlinkClick>
              </a:rPr>
              <a:t>https://lujia-chen-s-lab.github.io/homepage/index.html</a:t>
            </a:r>
            <a:endParaRPr lang="en-US" sz="11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1100" u="sng" dirty="0">
                <a:effectLst/>
                <a:latin typeface="Arial" panose="020B0604020202020204" pitchFamily="34" charset="0"/>
                <a:ea typeface="Times New Roman" panose="02020603050405020304" pitchFamily="18" charset="0"/>
                <a:cs typeface="Arial" panose="020B0604020202020204" pitchFamily="34" charset="0"/>
              </a:rPr>
              <a:t>https://www.dbmi.pitt.edu/directory/name/lujia-chen/</a:t>
            </a:r>
            <a:endParaRPr lang="en-US" sz="11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1100" b="1" dirty="0">
                <a:effectLst/>
                <a:latin typeface="Arial" panose="020B0604020202020204" pitchFamily="34" charset="0"/>
                <a:ea typeface="Times New Roman" panose="02020603050405020304" pitchFamily="18" charset="0"/>
                <a:cs typeface="Arial" panose="020B0604020202020204" pitchFamily="34" charset="0"/>
              </a:rPr>
              <a:t>Google Scholar</a:t>
            </a:r>
            <a:r>
              <a:rPr lang="en-US" sz="1100" dirty="0">
                <a:effectLst/>
                <a:latin typeface="Arial" panose="020B0604020202020204" pitchFamily="34" charset="0"/>
                <a:ea typeface="Times New Roman" panose="02020603050405020304" pitchFamily="18" charset="0"/>
                <a:cs typeface="Arial" panose="020B0604020202020204" pitchFamily="34" charset="0"/>
              </a:rPr>
              <a:t>: </a:t>
            </a:r>
            <a:r>
              <a:rPr lang="en-US" sz="1100" u="sng" dirty="0">
                <a:effectLst/>
                <a:latin typeface="Arial" panose="020B0604020202020204" pitchFamily="34" charset="0"/>
                <a:ea typeface="Times New Roman" panose="02020603050405020304" pitchFamily="18" charset="0"/>
                <a:cs typeface="Arial" panose="020B0604020202020204" pitchFamily="34" charset="0"/>
              </a:rPr>
              <a:t>https://scholar.google.com/citations?user=L7f-43gAAAAJ&amp;hl=en</a:t>
            </a:r>
            <a:endParaRPr lang="en-US" sz="11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16" name="TextBox 15">
            <a:extLst>
              <a:ext uri="{FF2B5EF4-FFF2-40B4-BE49-F238E27FC236}">
                <a16:creationId xmlns:a16="http://schemas.microsoft.com/office/drawing/2014/main" id="{51EAFCEC-8FB8-921F-B452-A34B2D8A50E7}"/>
              </a:ext>
            </a:extLst>
          </p:cNvPr>
          <p:cNvSpPr txBox="1"/>
          <p:nvPr/>
        </p:nvSpPr>
        <p:spPr>
          <a:xfrm>
            <a:off x="1166913" y="6430550"/>
            <a:ext cx="1576294" cy="338554"/>
          </a:xfrm>
          <a:prstGeom prst="rect">
            <a:avLst/>
          </a:prstGeom>
          <a:noFill/>
        </p:spPr>
        <p:txBody>
          <a:bodyPr wrap="square" rtlCol="0">
            <a:spAutoFit/>
          </a:bodyPr>
          <a:lstStyle/>
          <a:p>
            <a:r>
              <a:rPr lang="en-US" sz="1600" dirty="0"/>
              <a:t>EMPLOYMENT</a:t>
            </a:r>
          </a:p>
        </p:txBody>
      </p:sp>
      <p:sp>
        <p:nvSpPr>
          <p:cNvPr id="19" name="TextBox 18">
            <a:extLst>
              <a:ext uri="{FF2B5EF4-FFF2-40B4-BE49-F238E27FC236}">
                <a16:creationId xmlns:a16="http://schemas.microsoft.com/office/drawing/2014/main" id="{9A68D9D3-0DC2-A9B7-C9F1-7B2F002EDE11}"/>
              </a:ext>
            </a:extLst>
          </p:cNvPr>
          <p:cNvSpPr txBox="1"/>
          <p:nvPr/>
        </p:nvSpPr>
        <p:spPr>
          <a:xfrm>
            <a:off x="1239016" y="3533825"/>
            <a:ext cx="1287551" cy="338554"/>
          </a:xfrm>
          <a:prstGeom prst="rect">
            <a:avLst/>
          </a:prstGeom>
          <a:noFill/>
        </p:spPr>
        <p:txBody>
          <a:bodyPr wrap="square">
            <a:spAutoFit/>
          </a:bodyPr>
          <a:lstStyle/>
          <a:p>
            <a:r>
              <a:rPr lang="en-US" sz="1600" dirty="0"/>
              <a:t>EDUCATION</a:t>
            </a:r>
          </a:p>
        </p:txBody>
      </p:sp>
      <p:sp>
        <p:nvSpPr>
          <p:cNvPr id="21" name="TextBox 20">
            <a:extLst>
              <a:ext uri="{FF2B5EF4-FFF2-40B4-BE49-F238E27FC236}">
                <a16:creationId xmlns:a16="http://schemas.microsoft.com/office/drawing/2014/main" id="{F9A98136-8490-DED3-83F4-4A09C17D5FB2}"/>
              </a:ext>
            </a:extLst>
          </p:cNvPr>
          <p:cNvSpPr txBox="1"/>
          <p:nvPr/>
        </p:nvSpPr>
        <p:spPr>
          <a:xfrm>
            <a:off x="143994" y="6710258"/>
            <a:ext cx="3798789" cy="1277273"/>
          </a:xfrm>
          <a:prstGeom prst="rect">
            <a:avLst/>
          </a:prstGeom>
          <a:noFill/>
        </p:spPr>
        <p:txBody>
          <a:bodyPr wrap="square">
            <a:spAutoFit/>
          </a:bodyPr>
          <a:lstStyle/>
          <a:p>
            <a:pPr marL="0" marR="0">
              <a:spcBef>
                <a:spcPts val="0"/>
              </a:spcBef>
              <a:spcAft>
                <a:spcPts val="0"/>
              </a:spcAft>
            </a:pPr>
            <a:r>
              <a:rPr lang="en-US" sz="1100" b="1" dirty="0">
                <a:latin typeface="Arial" panose="020B0604020202020204" pitchFamily="34" charset="0"/>
                <a:ea typeface="Times New Roman" panose="02020603050405020304" pitchFamily="18" charset="0"/>
                <a:cs typeface="Arial" panose="020B0604020202020204" pitchFamily="34" charset="0"/>
              </a:rPr>
              <a:t>Assistant Professor, </a:t>
            </a:r>
            <a:r>
              <a:rPr lang="en-US" sz="1100" dirty="0">
                <a:latin typeface="Arial" panose="020B0604020202020204" pitchFamily="34" charset="0"/>
                <a:ea typeface="Times New Roman" panose="02020603050405020304" pitchFamily="18" charset="0"/>
                <a:cs typeface="Arial" panose="020B0604020202020204" pitchFamily="34" charset="0"/>
              </a:rPr>
              <a:t>Department of Biomedical Informatics, </a:t>
            </a:r>
            <a:r>
              <a:rPr lang="en-US" sz="1100" dirty="0">
                <a:effectLst/>
                <a:latin typeface="Arial" panose="020B0604020202020204" pitchFamily="34" charset="0"/>
                <a:ea typeface="Times New Roman" panose="02020603050405020304" pitchFamily="18" charset="0"/>
                <a:cs typeface="Arial" panose="020B0604020202020204" pitchFamily="34" charset="0"/>
              </a:rPr>
              <a:t>University of Pittsburgh</a:t>
            </a: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02/2022 </a:t>
            </a:r>
            <a:r>
              <a:rPr lang="en-US" sz="1100" dirty="0">
                <a:latin typeface="Arial" panose="020B0604020202020204" pitchFamily="34" charset="0"/>
                <a:ea typeface="Times New Roman" panose="02020603050405020304" pitchFamily="18" charset="0"/>
                <a:cs typeface="Arial" panose="020B0604020202020204" pitchFamily="34" charset="0"/>
              </a:rPr>
              <a:t>–</a:t>
            </a:r>
            <a:r>
              <a:rPr lang="en-US" sz="1100" dirty="0">
                <a:effectLst/>
                <a:latin typeface="Arial" panose="020B0604020202020204" pitchFamily="34" charset="0"/>
                <a:ea typeface="Times New Roman" panose="02020603050405020304" pitchFamily="18" charset="0"/>
                <a:cs typeface="Arial" panose="020B0604020202020204" pitchFamily="34" charset="0"/>
              </a:rPr>
              <a:t> </a:t>
            </a:r>
            <a:r>
              <a:rPr lang="en-US" sz="1100" dirty="0">
                <a:latin typeface="Arial" panose="020B0604020202020204" pitchFamily="34" charset="0"/>
                <a:ea typeface="Times New Roman" panose="02020603050405020304" pitchFamily="18" charset="0"/>
                <a:cs typeface="Arial" panose="020B0604020202020204" pitchFamily="34" charset="0"/>
              </a:rPr>
              <a:t>Now</a:t>
            </a:r>
          </a:p>
          <a:p>
            <a:r>
              <a:rPr lang="en-US" sz="1100" b="1" dirty="0">
                <a:effectLst/>
                <a:latin typeface="Arial" panose="020B0604020202020204" pitchFamily="34" charset="0"/>
                <a:ea typeface="Times New Roman" panose="02020603050405020304" pitchFamily="18" charset="0"/>
                <a:cs typeface="Arial" panose="020B0604020202020204" pitchFamily="34" charset="0"/>
              </a:rPr>
              <a:t>Postdoctoral Fellow</a:t>
            </a:r>
            <a:r>
              <a:rPr lang="en-US" sz="1100" b="1" dirty="0">
                <a:latin typeface="Arial" panose="020B0604020202020204" pitchFamily="34" charset="0"/>
                <a:ea typeface="Times New Roman" panose="02020603050405020304" pitchFamily="18" charset="0"/>
                <a:cs typeface="Arial" panose="020B0604020202020204" pitchFamily="34" charset="0"/>
              </a:rPr>
              <a:t>, </a:t>
            </a:r>
            <a:r>
              <a:rPr lang="en-US" sz="1100" dirty="0">
                <a:latin typeface="Arial" panose="020B0604020202020204" pitchFamily="34" charset="0"/>
                <a:ea typeface="Times New Roman" panose="02020603050405020304" pitchFamily="18" charset="0"/>
                <a:cs typeface="Arial" panose="020B0604020202020204" pitchFamily="34" charset="0"/>
              </a:rPr>
              <a:t>Department of Biomedical Informatics, </a:t>
            </a:r>
            <a:r>
              <a:rPr lang="en-US" sz="1100" dirty="0">
                <a:effectLst/>
                <a:latin typeface="Arial" panose="020B0604020202020204" pitchFamily="34" charset="0"/>
                <a:ea typeface="Times New Roman" panose="02020603050405020304" pitchFamily="18" charset="0"/>
                <a:cs typeface="Arial" panose="020B0604020202020204" pitchFamily="34" charset="0"/>
              </a:rPr>
              <a:t>University of Pittsburgh</a:t>
            </a:r>
            <a:endParaRPr lang="en-US" sz="1100" b="1"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11/2016 – 01/2022</a:t>
            </a: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       </a:t>
            </a:r>
          </a:p>
        </p:txBody>
      </p:sp>
      <p:sp>
        <p:nvSpPr>
          <p:cNvPr id="24" name="TextBox 23">
            <a:extLst>
              <a:ext uri="{FF2B5EF4-FFF2-40B4-BE49-F238E27FC236}">
                <a16:creationId xmlns:a16="http://schemas.microsoft.com/office/drawing/2014/main" id="{97377FB6-CB3A-2AF6-F4EA-F70EFCC95FD4}"/>
              </a:ext>
            </a:extLst>
          </p:cNvPr>
          <p:cNvSpPr txBox="1"/>
          <p:nvPr/>
        </p:nvSpPr>
        <p:spPr>
          <a:xfrm>
            <a:off x="159250" y="3833848"/>
            <a:ext cx="3788070" cy="2631490"/>
          </a:xfrm>
          <a:prstGeom prst="rect">
            <a:avLst/>
          </a:prstGeom>
          <a:noFill/>
        </p:spPr>
        <p:txBody>
          <a:bodyPr wrap="square">
            <a:spAutoFit/>
          </a:bodyPr>
          <a:lstStyle/>
          <a:p>
            <a:pPr marL="171450" marR="0" indent="-171450">
              <a:spcBef>
                <a:spcPts val="0"/>
              </a:spcBef>
              <a:spcAft>
                <a:spcPts val="0"/>
              </a:spcAft>
              <a:buFont typeface="Arial" panose="020B0604020202020204" pitchFamily="34" charset="0"/>
              <a:buChar char="•"/>
            </a:pPr>
            <a:r>
              <a:rPr lang="en-US" sz="1100" b="1" dirty="0">
                <a:latin typeface="Arial" panose="020B0604020202020204" pitchFamily="34" charset="0"/>
                <a:ea typeface="Times New Roman" panose="02020603050405020304" pitchFamily="18" charset="0"/>
                <a:cs typeface="Arial" panose="020B0604020202020204" pitchFamily="34" charset="0"/>
              </a:rPr>
              <a:t>MBA </a:t>
            </a:r>
            <a:r>
              <a:rPr lang="en-US" sz="1100" dirty="0">
                <a:latin typeface="Arial" panose="020B0604020202020204" pitchFamily="34" charset="0"/>
                <a:ea typeface="Times New Roman" panose="02020603050405020304" pitchFamily="18" charset="0"/>
                <a:cs typeface="Arial" panose="020B0604020202020204" pitchFamily="34" charset="0"/>
              </a:rPr>
              <a:t>in Business Management</a:t>
            </a: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University of Pittsburgh, Pittsburgh, Pennsylvania</a:t>
            </a:r>
          </a:p>
          <a:p>
            <a:pPr marL="0" marR="0">
              <a:spcBef>
                <a:spcPts val="0"/>
              </a:spcBef>
              <a:spcAft>
                <a:spcPts val="0"/>
              </a:spcAft>
            </a:pPr>
            <a:r>
              <a:rPr lang="en-US" sz="1100" dirty="0">
                <a:latin typeface="Arial" panose="020B0604020202020204" pitchFamily="34" charset="0"/>
                <a:ea typeface="Times New Roman" panose="02020603050405020304" pitchFamily="18" charset="0"/>
                <a:cs typeface="Arial" panose="020B0604020202020204" pitchFamily="34" charset="0"/>
              </a:rPr>
              <a:t>11/2023 - </a:t>
            </a:r>
            <a:r>
              <a:rPr lang="en-US" altLang="zh-CN" sz="1100" dirty="0">
                <a:latin typeface="Arial" panose="020B0604020202020204" pitchFamily="34" charset="0"/>
                <a:ea typeface="Times New Roman" panose="02020603050405020304" pitchFamily="18" charset="0"/>
                <a:cs typeface="Arial" panose="020B0604020202020204" pitchFamily="34" charset="0"/>
              </a:rPr>
              <a:t>4</a:t>
            </a:r>
            <a:r>
              <a:rPr lang="en-US" sz="1100" dirty="0">
                <a:latin typeface="Arial" panose="020B0604020202020204" pitchFamily="34" charset="0"/>
                <a:ea typeface="Times New Roman" panose="02020603050405020304" pitchFamily="18" charset="0"/>
                <a:cs typeface="Arial" panose="020B0604020202020204" pitchFamily="34" charset="0"/>
              </a:rPr>
              <a:t>/2025</a:t>
            </a:r>
            <a:endParaRPr lang="en-US" sz="1100" dirty="0">
              <a:effectLst/>
              <a:latin typeface="Arial" panose="020B0604020202020204" pitchFamily="34" charset="0"/>
              <a:ea typeface="Times New Roman" panose="02020603050405020304" pitchFamily="18" charset="0"/>
              <a:cs typeface="Arial" panose="020B0604020202020204" pitchFamily="34" charset="0"/>
            </a:endParaRPr>
          </a:p>
          <a:p>
            <a:pPr marL="171450" marR="0" indent="-171450">
              <a:spcBef>
                <a:spcPts val="0"/>
              </a:spcBef>
              <a:spcAft>
                <a:spcPts val="0"/>
              </a:spcAft>
              <a:buFont typeface="Arial" panose="020B0604020202020204" pitchFamily="34" charset="0"/>
              <a:buChar char="•"/>
            </a:pPr>
            <a:r>
              <a:rPr lang="en-US" sz="1100" b="1" dirty="0">
                <a:latin typeface="Arial" panose="020B0604020202020204" pitchFamily="34" charset="0"/>
                <a:ea typeface="Times New Roman" panose="02020603050405020304" pitchFamily="18" charset="0"/>
                <a:cs typeface="Arial" panose="020B0604020202020204" pitchFamily="34" charset="0"/>
              </a:rPr>
              <a:t>Ph.D.</a:t>
            </a:r>
            <a:r>
              <a:rPr lang="en-US" sz="1100" dirty="0">
                <a:latin typeface="Arial" panose="020B0604020202020204" pitchFamily="34" charset="0"/>
                <a:ea typeface="Times New Roman" panose="02020603050405020304" pitchFamily="18" charset="0"/>
                <a:cs typeface="Arial" panose="020B0604020202020204" pitchFamily="34" charset="0"/>
              </a:rPr>
              <a:t> in Biomedical Informatics</a:t>
            </a: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University of Pittsburgh, Pittsburgh, Pennsylvania</a:t>
            </a: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09/2012 - 11/2016</a:t>
            </a:r>
          </a:p>
          <a:p>
            <a:pPr marL="171450" indent="-171450">
              <a:buFont typeface="Arial" panose="020B0604020202020204" pitchFamily="34" charset="0"/>
              <a:buChar char="•"/>
            </a:pPr>
            <a:r>
              <a:rPr lang="en-US" sz="1100" b="1" dirty="0">
                <a:latin typeface="Arial" panose="020B0604020202020204" pitchFamily="34" charset="0"/>
                <a:ea typeface="Times New Roman" panose="02020603050405020304" pitchFamily="18" charset="0"/>
                <a:cs typeface="Arial" panose="020B0604020202020204" pitchFamily="34" charset="0"/>
              </a:rPr>
              <a:t>M.S.</a:t>
            </a:r>
            <a:r>
              <a:rPr lang="en-US" sz="1100" dirty="0">
                <a:latin typeface="Arial" panose="020B0604020202020204" pitchFamily="34" charset="0"/>
                <a:ea typeface="Times New Roman" panose="02020603050405020304" pitchFamily="18" charset="0"/>
                <a:cs typeface="Arial" panose="020B0604020202020204" pitchFamily="34" charset="0"/>
              </a:rPr>
              <a:t> in Biomedical Informatics</a:t>
            </a:r>
          </a:p>
          <a:p>
            <a:r>
              <a:rPr lang="en-US" sz="1100" dirty="0">
                <a:effectLst/>
                <a:latin typeface="Arial" panose="020B0604020202020204" pitchFamily="34" charset="0"/>
                <a:ea typeface="Times New Roman" panose="02020603050405020304" pitchFamily="18" charset="0"/>
                <a:cs typeface="Arial" panose="020B0604020202020204" pitchFamily="34" charset="0"/>
              </a:rPr>
              <a:t>University of Pittsburgh, Pittsburgh, Pennsylvania</a:t>
            </a: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09/2010 - 06/2012</a:t>
            </a:r>
          </a:p>
          <a:p>
            <a:pPr marL="171450" indent="-171450">
              <a:buFont typeface="Arial" panose="020B0604020202020204" pitchFamily="34" charset="0"/>
              <a:buChar char="•"/>
            </a:pPr>
            <a:r>
              <a:rPr lang="en-US" sz="1100" b="1" dirty="0">
                <a:latin typeface="Arial" panose="020B0604020202020204" pitchFamily="34" charset="0"/>
                <a:ea typeface="Times New Roman" panose="02020603050405020304" pitchFamily="18" charset="0"/>
                <a:cs typeface="Arial" panose="020B0604020202020204" pitchFamily="34" charset="0"/>
              </a:rPr>
              <a:t>M.S. candidate</a:t>
            </a:r>
            <a:r>
              <a:rPr lang="en-US" sz="1100" dirty="0">
                <a:latin typeface="Arial" panose="020B0604020202020204" pitchFamily="34" charset="0"/>
                <a:ea typeface="Times New Roman" panose="02020603050405020304" pitchFamily="18" charset="0"/>
                <a:cs typeface="Arial" panose="020B0604020202020204" pitchFamily="34" charset="0"/>
              </a:rPr>
              <a:t> in Bioinformatics</a:t>
            </a: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Medical University of South Carolina, Charleston, South Carolina 09/2009 </a:t>
            </a:r>
            <a:r>
              <a:rPr lang="en-US" sz="1100" dirty="0">
                <a:latin typeface="Arial" panose="020B0604020202020204" pitchFamily="34" charset="0"/>
                <a:ea typeface="Times New Roman" panose="02020603050405020304" pitchFamily="18" charset="0"/>
                <a:cs typeface="Arial" panose="020B0604020202020204" pitchFamily="34" charset="0"/>
              </a:rPr>
              <a:t>-</a:t>
            </a:r>
            <a:r>
              <a:rPr lang="en-US" sz="1100" dirty="0">
                <a:effectLst/>
                <a:latin typeface="Arial" panose="020B0604020202020204" pitchFamily="34" charset="0"/>
                <a:ea typeface="Times New Roman" panose="02020603050405020304" pitchFamily="18" charset="0"/>
                <a:cs typeface="Arial" panose="020B0604020202020204" pitchFamily="34" charset="0"/>
              </a:rPr>
              <a:t> 06/2010</a:t>
            </a:r>
            <a:endParaRPr lang="en-US" sz="1100" dirty="0">
              <a:latin typeface="Arial" panose="020B0604020202020204" pitchFamily="34" charset="0"/>
              <a:ea typeface="Times New Roman" panose="02020603050405020304" pitchFamily="18" charset="0"/>
              <a:cs typeface="Arial" panose="020B0604020202020204" pitchFamily="34" charset="0"/>
            </a:endParaRPr>
          </a:p>
          <a:p>
            <a:pPr marL="171450" indent="-171450">
              <a:buFont typeface="Arial" panose="020B0604020202020204" pitchFamily="34" charset="0"/>
              <a:buChar char="•"/>
            </a:pPr>
            <a:r>
              <a:rPr lang="en-US" sz="1100" b="1" dirty="0">
                <a:latin typeface="Arial" panose="020B0604020202020204" pitchFamily="34" charset="0"/>
                <a:ea typeface="Times New Roman" panose="02020603050405020304" pitchFamily="18" charset="0"/>
                <a:cs typeface="Arial" panose="020B0604020202020204" pitchFamily="34" charset="0"/>
              </a:rPr>
              <a:t>B.S. </a:t>
            </a:r>
            <a:r>
              <a:rPr lang="en-US" sz="1100" dirty="0">
                <a:latin typeface="Arial" panose="020B0604020202020204" pitchFamily="34" charset="0"/>
                <a:ea typeface="Times New Roman" panose="02020603050405020304" pitchFamily="18" charset="0"/>
                <a:cs typeface="Arial" panose="020B0604020202020204" pitchFamily="34" charset="0"/>
              </a:rPr>
              <a:t>in Biotechnology</a:t>
            </a: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University of Science and Technology Beijing, Beijing, China 09/2005 </a:t>
            </a:r>
            <a:r>
              <a:rPr lang="en-US" sz="1100" dirty="0">
                <a:latin typeface="Arial" panose="020B0604020202020204" pitchFamily="34" charset="0"/>
                <a:ea typeface="Times New Roman" panose="02020603050405020304" pitchFamily="18" charset="0"/>
                <a:cs typeface="Arial" panose="020B0604020202020204" pitchFamily="34" charset="0"/>
              </a:rPr>
              <a:t>–</a:t>
            </a:r>
            <a:r>
              <a:rPr lang="en-US" sz="1100" dirty="0">
                <a:effectLst/>
                <a:latin typeface="Arial" panose="020B0604020202020204" pitchFamily="34" charset="0"/>
                <a:ea typeface="Times New Roman" panose="02020603050405020304" pitchFamily="18" charset="0"/>
                <a:cs typeface="Arial" panose="020B0604020202020204" pitchFamily="34" charset="0"/>
              </a:rPr>
              <a:t> 05/2009</a:t>
            </a:r>
          </a:p>
        </p:txBody>
      </p:sp>
      <p:sp>
        <p:nvSpPr>
          <p:cNvPr id="26" name="TextBox 25">
            <a:extLst>
              <a:ext uri="{FF2B5EF4-FFF2-40B4-BE49-F238E27FC236}">
                <a16:creationId xmlns:a16="http://schemas.microsoft.com/office/drawing/2014/main" id="{C10EBB72-DB91-8DAC-901E-784D3BCC8CE5}"/>
              </a:ext>
            </a:extLst>
          </p:cNvPr>
          <p:cNvSpPr txBox="1"/>
          <p:nvPr/>
        </p:nvSpPr>
        <p:spPr>
          <a:xfrm>
            <a:off x="3941607" y="712832"/>
            <a:ext cx="3648231" cy="3308598"/>
          </a:xfrm>
          <a:prstGeom prst="rect">
            <a:avLst/>
          </a:prstGeom>
          <a:noFill/>
        </p:spPr>
        <p:txBody>
          <a:bodyPr wrap="square">
            <a:spAutoFit/>
          </a:bodyPr>
          <a:lstStyle/>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Dr. Chen’s research concentrates on developing machine learning methods, especially deep learning models (DLMs) (e.g., Deep Neural Networks, Boltzmann Machine, and topic modeling), to study cancer cell signaling systems, cell-cell communication in tumor microenvironment (TME), heterogeneity in diseases, disease mechanisms and cancer pharmacogenomics. Dr. Chen uses the concise representation learned from the DLM with the causal inference to guide the identification of molecular signatures/biomarkers and predicts the clinical outcomes including drug sensitivity and patient survival. Based on Dr. Chen’s strong research background in bioinformatics, biomedical informatics, biology and machine learning, she successfully develops comprehensive AI models that precisely represent the state of signaling systems in cancer cells and use such information to improve the tumor-specific precision medicine (precision oncology).</a:t>
            </a:r>
          </a:p>
        </p:txBody>
      </p:sp>
      <p:sp>
        <p:nvSpPr>
          <p:cNvPr id="27" name="Rectangle 26">
            <a:extLst>
              <a:ext uri="{FF2B5EF4-FFF2-40B4-BE49-F238E27FC236}">
                <a16:creationId xmlns:a16="http://schemas.microsoft.com/office/drawing/2014/main" id="{07E27559-F77F-D69F-8716-41DFDE7843DD}"/>
              </a:ext>
            </a:extLst>
          </p:cNvPr>
          <p:cNvSpPr/>
          <p:nvPr/>
        </p:nvSpPr>
        <p:spPr>
          <a:xfrm>
            <a:off x="4021130" y="432662"/>
            <a:ext cx="3371111" cy="241596"/>
          </a:xfrm>
          <a:prstGeom prst="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26235CAF-AD39-B481-E41C-82F53BAC9CDC}"/>
              </a:ext>
            </a:extLst>
          </p:cNvPr>
          <p:cNvSpPr txBox="1"/>
          <p:nvPr/>
        </p:nvSpPr>
        <p:spPr>
          <a:xfrm>
            <a:off x="4717043" y="375007"/>
            <a:ext cx="2259348" cy="338554"/>
          </a:xfrm>
          <a:prstGeom prst="rect">
            <a:avLst/>
          </a:prstGeom>
          <a:noFill/>
        </p:spPr>
        <p:txBody>
          <a:bodyPr wrap="square">
            <a:spAutoFit/>
          </a:bodyPr>
          <a:lstStyle/>
          <a:p>
            <a:r>
              <a:rPr lang="en-US" sz="1600" dirty="0"/>
              <a:t>RESEARCH SUMMARY</a:t>
            </a:r>
          </a:p>
        </p:txBody>
      </p:sp>
      <p:sp>
        <p:nvSpPr>
          <p:cNvPr id="29" name="Rectangle 28">
            <a:extLst>
              <a:ext uri="{FF2B5EF4-FFF2-40B4-BE49-F238E27FC236}">
                <a16:creationId xmlns:a16="http://schemas.microsoft.com/office/drawing/2014/main" id="{A4F6BE31-8A84-6139-5300-9D4D6EC1E2DA}"/>
              </a:ext>
            </a:extLst>
          </p:cNvPr>
          <p:cNvSpPr/>
          <p:nvPr/>
        </p:nvSpPr>
        <p:spPr>
          <a:xfrm>
            <a:off x="4023360" y="5598344"/>
            <a:ext cx="3363195" cy="223244"/>
          </a:xfrm>
          <a:prstGeom prst="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E64A02E2-8C91-04B8-D423-468588E7EE51}"/>
              </a:ext>
            </a:extLst>
          </p:cNvPr>
          <p:cNvSpPr txBox="1"/>
          <p:nvPr/>
        </p:nvSpPr>
        <p:spPr>
          <a:xfrm>
            <a:off x="5090569" y="5540697"/>
            <a:ext cx="2259348" cy="338554"/>
          </a:xfrm>
          <a:prstGeom prst="rect">
            <a:avLst/>
          </a:prstGeom>
          <a:noFill/>
        </p:spPr>
        <p:txBody>
          <a:bodyPr wrap="square">
            <a:spAutoFit/>
          </a:bodyPr>
          <a:lstStyle/>
          <a:p>
            <a:r>
              <a:rPr lang="en-US" sz="1600" dirty="0"/>
              <a:t>Funding as PI</a:t>
            </a:r>
          </a:p>
        </p:txBody>
      </p:sp>
      <p:sp>
        <p:nvSpPr>
          <p:cNvPr id="32" name="TextBox 31">
            <a:extLst>
              <a:ext uri="{FF2B5EF4-FFF2-40B4-BE49-F238E27FC236}">
                <a16:creationId xmlns:a16="http://schemas.microsoft.com/office/drawing/2014/main" id="{D649D0ED-8456-0800-86CA-2685F11E41E0}"/>
              </a:ext>
            </a:extLst>
          </p:cNvPr>
          <p:cNvSpPr txBox="1"/>
          <p:nvPr/>
        </p:nvSpPr>
        <p:spPr>
          <a:xfrm>
            <a:off x="3924327" y="5843165"/>
            <a:ext cx="3832412" cy="600164"/>
          </a:xfrm>
          <a:prstGeom prst="rect">
            <a:avLst/>
          </a:prstGeom>
          <a:noFill/>
        </p:spPr>
        <p:txBody>
          <a:bodyPr wrap="square">
            <a:spAutoFit/>
          </a:bodyPr>
          <a:lstStyle/>
          <a:p>
            <a:pPr marL="0" marR="0">
              <a:spcBef>
                <a:spcPts val="0"/>
              </a:spcBef>
              <a:spcAft>
                <a:spcPts val="0"/>
              </a:spcAft>
            </a:pPr>
            <a:r>
              <a:rPr lang="en-US" sz="1100" b="1" dirty="0">
                <a:latin typeface="Arial" panose="020B0604020202020204" pitchFamily="34" charset="0"/>
                <a:ea typeface="Times New Roman" panose="02020603050405020304" pitchFamily="18" charset="0"/>
                <a:cs typeface="Arial" panose="020B0604020202020204" pitchFamily="34" charset="0"/>
              </a:rPr>
              <a:t>NIH </a:t>
            </a:r>
            <a:r>
              <a:rPr lang="en-US" sz="1100" dirty="0">
                <a:latin typeface="Arial" panose="020B0604020202020204" pitchFamily="34" charset="0"/>
                <a:ea typeface="Times New Roman" panose="02020603050405020304" pitchFamily="18" charset="0"/>
                <a:cs typeface="Arial" panose="020B0604020202020204" pitchFamily="34" charset="0"/>
              </a:rPr>
              <a:t>R01 Grant   3/2025 - 2/2030</a:t>
            </a:r>
          </a:p>
          <a:p>
            <a:r>
              <a:rPr lang="en-US" sz="1100" b="1" dirty="0">
                <a:effectLst/>
                <a:latin typeface="Arial" panose="020B0604020202020204" pitchFamily="34" charset="0"/>
                <a:ea typeface="Times New Roman" panose="02020603050405020304" pitchFamily="18" charset="0"/>
                <a:cs typeface="Arial" panose="020B0604020202020204" pitchFamily="34" charset="0"/>
              </a:rPr>
              <a:t>NSF</a:t>
            </a:r>
            <a:r>
              <a:rPr lang="en-US" sz="1100" dirty="0">
                <a:effectLst/>
                <a:latin typeface="Arial" panose="020B0604020202020204" pitchFamily="34" charset="0"/>
                <a:ea typeface="Times New Roman" panose="02020603050405020304" pitchFamily="18" charset="0"/>
                <a:cs typeface="Arial" panose="020B0604020202020204" pitchFamily="34" charset="0"/>
              </a:rPr>
              <a:t> </a:t>
            </a:r>
            <a:r>
              <a:rPr lang="en-US" sz="1100" dirty="0">
                <a:latin typeface="Arial" panose="020B0604020202020204" pitchFamily="34" charset="0"/>
                <a:ea typeface="Times New Roman" panose="02020603050405020304" pitchFamily="18" charset="0"/>
                <a:cs typeface="Arial" panose="020B0604020202020204" pitchFamily="34" charset="0"/>
              </a:rPr>
              <a:t>I-Corp Grant   04/2024 - 04/2025</a:t>
            </a:r>
          </a:p>
          <a:p>
            <a:pPr marL="0" marR="0">
              <a:spcBef>
                <a:spcPts val="0"/>
              </a:spcBef>
              <a:spcAft>
                <a:spcPts val="0"/>
              </a:spcAft>
            </a:pPr>
            <a:r>
              <a:rPr lang="en-US" sz="1100" b="1" dirty="0">
                <a:effectLst/>
                <a:latin typeface="Arial" panose="020B0604020202020204" pitchFamily="34" charset="0"/>
                <a:ea typeface="Times New Roman" panose="02020603050405020304" pitchFamily="18" charset="0"/>
                <a:cs typeface="Arial" panose="020B0604020202020204" pitchFamily="34" charset="0"/>
              </a:rPr>
              <a:t>NIH</a:t>
            </a:r>
            <a:r>
              <a:rPr lang="en-US" sz="1100" b="1" dirty="0">
                <a:latin typeface="Arial" panose="020B0604020202020204" pitchFamily="34" charset="0"/>
                <a:ea typeface="Times New Roman" panose="02020603050405020304" pitchFamily="18" charset="0"/>
                <a:cs typeface="Arial" panose="020B0604020202020204" pitchFamily="34" charset="0"/>
              </a:rPr>
              <a:t> </a:t>
            </a:r>
            <a:r>
              <a:rPr lang="en-US" sz="1100" dirty="0">
                <a:effectLst/>
                <a:latin typeface="Arial" panose="020B0604020202020204" pitchFamily="34" charset="0"/>
                <a:ea typeface="Times New Roman" panose="02020603050405020304" pitchFamily="18" charset="0"/>
                <a:cs typeface="Arial" panose="020B0604020202020204" pitchFamily="34" charset="0"/>
              </a:rPr>
              <a:t>K99/R00 Grant   11/2019 - 2/2025</a:t>
            </a:r>
          </a:p>
        </p:txBody>
      </p:sp>
      <p:sp>
        <p:nvSpPr>
          <p:cNvPr id="33" name="Rectangle 32">
            <a:extLst>
              <a:ext uri="{FF2B5EF4-FFF2-40B4-BE49-F238E27FC236}">
                <a16:creationId xmlns:a16="http://schemas.microsoft.com/office/drawing/2014/main" id="{69AB15E4-F14E-A1F6-6342-2765815CE020}"/>
              </a:ext>
            </a:extLst>
          </p:cNvPr>
          <p:cNvSpPr/>
          <p:nvPr/>
        </p:nvSpPr>
        <p:spPr>
          <a:xfrm>
            <a:off x="4023360" y="6489523"/>
            <a:ext cx="3363195" cy="223244"/>
          </a:xfrm>
          <a:prstGeom prst="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xtBox 33">
            <a:extLst>
              <a:ext uri="{FF2B5EF4-FFF2-40B4-BE49-F238E27FC236}">
                <a16:creationId xmlns:a16="http://schemas.microsoft.com/office/drawing/2014/main" id="{93A383E7-D59C-4E1D-F515-7563DD2E405F}"/>
              </a:ext>
            </a:extLst>
          </p:cNvPr>
          <p:cNvSpPr txBox="1"/>
          <p:nvPr/>
        </p:nvSpPr>
        <p:spPr>
          <a:xfrm>
            <a:off x="5129212" y="6431907"/>
            <a:ext cx="2259348" cy="338554"/>
          </a:xfrm>
          <a:prstGeom prst="rect">
            <a:avLst/>
          </a:prstGeom>
          <a:noFill/>
        </p:spPr>
        <p:txBody>
          <a:bodyPr wrap="square">
            <a:spAutoFit/>
          </a:bodyPr>
          <a:lstStyle/>
          <a:p>
            <a:r>
              <a:rPr lang="en-US" sz="1600" dirty="0"/>
              <a:t>Mentoring</a:t>
            </a:r>
          </a:p>
        </p:txBody>
      </p:sp>
      <p:sp>
        <p:nvSpPr>
          <p:cNvPr id="36" name="TextBox 35">
            <a:extLst>
              <a:ext uri="{FF2B5EF4-FFF2-40B4-BE49-F238E27FC236}">
                <a16:creationId xmlns:a16="http://schemas.microsoft.com/office/drawing/2014/main" id="{01863427-5F6B-5F3D-39EA-B7EF4705D3B0}"/>
              </a:ext>
            </a:extLst>
          </p:cNvPr>
          <p:cNvSpPr txBox="1"/>
          <p:nvPr/>
        </p:nvSpPr>
        <p:spPr>
          <a:xfrm>
            <a:off x="3949004" y="6705851"/>
            <a:ext cx="3104816" cy="1446550"/>
          </a:xfrm>
          <a:prstGeom prst="rect">
            <a:avLst/>
          </a:prstGeom>
          <a:noFill/>
        </p:spPr>
        <p:txBody>
          <a:bodyPr wrap="square">
            <a:spAutoFit/>
          </a:bodyPr>
          <a:lstStyle/>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Han Zhang, PhD (Alumni)</a:t>
            </a: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Laizhi Zhang (</a:t>
            </a:r>
            <a:r>
              <a:rPr lang="en-US" sz="1100" dirty="0">
                <a:latin typeface="Arial" panose="020B0604020202020204" pitchFamily="34" charset="0"/>
                <a:ea typeface="Times New Roman" panose="02020603050405020304" pitchFamily="18" charset="0"/>
                <a:cs typeface="Arial" panose="020B0604020202020204" pitchFamily="34" charset="0"/>
              </a:rPr>
              <a:t>MS </a:t>
            </a:r>
            <a:r>
              <a:rPr lang="en-US" sz="1100" dirty="0">
                <a:effectLst/>
                <a:latin typeface="Arial" panose="020B0604020202020204" pitchFamily="34" charset="0"/>
                <a:ea typeface="Times New Roman" panose="02020603050405020304" pitchFamily="18" charset="0"/>
                <a:cs typeface="Arial" panose="020B0604020202020204" pitchFamily="34" charset="0"/>
              </a:rPr>
              <a:t>internship)</a:t>
            </a: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Adap Sanyukta (MS internship)</a:t>
            </a: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Rameriz Eduardo (Undergraduate internship)</a:t>
            </a: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Amanda Zeng (</a:t>
            </a:r>
            <a:r>
              <a:rPr lang="en-US" sz="1100" dirty="0">
                <a:latin typeface="Arial" panose="020B0604020202020204" pitchFamily="34" charset="0"/>
                <a:ea typeface="Times New Roman" panose="02020603050405020304" pitchFamily="18" charset="0"/>
                <a:cs typeface="Arial" panose="020B0604020202020204" pitchFamily="34" charset="0"/>
              </a:rPr>
              <a:t>High school </a:t>
            </a:r>
            <a:r>
              <a:rPr lang="en-US" sz="1100" dirty="0">
                <a:effectLst/>
                <a:latin typeface="Arial" panose="020B0604020202020204" pitchFamily="34" charset="0"/>
                <a:ea typeface="Times New Roman" panose="02020603050405020304" pitchFamily="18" charset="0"/>
                <a:cs typeface="Arial" panose="020B0604020202020204" pitchFamily="34" charset="0"/>
              </a:rPr>
              <a:t>summer student)</a:t>
            </a: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Kevin Lu (High school summer student)</a:t>
            </a: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Katherine Hu (High school summer student)</a:t>
            </a:r>
          </a:p>
          <a:p>
            <a:pPr marL="0" marR="0">
              <a:spcBef>
                <a:spcPts val="0"/>
              </a:spcBef>
              <a:spcAft>
                <a:spcPts val="0"/>
              </a:spcAft>
            </a:pPr>
            <a:r>
              <a:rPr lang="en-US" sz="1100" dirty="0">
                <a:latin typeface="Arial" panose="020B0604020202020204" pitchFamily="34" charset="0"/>
                <a:ea typeface="Times New Roman" panose="02020603050405020304" pitchFamily="18" charset="0"/>
                <a:cs typeface="Arial" panose="020B0604020202020204" pitchFamily="34" charset="0"/>
              </a:rPr>
              <a:t>Oscar Martinez (High school summer student)</a:t>
            </a:r>
            <a:endParaRPr lang="en-US" sz="11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37" name="Rectangle 36">
            <a:extLst>
              <a:ext uri="{FF2B5EF4-FFF2-40B4-BE49-F238E27FC236}">
                <a16:creationId xmlns:a16="http://schemas.microsoft.com/office/drawing/2014/main" id="{37F44671-07D2-D48E-C599-A1E9B848E19A}"/>
              </a:ext>
            </a:extLst>
          </p:cNvPr>
          <p:cNvSpPr/>
          <p:nvPr/>
        </p:nvSpPr>
        <p:spPr>
          <a:xfrm>
            <a:off x="4023360" y="8166784"/>
            <a:ext cx="3363195" cy="223244"/>
          </a:xfrm>
          <a:prstGeom prst="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a:extLst>
              <a:ext uri="{FF2B5EF4-FFF2-40B4-BE49-F238E27FC236}">
                <a16:creationId xmlns:a16="http://schemas.microsoft.com/office/drawing/2014/main" id="{8708FD77-F14E-E40D-4BCC-DDA12794F32D}"/>
              </a:ext>
            </a:extLst>
          </p:cNvPr>
          <p:cNvSpPr txBox="1"/>
          <p:nvPr/>
        </p:nvSpPr>
        <p:spPr>
          <a:xfrm>
            <a:off x="5192814" y="8110672"/>
            <a:ext cx="2259348" cy="338554"/>
          </a:xfrm>
          <a:prstGeom prst="rect">
            <a:avLst/>
          </a:prstGeom>
          <a:noFill/>
        </p:spPr>
        <p:txBody>
          <a:bodyPr wrap="square">
            <a:spAutoFit/>
          </a:bodyPr>
          <a:lstStyle/>
          <a:p>
            <a:r>
              <a:rPr lang="en-US" sz="1600" dirty="0"/>
              <a:t>Teaching</a:t>
            </a:r>
          </a:p>
        </p:txBody>
      </p:sp>
      <p:sp>
        <p:nvSpPr>
          <p:cNvPr id="40" name="TextBox 39">
            <a:extLst>
              <a:ext uri="{FF2B5EF4-FFF2-40B4-BE49-F238E27FC236}">
                <a16:creationId xmlns:a16="http://schemas.microsoft.com/office/drawing/2014/main" id="{0FDC45DB-9B47-32C2-2490-F9DB8578A5F1}"/>
              </a:ext>
            </a:extLst>
          </p:cNvPr>
          <p:cNvSpPr txBox="1"/>
          <p:nvPr/>
        </p:nvSpPr>
        <p:spPr>
          <a:xfrm>
            <a:off x="3949004" y="8403084"/>
            <a:ext cx="1948477" cy="261610"/>
          </a:xfrm>
          <a:prstGeom prst="rect">
            <a:avLst/>
          </a:prstGeom>
          <a:noFill/>
        </p:spPr>
        <p:txBody>
          <a:bodyPr wrap="square">
            <a:spAutoFit/>
          </a:bodyPr>
          <a:lstStyle/>
          <a:p>
            <a:r>
              <a:rPr lang="en-US" sz="1100" dirty="0">
                <a:effectLst/>
                <a:latin typeface="Arial" panose="020B0604020202020204" pitchFamily="34" charset="0"/>
                <a:ea typeface="Times New Roman" panose="02020603050405020304" pitchFamily="18" charset="0"/>
                <a:cs typeface="Arial" panose="020B0604020202020204" pitchFamily="34" charset="0"/>
              </a:rPr>
              <a:t>BIOINFO 2032 Journal Club</a:t>
            </a:r>
            <a:endParaRPr lang="en-US" sz="1100" dirty="0">
              <a:latin typeface="Arial" panose="020B0604020202020204" pitchFamily="34" charset="0"/>
              <a:cs typeface="Arial" panose="020B0604020202020204" pitchFamily="34" charset="0"/>
            </a:endParaRPr>
          </a:p>
        </p:txBody>
      </p:sp>
      <p:sp>
        <p:nvSpPr>
          <p:cNvPr id="42" name="TextBox 41">
            <a:extLst>
              <a:ext uri="{FF2B5EF4-FFF2-40B4-BE49-F238E27FC236}">
                <a16:creationId xmlns:a16="http://schemas.microsoft.com/office/drawing/2014/main" id="{11466324-4189-9F8D-CFB5-BD64C8626B5D}"/>
              </a:ext>
            </a:extLst>
          </p:cNvPr>
          <p:cNvSpPr txBox="1"/>
          <p:nvPr/>
        </p:nvSpPr>
        <p:spPr>
          <a:xfrm>
            <a:off x="3920562" y="5118840"/>
            <a:ext cx="3933264" cy="430887"/>
          </a:xfrm>
          <a:prstGeom prst="rect">
            <a:avLst/>
          </a:prstGeom>
          <a:noFill/>
        </p:spPr>
        <p:txBody>
          <a:bodyPr wrap="square">
            <a:spAutoFit/>
          </a:bodyPr>
          <a:lstStyle/>
          <a:p>
            <a:pPr marL="0" marR="0">
              <a:spcBef>
                <a:spcPts val="0"/>
              </a:spcBef>
              <a:spcAft>
                <a:spcPts val="0"/>
              </a:spcAft>
            </a:pPr>
            <a:r>
              <a:rPr lang="en-US" sz="1100" dirty="0">
                <a:effectLst/>
                <a:latin typeface="Times New Roman" panose="02020603050405020304" pitchFamily="18" charset="0"/>
                <a:ea typeface="Times New Roman" panose="02020603050405020304" pitchFamily="18" charset="0"/>
              </a:rPr>
              <a:t>2014 </a:t>
            </a:r>
            <a:r>
              <a:rPr lang="en-US" sz="1100" b="1" dirty="0">
                <a:effectLst/>
                <a:latin typeface="Times New Roman" panose="02020603050405020304" pitchFamily="18" charset="0"/>
                <a:ea typeface="Times New Roman" panose="02020603050405020304" pitchFamily="18" charset="0"/>
              </a:rPr>
              <a:t>SBV Improver </a:t>
            </a:r>
            <a:r>
              <a:rPr lang="en-US" sz="1100" dirty="0">
                <a:effectLst/>
                <a:latin typeface="Times New Roman" panose="02020603050405020304" pitchFamily="18" charset="0"/>
                <a:ea typeface="Times New Roman" panose="02020603050405020304" pitchFamily="18" charset="0"/>
              </a:rPr>
              <a:t>Challenge 4, </a:t>
            </a:r>
            <a:r>
              <a:rPr lang="en-US" sz="1100" dirty="0">
                <a:latin typeface="Times New Roman" panose="02020603050405020304" pitchFamily="18" charset="0"/>
                <a:ea typeface="Times New Roman" panose="02020603050405020304" pitchFamily="18" charset="0"/>
              </a:rPr>
              <a:t>1</a:t>
            </a:r>
            <a:r>
              <a:rPr lang="en-US" sz="1100" baseline="30000" dirty="0">
                <a:latin typeface="Times New Roman" panose="02020603050405020304" pitchFamily="18" charset="0"/>
                <a:ea typeface="Times New Roman" panose="02020603050405020304" pitchFamily="18" charset="0"/>
              </a:rPr>
              <a:t>st</a:t>
            </a:r>
            <a:r>
              <a:rPr lang="en-US" sz="1100" dirty="0">
                <a:effectLst/>
                <a:latin typeface="Times New Roman" panose="02020603050405020304" pitchFamily="18" charset="0"/>
                <a:ea typeface="Times New Roman" panose="02020603050405020304" pitchFamily="18" charset="0"/>
              </a:rPr>
              <a:t> Place Prize</a:t>
            </a:r>
          </a:p>
          <a:p>
            <a:pPr marL="0" marR="0">
              <a:spcBef>
                <a:spcPts val="0"/>
              </a:spcBef>
              <a:spcAft>
                <a:spcPts val="0"/>
              </a:spcAft>
            </a:pPr>
            <a:r>
              <a:rPr lang="en-US" sz="1100" dirty="0">
                <a:effectLst/>
                <a:latin typeface="Times New Roman" panose="02020603050405020304" pitchFamily="18" charset="0"/>
                <a:ea typeface="Times New Roman" panose="02020603050405020304" pitchFamily="18" charset="0"/>
              </a:rPr>
              <a:t>2013 </a:t>
            </a:r>
            <a:r>
              <a:rPr lang="en-US" sz="1100" b="1" dirty="0">
                <a:effectLst/>
                <a:latin typeface="Times New Roman" panose="02020603050405020304" pitchFamily="18" charset="0"/>
                <a:ea typeface="Times New Roman" panose="02020603050405020304" pitchFamily="18" charset="0"/>
              </a:rPr>
              <a:t>DREAM 8 Challenge</a:t>
            </a:r>
            <a:r>
              <a:rPr lang="en-US" sz="1100" dirty="0">
                <a:effectLst/>
                <a:latin typeface="Times New Roman" panose="02020603050405020304" pitchFamily="18" charset="0"/>
                <a:ea typeface="Times New Roman" panose="02020603050405020304" pitchFamily="18" charset="0"/>
              </a:rPr>
              <a:t>, </a:t>
            </a:r>
            <a:r>
              <a:rPr lang="en-US" sz="1100" dirty="0">
                <a:latin typeface="Times New Roman" panose="02020603050405020304" pitchFamily="18" charset="0"/>
                <a:ea typeface="Times New Roman" panose="02020603050405020304" pitchFamily="18" charset="0"/>
              </a:rPr>
              <a:t>2</a:t>
            </a:r>
            <a:r>
              <a:rPr lang="en-US" sz="1100" baseline="30000" dirty="0">
                <a:latin typeface="Times New Roman" panose="02020603050405020304" pitchFamily="18" charset="0"/>
                <a:ea typeface="Times New Roman" panose="02020603050405020304" pitchFamily="18" charset="0"/>
              </a:rPr>
              <a:t>nd</a:t>
            </a:r>
            <a:r>
              <a:rPr lang="en-US" sz="1100" dirty="0">
                <a:effectLst/>
                <a:latin typeface="Times New Roman" panose="02020603050405020304" pitchFamily="18" charset="0"/>
                <a:ea typeface="Times New Roman" panose="02020603050405020304" pitchFamily="18" charset="0"/>
              </a:rPr>
              <a:t> Place Prize</a:t>
            </a:r>
          </a:p>
        </p:txBody>
      </p:sp>
      <p:sp>
        <p:nvSpPr>
          <p:cNvPr id="43" name="Rectangle 42">
            <a:extLst>
              <a:ext uri="{FF2B5EF4-FFF2-40B4-BE49-F238E27FC236}">
                <a16:creationId xmlns:a16="http://schemas.microsoft.com/office/drawing/2014/main" id="{9876D27E-1A9C-08F0-9FBA-6117FDAFBA54}"/>
              </a:ext>
            </a:extLst>
          </p:cNvPr>
          <p:cNvSpPr/>
          <p:nvPr/>
        </p:nvSpPr>
        <p:spPr>
          <a:xfrm>
            <a:off x="4021130" y="4880512"/>
            <a:ext cx="3363195" cy="223244"/>
          </a:xfrm>
          <a:prstGeom prst="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TextBox 43">
            <a:extLst>
              <a:ext uri="{FF2B5EF4-FFF2-40B4-BE49-F238E27FC236}">
                <a16:creationId xmlns:a16="http://schemas.microsoft.com/office/drawing/2014/main" id="{8B2F29EA-A5DD-9839-6A65-35EBA831DC9C}"/>
              </a:ext>
            </a:extLst>
          </p:cNvPr>
          <p:cNvSpPr txBox="1"/>
          <p:nvPr/>
        </p:nvSpPr>
        <p:spPr>
          <a:xfrm>
            <a:off x="4962208" y="4822896"/>
            <a:ext cx="2259348" cy="338554"/>
          </a:xfrm>
          <a:prstGeom prst="rect">
            <a:avLst/>
          </a:prstGeom>
          <a:noFill/>
        </p:spPr>
        <p:txBody>
          <a:bodyPr wrap="square">
            <a:spAutoFit/>
          </a:bodyPr>
          <a:lstStyle/>
          <a:p>
            <a:r>
              <a:rPr lang="en-US" sz="1600" dirty="0"/>
              <a:t>Honors/Awards</a:t>
            </a:r>
          </a:p>
        </p:txBody>
      </p:sp>
      <p:sp>
        <p:nvSpPr>
          <p:cNvPr id="46" name="TextBox 45">
            <a:extLst>
              <a:ext uri="{FF2B5EF4-FFF2-40B4-BE49-F238E27FC236}">
                <a16:creationId xmlns:a16="http://schemas.microsoft.com/office/drawing/2014/main" id="{E65F25C3-C501-C1B4-83DE-CC3E4D34E534}"/>
              </a:ext>
            </a:extLst>
          </p:cNvPr>
          <p:cNvSpPr txBox="1"/>
          <p:nvPr/>
        </p:nvSpPr>
        <p:spPr>
          <a:xfrm>
            <a:off x="3760252" y="8953374"/>
            <a:ext cx="3798789" cy="1954381"/>
          </a:xfrm>
          <a:prstGeom prst="rect">
            <a:avLst/>
          </a:prstGeom>
          <a:noFill/>
        </p:spPr>
        <p:txBody>
          <a:bodyPr wrap="square">
            <a:spAutoFit/>
          </a:bodyPr>
          <a:lstStyle/>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Deconvoluting single-cell transcriptomics reveals cellular programs regulated by cell-cell communication in colorectal cancer, JCO Breakthrough2024</a:t>
            </a:r>
          </a:p>
          <a:p>
            <a:pPr marL="171450" indent="-171450">
              <a:buFont typeface="Arial" panose="020B0604020202020204" pitchFamily="34" charset="0"/>
              <a:buChar char="•"/>
            </a:pPr>
            <a:r>
              <a:rPr lang="en-US" sz="1100" dirty="0" err="1">
                <a:latin typeface="Arial" panose="020B0604020202020204" pitchFamily="34" charset="0"/>
                <a:cs typeface="Arial" panose="020B0604020202020204" pitchFamily="34" charset="0"/>
              </a:rPr>
              <a:t>scGEM</a:t>
            </a:r>
            <a:r>
              <a:rPr lang="en-US" sz="1100" dirty="0">
                <a:latin typeface="Arial" panose="020B0604020202020204" pitchFamily="34" charset="0"/>
                <a:cs typeface="Arial" panose="020B0604020202020204" pitchFamily="34" charset="0"/>
              </a:rPr>
              <a:t>: Unveiling the Nested Tree-Structured Gene Co-Expressing Modules in Single Cell Transcriptome Data, ICIBM2023</a:t>
            </a:r>
          </a:p>
          <a:p>
            <a:pPr marL="171450" indent="-171450">
              <a:buFont typeface="Arial" panose="020B0604020202020204" pitchFamily="34" charset="0"/>
              <a:buChar char="•"/>
            </a:pPr>
            <a:r>
              <a:rPr lang="en-US" sz="1100" dirty="0">
                <a:latin typeface="Arial" panose="020B0604020202020204" pitchFamily="34" charset="0"/>
                <a:cs typeface="Arial" panose="020B0604020202020204" pitchFamily="34" charset="0"/>
              </a:rPr>
              <a:t>IOhub: a web server that tracks integrative transcriptomic data for immune-oncology, InCoB2023</a:t>
            </a:r>
          </a:p>
          <a:p>
            <a:pPr marL="171450" indent="-171450">
              <a:buFont typeface="Arial" panose="020B0604020202020204" pitchFamily="34" charset="0"/>
              <a:buChar char="•"/>
            </a:pPr>
            <a:endParaRPr lang="en-US" sz="1100" dirty="0">
              <a:latin typeface="Arial" panose="020B0604020202020204" pitchFamily="34" charset="0"/>
              <a:cs typeface="Arial" panose="020B0604020202020204" pitchFamily="34" charset="0"/>
            </a:endParaRPr>
          </a:p>
          <a:p>
            <a:pPr marL="171450" marR="0" indent="-171450">
              <a:spcBef>
                <a:spcPts val="0"/>
              </a:spcBef>
              <a:spcAft>
                <a:spcPts val="0"/>
              </a:spcAft>
              <a:buFont typeface="Arial" panose="020B0604020202020204" pitchFamily="34" charset="0"/>
              <a:buChar char="•"/>
            </a:pPr>
            <a:endParaRPr lang="en-US" sz="11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 </a:t>
            </a:r>
          </a:p>
        </p:txBody>
      </p:sp>
      <p:sp>
        <p:nvSpPr>
          <p:cNvPr id="47" name="Rectangle 46">
            <a:extLst>
              <a:ext uri="{FF2B5EF4-FFF2-40B4-BE49-F238E27FC236}">
                <a16:creationId xmlns:a16="http://schemas.microsoft.com/office/drawing/2014/main" id="{A280B09B-5AE9-42EB-0D3B-4824AA6C3A86}"/>
              </a:ext>
            </a:extLst>
          </p:cNvPr>
          <p:cNvSpPr/>
          <p:nvPr/>
        </p:nvSpPr>
        <p:spPr>
          <a:xfrm>
            <a:off x="159251" y="7872486"/>
            <a:ext cx="3467144" cy="156133"/>
          </a:xfrm>
          <a:prstGeom prst="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423AF950-D59D-6C7F-D551-AB771F4331E3}"/>
              </a:ext>
            </a:extLst>
          </p:cNvPr>
          <p:cNvSpPr txBox="1"/>
          <p:nvPr/>
        </p:nvSpPr>
        <p:spPr>
          <a:xfrm>
            <a:off x="865684" y="7775849"/>
            <a:ext cx="2186795" cy="338554"/>
          </a:xfrm>
          <a:prstGeom prst="rect">
            <a:avLst/>
          </a:prstGeom>
          <a:noFill/>
        </p:spPr>
        <p:txBody>
          <a:bodyPr wrap="square" rtlCol="0">
            <a:spAutoFit/>
          </a:bodyPr>
          <a:lstStyle/>
          <a:p>
            <a:r>
              <a:rPr lang="en-US" sz="1600" dirty="0"/>
              <a:t>ACADEMIC EXPERIENCE</a:t>
            </a:r>
          </a:p>
        </p:txBody>
      </p:sp>
      <p:sp>
        <p:nvSpPr>
          <p:cNvPr id="50" name="TextBox 49">
            <a:extLst>
              <a:ext uri="{FF2B5EF4-FFF2-40B4-BE49-F238E27FC236}">
                <a16:creationId xmlns:a16="http://schemas.microsoft.com/office/drawing/2014/main" id="{EBD9A3ED-850E-8094-CA72-39A5F10B9D20}"/>
              </a:ext>
            </a:extLst>
          </p:cNvPr>
          <p:cNvSpPr txBox="1"/>
          <p:nvPr/>
        </p:nvSpPr>
        <p:spPr>
          <a:xfrm>
            <a:off x="94274" y="8046225"/>
            <a:ext cx="3798789" cy="2292935"/>
          </a:xfrm>
          <a:prstGeom prst="rect">
            <a:avLst/>
          </a:prstGeom>
          <a:noFill/>
        </p:spPr>
        <p:txBody>
          <a:bodyPr wrap="square">
            <a:spAutoFit/>
          </a:bodyPr>
          <a:lstStyle/>
          <a:p>
            <a:r>
              <a:rPr lang="en-US" sz="1100" b="1" dirty="0">
                <a:latin typeface="Arial" panose="020B0604020202020204" pitchFamily="34" charset="0"/>
                <a:ea typeface="Times New Roman" panose="02020603050405020304" pitchFamily="18" charset="0"/>
                <a:cs typeface="Arial" panose="020B0604020202020204" pitchFamily="34" charset="0"/>
              </a:rPr>
              <a:t>Postdoctoral Fellow, </a:t>
            </a:r>
            <a:r>
              <a:rPr lang="en-US" sz="1100" dirty="0">
                <a:effectLst/>
                <a:latin typeface="Arial" panose="020B0604020202020204" pitchFamily="34" charset="0"/>
                <a:ea typeface="Times New Roman" panose="02020603050405020304" pitchFamily="18" charset="0"/>
                <a:cs typeface="Arial" panose="020B0604020202020204" pitchFamily="34" charset="0"/>
              </a:rPr>
              <a:t>University of Pittsburgh, Pittsburgh</a:t>
            </a:r>
            <a:endParaRPr lang="en-US" sz="1100" b="1" dirty="0">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1100" dirty="0">
                <a:latin typeface="Arial" panose="020B0604020202020204" pitchFamily="34" charset="0"/>
                <a:ea typeface="Times New Roman" panose="02020603050405020304" pitchFamily="18" charset="0"/>
                <a:cs typeface="Arial" panose="020B0604020202020204" pitchFamily="34" charset="0"/>
              </a:rPr>
              <a:t>12/</a:t>
            </a:r>
            <a:r>
              <a:rPr lang="en-US" sz="1100" dirty="0">
                <a:effectLst/>
                <a:latin typeface="Arial" panose="020B0604020202020204" pitchFamily="34" charset="0"/>
                <a:ea typeface="Times New Roman" panose="02020603050405020304" pitchFamily="18" charset="0"/>
                <a:cs typeface="Arial" panose="020B0604020202020204" pitchFamily="34" charset="0"/>
              </a:rPr>
              <a:t>2016 - </a:t>
            </a:r>
            <a:r>
              <a:rPr lang="en-US" sz="1100" dirty="0">
                <a:latin typeface="Arial" panose="020B0604020202020204" pitchFamily="34" charset="0"/>
                <a:ea typeface="Times New Roman" panose="02020603050405020304" pitchFamily="18" charset="0"/>
                <a:cs typeface="Arial" panose="020B0604020202020204" pitchFamily="34" charset="0"/>
              </a:rPr>
              <a:t>1/</a:t>
            </a:r>
            <a:r>
              <a:rPr lang="en-US" sz="1100" dirty="0">
                <a:effectLst/>
                <a:latin typeface="Arial" panose="020B0604020202020204" pitchFamily="34" charset="0"/>
                <a:ea typeface="Times New Roman" panose="02020603050405020304" pitchFamily="18" charset="0"/>
                <a:cs typeface="Arial" panose="020B0604020202020204" pitchFamily="34" charset="0"/>
              </a:rPr>
              <a:t>2022</a:t>
            </a: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Developing machine learning methods, especially deep </a:t>
            </a: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learning models, to study cancer cell signaling systems, </a:t>
            </a: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cancer molecular mechanisms, cancer immunology and cancer pharmacogenomics.    </a:t>
            </a: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 </a:t>
            </a:r>
          </a:p>
          <a:p>
            <a:r>
              <a:rPr lang="en-US" sz="1100" b="1" dirty="0">
                <a:effectLst/>
                <a:latin typeface="Arial" panose="020B0604020202020204" pitchFamily="34" charset="0"/>
                <a:ea typeface="Times New Roman" panose="02020603050405020304" pitchFamily="18" charset="0"/>
                <a:cs typeface="Arial" panose="020B0604020202020204" pitchFamily="34" charset="0"/>
              </a:rPr>
              <a:t>Graduate Student Researcher</a:t>
            </a:r>
            <a:r>
              <a:rPr lang="en-US" sz="1100" b="1" dirty="0">
                <a:latin typeface="Arial" panose="020B0604020202020204" pitchFamily="34" charset="0"/>
                <a:ea typeface="Times New Roman" panose="02020603050405020304" pitchFamily="18" charset="0"/>
                <a:cs typeface="Arial" panose="020B0604020202020204" pitchFamily="34" charset="0"/>
              </a:rPr>
              <a:t>, </a:t>
            </a:r>
            <a:r>
              <a:rPr lang="en-US" sz="1100" dirty="0">
                <a:effectLst/>
                <a:latin typeface="Arial" panose="020B0604020202020204" pitchFamily="34" charset="0"/>
                <a:ea typeface="Times New Roman" panose="02020603050405020304" pitchFamily="18" charset="0"/>
                <a:cs typeface="Arial" panose="020B0604020202020204" pitchFamily="34" charset="0"/>
              </a:rPr>
              <a:t>University of Pittsburgh, Pittsburgh</a:t>
            </a:r>
          </a:p>
          <a:p>
            <a:pPr marL="0" marR="0">
              <a:spcBef>
                <a:spcPts val="0"/>
              </a:spcBef>
              <a:spcAft>
                <a:spcPts val="0"/>
              </a:spcAft>
            </a:pPr>
            <a:r>
              <a:rPr lang="en-US" sz="1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09/2010 </a:t>
            </a:r>
            <a:r>
              <a:rPr lang="en-US" sz="1100"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r>
              <a:rPr lang="en-US" sz="1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en-US" sz="1100" dirty="0">
                <a:solidFill>
                  <a:srgbClr val="000000"/>
                </a:solidFill>
                <a:latin typeface="Arial" panose="020B0604020202020204" pitchFamily="34" charset="0"/>
                <a:ea typeface="Times New Roman" panose="02020603050405020304" pitchFamily="18" charset="0"/>
                <a:cs typeface="Arial" panose="020B0604020202020204" pitchFamily="34" charset="0"/>
              </a:rPr>
              <a:t>11/</a:t>
            </a:r>
            <a:r>
              <a:rPr lang="en-US" sz="1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2016</a:t>
            </a:r>
            <a:endParaRPr lang="en-US" sz="11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Using computational and mathematical methods to analyze </a:t>
            </a:r>
            <a:r>
              <a:rPr lang="en-US" sz="1100" dirty="0">
                <a:latin typeface="Arial" panose="020B0604020202020204" pitchFamily="34" charset="0"/>
                <a:ea typeface="Times New Roman" panose="02020603050405020304" pitchFamily="18" charset="0"/>
                <a:cs typeface="Arial" panose="020B0604020202020204" pitchFamily="34" charset="0"/>
              </a:rPr>
              <a:t>transcriptomic </a:t>
            </a:r>
            <a:r>
              <a:rPr lang="en-US" sz="1100" dirty="0">
                <a:effectLst/>
                <a:latin typeface="Arial" panose="020B0604020202020204" pitchFamily="34" charset="0"/>
                <a:ea typeface="Times New Roman" panose="02020603050405020304" pitchFamily="18" charset="0"/>
                <a:cs typeface="Arial" panose="020B0604020202020204" pitchFamily="34" charset="0"/>
              </a:rPr>
              <a:t>data and study cellular signaling pathways in cancers to predict drug response. </a:t>
            </a:r>
          </a:p>
        </p:txBody>
      </p:sp>
      <p:sp>
        <p:nvSpPr>
          <p:cNvPr id="51" name="Rectangle 50">
            <a:extLst>
              <a:ext uri="{FF2B5EF4-FFF2-40B4-BE49-F238E27FC236}">
                <a16:creationId xmlns:a16="http://schemas.microsoft.com/office/drawing/2014/main" id="{5F5D84B7-F53D-9EAC-7187-ECFE8A50A12E}"/>
              </a:ext>
            </a:extLst>
          </p:cNvPr>
          <p:cNvSpPr/>
          <p:nvPr/>
        </p:nvSpPr>
        <p:spPr>
          <a:xfrm>
            <a:off x="4023360" y="4017070"/>
            <a:ext cx="3374136" cy="237744"/>
          </a:xfrm>
          <a:prstGeom prst="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Box 51">
            <a:extLst>
              <a:ext uri="{FF2B5EF4-FFF2-40B4-BE49-F238E27FC236}">
                <a16:creationId xmlns:a16="http://schemas.microsoft.com/office/drawing/2014/main" id="{D365ECF5-F82F-7C97-BB9E-CA7D4D5753A1}"/>
              </a:ext>
            </a:extLst>
          </p:cNvPr>
          <p:cNvSpPr txBox="1"/>
          <p:nvPr/>
        </p:nvSpPr>
        <p:spPr>
          <a:xfrm>
            <a:off x="4572107" y="3965404"/>
            <a:ext cx="2581729" cy="338554"/>
          </a:xfrm>
          <a:prstGeom prst="rect">
            <a:avLst/>
          </a:prstGeom>
          <a:noFill/>
        </p:spPr>
        <p:txBody>
          <a:bodyPr wrap="square" rtlCol="0">
            <a:spAutoFit/>
          </a:bodyPr>
          <a:lstStyle/>
          <a:p>
            <a:r>
              <a:rPr lang="en-US" sz="1600" dirty="0"/>
              <a:t>LEADERSHIP EXPERIENCE</a:t>
            </a:r>
          </a:p>
        </p:txBody>
      </p:sp>
      <p:sp>
        <p:nvSpPr>
          <p:cNvPr id="54" name="TextBox 53">
            <a:extLst>
              <a:ext uri="{FF2B5EF4-FFF2-40B4-BE49-F238E27FC236}">
                <a16:creationId xmlns:a16="http://schemas.microsoft.com/office/drawing/2014/main" id="{B8EB25D3-04EC-4FE9-F96E-BA8B16DECC20}"/>
              </a:ext>
            </a:extLst>
          </p:cNvPr>
          <p:cNvSpPr txBox="1"/>
          <p:nvPr/>
        </p:nvSpPr>
        <p:spPr>
          <a:xfrm>
            <a:off x="3911627" y="4250697"/>
            <a:ext cx="3603732" cy="600164"/>
          </a:xfrm>
          <a:prstGeom prst="rect">
            <a:avLst/>
          </a:prstGeom>
          <a:noFill/>
        </p:spPr>
        <p:txBody>
          <a:bodyPr wrap="square">
            <a:spAutoFit/>
          </a:bodyPr>
          <a:lstStyle/>
          <a:p>
            <a:pPr marL="0" marR="0">
              <a:spcBef>
                <a:spcPts val="0"/>
              </a:spcBef>
              <a:spcAft>
                <a:spcPts val="0"/>
              </a:spcAft>
            </a:pPr>
            <a:r>
              <a:rPr lang="en-US" sz="1100" b="1" dirty="0">
                <a:effectLst/>
                <a:latin typeface="Arial" panose="020B0604020202020204" pitchFamily="34" charset="0"/>
                <a:ea typeface="Times New Roman" panose="02020603050405020304" pitchFamily="18" charset="0"/>
                <a:cs typeface="Arial" panose="020B0604020202020204" pitchFamily="34" charset="0"/>
              </a:rPr>
              <a:t>Student Representative</a:t>
            </a:r>
            <a:r>
              <a:rPr lang="en-US" sz="1100" dirty="0">
                <a:effectLst/>
                <a:latin typeface="Arial" panose="020B0604020202020204" pitchFamily="34" charset="0"/>
                <a:ea typeface="Times New Roman" panose="02020603050405020304" pitchFamily="18" charset="0"/>
                <a:cs typeface="Arial" panose="020B0604020202020204" pitchFamily="34" charset="0"/>
              </a:rPr>
              <a:t>, Department of Biomedical Informatics, University of Pittsburgh</a:t>
            </a:r>
          </a:p>
          <a:p>
            <a:pPr marL="0" marR="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2013-2015 </a:t>
            </a:r>
          </a:p>
        </p:txBody>
      </p:sp>
      <p:sp>
        <p:nvSpPr>
          <p:cNvPr id="55" name="Rectangle 54">
            <a:extLst>
              <a:ext uri="{FF2B5EF4-FFF2-40B4-BE49-F238E27FC236}">
                <a16:creationId xmlns:a16="http://schemas.microsoft.com/office/drawing/2014/main" id="{0D57E38D-14CD-7155-55BD-377B44763430}"/>
              </a:ext>
            </a:extLst>
          </p:cNvPr>
          <p:cNvSpPr/>
          <p:nvPr/>
        </p:nvSpPr>
        <p:spPr>
          <a:xfrm>
            <a:off x="4023360" y="8689221"/>
            <a:ext cx="3363195" cy="223244"/>
          </a:xfrm>
          <a:prstGeom prst="rect">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Box 55">
            <a:extLst>
              <a:ext uri="{FF2B5EF4-FFF2-40B4-BE49-F238E27FC236}">
                <a16:creationId xmlns:a16="http://schemas.microsoft.com/office/drawing/2014/main" id="{89700AE9-4D1A-FEF8-2F7D-816627216B46}"/>
              </a:ext>
            </a:extLst>
          </p:cNvPr>
          <p:cNvSpPr txBox="1"/>
          <p:nvPr/>
        </p:nvSpPr>
        <p:spPr>
          <a:xfrm>
            <a:off x="4794473" y="8631566"/>
            <a:ext cx="2259348" cy="338554"/>
          </a:xfrm>
          <a:prstGeom prst="rect">
            <a:avLst/>
          </a:prstGeom>
          <a:noFill/>
        </p:spPr>
        <p:txBody>
          <a:bodyPr wrap="square">
            <a:spAutoFit/>
          </a:bodyPr>
          <a:lstStyle/>
          <a:p>
            <a:r>
              <a:rPr lang="en-US" sz="1600" dirty="0"/>
              <a:t>CONFERENCE TALKS</a:t>
            </a:r>
          </a:p>
        </p:txBody>
      </p:sp>
    </p:spTree>
    <p:extLst>
      <p:ext uri="{BB962C8B-B14F-4D97-AF65-F5344CB8AC3E}">
        <p14:creationId xmlns:p14="http://schemas.microsoft.com/office/powerpoint/2010/main" val="229286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alpha val="4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EC7FEF6-8B88-2299-8742-8D3B7D20A283}"/>
              </a:ext>
            </a:extLst>
          </p:cNvPr>
          <p:cNvSpPr txBox="1"/>
          <p:nvPr/>
        </p:nvSpPr>
        <p:spPr>
          <a:xfrm>
            <a:off x="130629" y="166055"/>
            <a:ext cx="7315200" cy="12618839"/>
          </a:xfrm>
          <a:prstGeom prst="rect">
            <a:avLst/>
          </a:prstGeom>
          <a:noFill/>
        </p:spPr>
        <p:txBody>
          <a:bodyPr wrap="square" rtlCol="0">
            <a:spAutoFit/>
          </a:bodyPr>
          <a:lstStyle/>
          <a:p>
            <a:pPr marL="0" marR="0">
              <a:spcBef>
                <a:spcPts val="0"/>
              </a:spcBef>
              <a:spcAft>
                <a:spcPts val="0"/>
              </a:spcAft>
            </a:pPr>
            <a:r>
              <a:rPr lang="en-US" sz="1800" b="1" dirty="0">
                <a:effectLst/>
                <a:latin typeface="Arial" panose="020B0604020202020204" pitchFamily="34" charset="0"/>
                <a:ea typeface="Times New Roman" panose="02020603050405020304" pitchFamily="18" charset="0"/>
                <a:cs typeface="Arial" panose="020B0604020202020204" pitchFamily="34" charset="0"/>
              </a:rPr>
              <a:t>PUBLICATIONS</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1400" b="1" dirty="0">
                <a:effectLst/>
                <a:latin typeface="Arial" panose="020B0604020202020204" pitchFamily="34" charset="0"/>
                <a:ea typeface="Times New Roman" panose="02020603050405020304" pitchFamily="18" charset="0"/>
                <a:cs typeface="Arial" panose="020B0604020202020204" pitchFamily="34" charset="0"/>
              </a:rPr>
              <a:t>Complete List of Papers Published</a:t>
            </a:r>
            <a:endParaRPr lang="en-US" sz="1100" b="1"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endParaRPr lang="en-US" sz="1100" dirty="0">
              <a:solidFill>
                <a:srgbClr val="222222"/>
              </a:solidFill>
              <a:latin typeface="Arial" panose="020B0604020202020204" pitchFamily="34" charset="0"/>
            </a:endParaRPr>
          </a:p>
          <a:p>
            <a:pPr marL="228600" indent="-228600">
              <a:buFont typeface="+mj-lt"/>
              <a:buAutoNum type="arabicPeriod"/>
            </a:pPr>
            <a:r>
              <a:rPr lang="en-US" sz="1100" dirty="0">
                <a:solidFill>
                  <a:srgbClr val="222222"/>
                </a:solidFill>
                <a:latin typeface="Arial" panose="020B0604020202020204" pitchFamily="34" charset="0"/>
              </a:rPr>
              <a:t>JA Yasin, A Obeid, </a:t>
            </a:r>
            <a:r>
              <a:rPr lang="en-US" sz="1100" b="1" i="1" dirty="0">
                <a:solidFill>
                  <a:srgbClr val="222222"/>
                </a:solidFill>
                <a:latin typeface="Arial" panose="020B0604020202020204" pitchFamily="34" charset="0"/>
              </a:rPr>
              <a:t>L Chen</a:t>
            </a:r>
            <a:r>
              <a:rPr lang="en-US" sz="1100" dirty="0">
                <a:solidFill>
                  <a:srgbClr val="222222"/>
                </a:solidFill>
                <a:latin typeface="Arial" panose="020B0604020202020204" pitchFamily="34" charset="0"/>
              </a:rPr>
              <a:t>, MAA Tamimi, FA </a:t>
            </a:r>
            <a:r>
              <a:rPr lang="en-US" sz="1100" dirty="0" err="1">
                <a:solidFill>
                  <a:srgbClr val="222222"/>
                </a:solidFill>
                <a:latin typeface="Arial" panose="020B0604020202020204" pitchFamily="34" charset="0"/>
              </a:rPr>
              <a:t>Qtaishat</a:t>
            </a:r>
            <a:r>
              <a:rPr lang="en-US" sz="1100" dirty="0">
                <a:solidFill>
                  <a:srgbClr val="222222"/>
                </a:solidFill>
                <a:latin typeface="Arial" panose="020B0604020202020204" pitchFamily="34" charset="0"/>
              </a:rPr>
              <a:t>, O Younis, A Saeed, Y </a:t>
            </a:r>
            <a:r>
              <a:rPr lang="en-US" sz="1100" dirty="0" err="1">
                <a:solidFill>
                  <a:srgbClr val="222222"/>
                </a:solidFill>
                <a:latin typeface="Arial" panose="020B0604020202020204" pitchFamily="34" charset="0"/>
              </a:rPr>
              <a:t>Ateiwi</a:t>
            </a:r>
            <a:r>
              <a:rPr lang="en-US" sz="1100" dirty="0">
                <a:solidFill>
                  <a:srgbClr val="222222"/>
                </a:solidFill>
                <a:latin typeface="Arial" panose="020B0604020202020204" pitchFamily="34" charset="0"/>
              </a:rPr>
              <a:t>, R </a:t>
            </a:r>
            <a:r>
              <a:rPr lang="en-US" sz="1100" dirty="0" err="1">
                <a:solidFill>
                  <a:srgbClr val="222222"/>
                </a:solidFill>
                <a:latin typeface="Arial" panose="020B0604020202020204" pitchFamily="34" charset="0"/>
              </a:rPr>
              <a:t>Odat</a:t>
            </a:r>
            <a:r>
              <a:rPr lang="en-US" sz="1100" dirty="0">
                <a:solidFill>
                  <a:srgbClr val="222222"/>
                </a:solidFill>
                <a:latin typeface="Arial" panose="020B0604020202020204" pitchFamily="34" charset="0"/>
              </a:rPr>
              <a:t>, M </a:t>
            </a:r>
            <a:r>
              <a:rPr lang="en-US" sz="1100" dirty="0" err="1">
                <a:solidFill>
                  <a:srgbClr val="222222"/>
                </a:solidFill>
                <a:latin typeface="Arial" panose="020B0604020202020204" pitchFamily="34" charset="0"/>
              </a:rPr>
              <a:t>Alghaniem</a:t>
            </a:r>
            <a:r>
              <a:rPr lang="en-US" sz="1100" dirty="0">
                <a:solidFill>
                  <a:srgbClr val="222222"/>
                </a:solidFill>
                <a:latin typeface="Arial" panose="020B0604020202020204" pitchFamily="34" charset="0"/>
              </a:rPr>
              <a:t>, N AI-</a:t>
            </a:r>
            <a:r>
              <a:rPr lang="en-US" sz="1100" dirty="0" err="1">
                <a:solidFill>
                  <a:srgbClr val="222222"/>
                </a:solidFill>
                <a:latin typeface="Arial" panose="020B0604020202020204" pitchFamily="34" charset="0"/>
              </a:rPr>
              <a:t>Awamleh</a:t>
            </a:r>
            <a:r>
              <a:rPr lang="en-US" sz="1100" dirty="0">
                <a:solidFill>
                  <a:srgbClr val="222222"/>
                </a:solidFill>
                <a:latin typeface="Arial" panose="020B0604020202020204" pitchFamily="34" charset="0"/>
              </a:rPr>
              <a:t>, A Saeed and A Saeed. (2025) Machine learning prediction of perineural invasion in hepatobiliary cancers. Cancer Research 85 (8_Supplement_1), 5023-5023. </a:t>
            </a:r>
          </a:p>
          <a:p>
            <a:pPr marL="228600" indent="-228600">
              <a:buFont typeface="+mj-lt"/>
              <a:buAutoNum type="arabicPeriod"/>
            </a:pPr>
            <a:r>
              <a:rPr lang="en-US" sz="1100" dirty="0">
                <a:solidFill>
                  <a:srgbClr val="222222"/>
                </a:solidFill>
                <a:latin typeface="Arial" panose="020B0604020202020204" pitchFamily="34" charset="0"/>
              </a:rPr>
              <a:t>JH Jaradat, </a:t>
            </a:r>
            <a:r>
              <a:rPr lang="en-US" sz="1100" b="1" i="1" dirty="0">
                <a:solidFill>
                  <a:srgbClr val="222222"/>
                </a:solidFill>
                <a:latin typeface="Arial" panose="020B0604020202020204" pitchFamily="34" charset="0"/>
              </a:rPr>
              <a:t>L Chen</a:t>
            </a:r>
            <a:r>
              <a:rPr lang="en-US" sz="1100" dirty="0">
                <a:solidFill>
                  <a:srgbClr val="222222"/>
                </a:solidFill>
                <a:latin typeface="Arial" panose="020B0604020202020204" pitchFamily="34" charset="0"/>
              </a:rPr>
              <a:t>, A Saeed, A Saeed. (2025) Inflammation-related gene signature as a predictor of survival in adrenocortical carcinoma: machine learning and bioinformatics analysis. Cancer Research 85 (8_Supplement_1), 1355-1355.</a:t>
            </a:r>
          </a:p>
          <a:p>
            <a:pPr marL="228600" indent="-228600">
              <a:buFont typeface="+mj-lt"/>
              <a:buAutoNum type="arabicPeriod"/>
            </a:pPr>
            <a:r>
              <a:rPr lang="en-US" sz="1100" dirty="0">
                <a:solidFill>
                  <a:srgbClr val="222222"/>
                </a:solidFill>
                <a:latin typeface="Arial" panose="020B0604020202020204" pitchFamily="34" charset="0"/>
              </a:rPr>
              <a:t>H Zhang, B Lu, A Qiu, GF Cooper, A Saeed, JW Paisley, X Lu, </a:t>
            </a:r>
            <a:r>
              <a:rPr lang="en-US" sz="1100" b="1" i="1" dirty="0">
                <a:solidFill>
                  <a:srgbClr val="222222"/>
                </a:solidFill>
                <a:latin typeface="Arial" panose="020B0604020202020204" pitchFamily="34" charset="0"/>
              </a:rPr>
              <a:t>L Chen</a:t>
            </a:r>
            <a:r>
              <a:rPr lang="en-US" sz="1100" dirty="0">
                <a:solidFill>
                  <a:srgbClr val="222222"/>
                </a:solidFill>
                <a:latin typeface="Arial" panose="020B0604020202020204" pitchFamily="34" charset="0"/>
              </a:rPr>
              <a:t>. (2025) Deconvoluting </a:t>
            </a:r>
            <a:r>
              <a:rPr lang="en-US" sz="1100" b="0" i="0" dirty="0">
                <a:solidFill>
                  <a:srgbClr val="222222"/>
                </a:solidFill>
                <a:effectLst/>
                <a:latin typeface="Arial" panose="020B0604020202020204" pitchFamily="34" charset="0"/>
              </a:rPr>
              <a:t>single-cell transcriptomics reveals cellular programs regulated by cell-cell communication in colorectal cancer. </a:t>
            </a:r>
            <a:r>
              <a:rPr lang="en-US" sz="1100" b="0" i="0" dirty="0" err="1">
                <a:solidFill>
                  <a:srgbClr val="222222"/>
                </a:solidFill>
                <a:effectLst/>
                <a:latin typeface="Arial" panose="020B0604020202020204" pitchFamily="34" charset="0"/>
              </a:rPr>
              <a:t>bioRxiv</a:t>
            </a:r>
            <a:r>
              <a:rPr lang="en-US" sz="1100" b="0" i="0" dirty="0">
                <a:solidFill>
                  <a:srgbClr val="222222"/>
                </a:solidFill>
                <a:effectLst/>
                <a:latin typeface="Arial" panose="020B0604020202020204" pitchFamily="34" charset="0"/>
              </a:rPr>
              <a:t>, 2025.04.09.648030. </a:t>
            </a:r>
          </a:p>
          <a:p>
            <a:pPr marL="228600" indent="-228600">
              <a:buFont typeface="+mj-lt"/>
              <a:buAutoNum type="arabicPeriod"/>
            </a:pPr>
            <a:r>
              <a:rPr lang="en-US" sz="1100" b="0" i="0" dirty="0">
                <a:solidFill>
                  <a:srgbClr val="222222"/>
                </a:solidFill>
                <a:effectLst/>
                <a:latin typeface="Arial" panose="020B0604020202020204" pitchFamily="34" charset="0"/>
              </a:rPr>
              <a:t>Kim, J., Yuan, Y., </a:t>
            </a:r>
            <a:r>
              <a:rPr lang="en-US" sz="1100" b="0" i="0" dirty="0" err="1">
                <a:solidFill>
                  <a:srgbClr val="222222"/>
                </a:solidFill>
                <a:effectLst/>
                <a:latin typeface="Arial" panose="020B0604020202020204" pitchFamily="34" charset="0"/>
              </a:rPr>
              <a:t>Agaronyan</a:t>
            </a:r>
            <a:r>
              <a:rPr lang="en-US" sz="1100" b="0" i="0" dirty="0">
                <a:solidFill>
                  <a:srgbClr val="222222"/>
                </a:solidFill>
                <a:effectLst/>
                <a:latin typeface="Arial" panose="020B0604020202020204" pitchFamily="34" charset="0"/>
              </a:rPr>
              <a:t>, K., Zhao, A., Wang, V.D., Gau, D., </a:t>
            </a:r>
            <a:r>
              <a:rPr lang="en-US" sz="1100" b="0" i="0" dirty="0" err="1">
                <a:solidFill>
                  <a:srgbClr val="222222"/>
                </a:solidFill>
                <a:effectLst/>
                <a:latin typeface="Arial" panose="020B0604020202020204" pitchFamily="34" charset="0"/>
              </a:rPr>
              <a:t>Toosi</a:t>
            </a:r>
            <a:r>
              <a:rPr lang="en-US" sz="1100" b="0" i="0" dirty="0">
                <a:solidFill>
                  <a:srgbClr val="222222"/>
                </a:solidFill>
                <a:effectLst/>
                <a:latin typeface="Arial" panose="020B0604020202020204" pitchFamily="34" charset="0"/>
              </a:rPr>
              <a:t>, N., Gupta, G., </a:t>
            </a:r>
            <a:r>
              <a:rPr lang="en-US" sz="1100" b="0" i="0" dirty="0" err="1">
                <a:solidFill>
                  <a:srgbClr val="222222"/>
                </a:solidFill>
                <a:effectLst/>
                <a:latin typeface="Arial" panose="020B0604020202020204" pitchFamily="34" charset="0"/>
              </a:rPr>
              <a:t>Essayas</a:t>
            </a:r>
            <a:r>
              <a:rPr lang="en-US" sz="1100" b="0" i="0" dirty="0">
                <a:solidFill>
                  <a:srgbClr val="222222"/>
                </a:solidFill>
                <a:effectLst/>
                <a:latin typeface="Arial" panose="020B0604020202020204" pitchFamily="34" charset="0"/>
              </a:rPr>
              <a:t>, H., Kaminski, A. and McGovern, J., Yu, S., Woo, S., Lee, C., Gandhi, S., Saber, T., Saleh, T., Hu, B., Sun, Y., Ishikawa, G., Bain, W., </a:t>
            </a:r>
            <a:r>
              <a:rPr lang="en-US" sz="1100" b="0" i="0" dirty="0" err="1">
                <a:solidFill>
                  <a:srgbClr val="222222"/>
                </a:solidFill>
                <a:effectLst/>
                <a:latin typeface="Arial" panose="020B0604020202020204" pitchFamily="34" charset="0"/>
              </a:rPr>
              <a:t>Evankovich</a:t>
            </a:r>
            <a:r>
              <a:rPr lang="en-US" sz="1100" b="0" i="0" dirty="0">
                <a:solidFill>
                  <a:srgbClr val="222222"/>
                </a:solidFill>
                <a:effectLst/>
                <a:latin typeface="Arial" panose="020B0604020202020204" pitchFamily="34" charset="0"/>
              </a:rPr>
              <a:t>, J., </a:t>
            </a:r>
            <a:r>
              <a:rPr lang="en-US" sz="1100" b="1" i="1" dirty="0">
                <a:solidFill>
                  <a:srgbClr val="222222"/>
                </a:solidFill>
                <a:effectLst/>
                <a:latin typeface="Arial" panose="020B0604020202020204" pitchFamily="34" charset="0"/>
              </a:rPr>
              <a:t>Chen, L., </a:t>
            </a:r>
            <a:r>
              <a:rPr lang="en-US" sz="1100" b="0" i="0" dirty="0">
                <a:solidFill>
                  <a:srgbClr val="222222"/>
                </a:solidFill>
                <a:effectLst/>
                <a:latin typeface="Arial" panose="020B0604020202020204" pitchFamily="34" charset="0"/>
              </a:rPr>
              <a:t>Yun, H., Herzog, E., Cruz, C., Ryu, C, Sharma, L. (2025) Damage sensing through TLR9 regulates inflammatory and antiviral responses during influenza infection. </a:t>
            </a:r>
            <a:r>
              <a:rPr lang="en-US" sz="1100" b="0" i="1" dirty="0">
                <a:solidFill>
                  <a:srgbClr val="222222"/>
                </a:solidFill>
                <a:effectLst/>
                <a:latin typeface="Arial" panose="020B0604020202020204" pitchFamily="34" charset="0"/>
              </a:rPr>
              <a:t>Mucosal Immunology</a:t>
            </a:r>
            <a:r>
              <a:rPr lang="en-US" sz="1100" b="0" i="0" dirty="0">
                <a:solidFill>
                  <a:srgbClr val="222222"/>
                </a:solidFill>
                <a:effectLst/>
                <a:latin typeface="Arial" panose="020B0604020202020204" pitchFamily="34" charset="0"/>
              </a:rPr>
              <a:t>.</a:t>
            </a:r>
          </a:p>
          <a:p>
            <a:pPr marL="228600" indent="-228600">
              <a:buFont typeface="+mj-lt"/>
              <a:buAutoNum type="arabicPeriod"/>
            </a:pPr>
            <a:r>
              <a:rPr lang="en-US" sz="1100" b="0" i="0" dirty="0">
                <a:solidFill>
                  <a:srgbClr val="222222"/>
                </a:solidFill>
                <a:effectLst/>
                <a:latin typeface="Arial" panose="020B0604020202020204" pitchFamily="34" charset="0"/>
              </a:rPr>
              <a:t>Choucair, K., Elliott, A., </a:t>
            </a:r>
            <a:r>
              <a:rPr lang="en-US" sz="1100" b="0" i="0" dirty="0" err="1">
                <a:solidFill>
                  <a:srgbClr val="222222"/>
                </a:solidFill>
                <a:effectLst/>
                <a:latin typeface="Arial" panose="020B0604020202020204" pitchFamily="34" charset="0"/>
              </a:rPr>
              <a:t>Oberley</a:t>
            </a:r>
            <a:r>
              <a:rPr lang="en-US" sz="1100" b="0" i="0" dirty="0">
                <a:solidFill>
                  <a:srgbClr val="222222"/>
                </a:solidFill>
                <a:effectLst/>
                <a:latin typeface="Arial" panose="020B0604020202020204" pitchFamily="34" charset="0"/>
              </a:rPr>
              <a:t>, M.J., Walker, P., Salama, A.K., Saeed, A., Mamdani, H., </a:t>
            </a:r>
            <a:r>
              <a:rPr lang="en-US" sz="1100" b="0" i="0" dirty="0" err="1">
                <a:solidFill>
                  <a:srgbClr val="222222"/>
                </a:solidFill>
                <a:effectLst/>
                <a:latin typeface="Arial" panose="020B0604020202020204" pitchFamily="34" charset="0"/>
              </a:rPr>
              <a:t>Uprety</a:t>
            </a:r>
            <a:r>
              <a:rPr lang="en-US" sz="1100" b="0" i="0" dirty="0">
                <a:solidFill>
                  <a:srgbClr val="222222"/>
                </a:solidFill>
                <a:effectLst/>
                <a:latin typeface="Arial" panose="020B0604020202020204" pitchFamily="34" charset="0"/>
              </a:rPr>
              <a:t>, D., El-</a:t>
            </a:r>
            <a:r>
              <a:rPr lang="en-US" sz="1100" b="0" i="0" dirty="0" err="1">
                <a:solidFill>
                  <a:srgbClr val="222222"/>
                </a:solidFill>
                <a:effectLst/>
                <a:latin typeface="Arial" panose="020B0604020202020204" pitchFamily="34" charset="0"/>
              </a:rPr>
              <a:t>Deiry</a:t>
            </a:r>
            <a:r>
              <a:rPr lang="en-US" sz="1100" b="0" i="0" dirty="0">
                <a:solidFill>
                  <a:srgbClr val="222222"/>
                </a:solidFill>
                <a:effectLst/>
                <a:latin typeface="Arial" panose="020B0604020202020204" pitchFamily="34" charset="0"/>
              </a:rPr>
              <a:t>, W.S., Beltran, H. and Liu, S.V., Kim, C., </a:t>
            </a:r>
            <a:r>
              <a:rPr lang="en-US" sz="1100" b="0" i="0" dirty="0" err="1">
                <a:solidFill>
                  <a:srgbClr val="222222"/>
                </a:solidFill>
                <a:effectLst/>
                <a:latin typeface="Arial" panose="020B0604020202020204" pitchFamily="34" charset="0"/>
              </a:rPr>
              <a:t>Nagash</a:t>
            </a:r>
            <a:r>
              <a:rPr lang="en-US" sz="1100" b="0" i="0" dirty="0">
                <a:solidFill>
                  <a:srgbClr val="222222"/>
                </a:solidFill>
                <a:effectLst/>
                <a:latin typeface="Arial" panose="020B0604020202020204" pitchFamily="34" charset="0"/>
              </a:rPr>
              <a:t>, A., Lou, E., Chen, L, Saeed, A. (2025) Molecular and immune landscape of </a:t>
            </a:r>
            <a:r>
              <a:rPr lang="en-US" sz="1100" b="0" i="0" dirty="0" err="1">
                <a:solidFill>
                  <a:srgbClr val="222222"/>
                </a:solidFill>
                <a:effectLst/>
                <a:latin typeface="Arial" panose="020B0604020202020204" pitchFamily="34" charset="0"/>
              </a:rPr>
              <a:t>tumours</a:t>
            </a:r>
            <a:r>
              <a:rPr lang="en-US" sz="1100" b="0" i="0" dirty="0">
                <a:solidFill>
                  <a:srgbClr val="222222"/>
                </a:solidFill>
                <a:effectLst/>
                <a:latin typeface="Arial" panose="020B0604020202020204" pitchFamily="34" charset="0"/>
              </a:rPr>
              <a:t> in geriatric patients with non-small cell lung cancer, melanoma and renal cell carcinoma. </a:t>
            </a:r>
            <a:r>
              <a:rPr lang="en-US" sz="1100" b="0" i="1" dirty="0">
                <a:solidFill>
                  <a:srgbClr val="222222"/>
                </a:solidFill>
                <a:effectLst/>
                <a:latin typeface="Arial" panose="020B0604020202020204" pitchFamily="34" charset="0"/>
              </a:rPr>
              <a:t>BMJ oncology</a:t>
            </a:r>
            <a:r>
              <a:rPr lang="en-US" sz="1100" b="0" i="0" dirty="0">
                <a:solidFill>
                  <a:srgbClr val="222222"/>
                </a:solidFill>
                <a:effectLst/>
                <a:latin typeface="Arial" panose="020B0604020202020204" pitchFamily="34" charset="0"/>
              </a:rPr>
              <a:t>, </a:t>
            </a:r>
            <a:r>
              <a:rPr lang="en-US" sz="1100" b="0" i="1" dirty="0">
                <a:solidFill>
                  <a:srgbClr val="222222"/>
                </a:solidFill>
                <a:effectLst/>
                <a:latin typeface="Arial" panose="020B0604020202020204" pitchFamily="34" charset="0"/>
              </a:rPr>
              <a:t>4</a:t>
            </a:r>
            <a:r>
              <a:rPr lang="en-US" sz="1100" b="0" i="0" dirty="0">
                <a:solidFill>
                  <a:srgbClr val="222222"/>
                </a:solidFill>
                <a:effectLst/>
                <a:latin typeface="Arial" panose="020B0604020202020204" pitchFamily="34" charset="0"/>
              </a:rPr>
              <a:t>(1), p.e000551.</a:t>
            </a:r>
            <a:endParaRPr lang="en-US" sz="1100" dirty="0">
              <a:latin typeface="Arial" panose="020B0604020202020204" pitchFamily="34" charset="0"/>
              <a:ea typeface="Times New Roman" panose="02020603050405020304" pitchFamily="18" charset="0"/>
              <a:cs typeface="Arial" panose="020B0604020202020204" pitchFamily="34" charset="0"/>
            </a:endParaRPr>
          </a:p>
          <a:p>
            <a:pPr marL="228600" indent="-228600">
              <a:buFont typeface="+mj-lt"/>
              <a:buAutoNum type="arabicPeriod"/>
            </a:pPr>
            <a:r>
              <a:rPr lang="en-US" sz="1100" dirty="0">
                <a:latin typeface="Arial" panose="020B0604020202020204" pitchFamily="34" charset="0"/>
                <a:ea typeface="Times New Roman" panose="02020603050405020304" pitchFamily="18" charset="0"/>
                <a:cs typeface="Arial" panose="020B0604020202020204" pitchFamily="34" charset="0"/>
              </a:rPr>
              <a:t>Zhang, H., Lu, B., Lu, X., Saeed, A., and </a:t>
            </a:r>
            <a:r>
              <a:rPr lang="en-US" sz="1100" b="1" i="1" dirty="0">
                <a:latin typeface="Arial" panose="020B0604020202020204" pitchFamily="34" charset="0"/>
                <a:ea typeface="Times New Roman" panose="02020603050405020304" pitchFamily="18" charset="0"/>
                <a:cs typeface="Arial" panose="020B0604020202020204" pitchFamily="34" charset="0"/>
              </a:rPr>
              <a:t>Chen, L</a:t>
            </a:r>
            <a:r>
              <a:rPr lang="en-US" sz="1100" dirty="0">
                <a:latin typeface="Arial" panose="020B0604020202020204" pitchFamily="34" charset="0"/>
                <a:ea typeface="Times New Roman" panose="02020603050405020304" pitchFamily="18" charset="0"/>
                <a:cs typeface="Arial" panose="020B0604020202020204" pitchFamily="34" charset="0"/>
              </a:rPr>
              <a:t>. (2024) Current transcriptome database and biomarker discovery for immunotherapy by immune checkpoint blockade. </a:t>
            </a:r>
            <a:r>
              <a:rPr lang="en-US" sz="1100" dirty="0" err="1">
                <a:latin typeface="Arial" panose="020B0604020202020204" pitchFamily="34" charset="0"/>
                <a:ea typeface="Times New Roman" panose="02020603050405020304" pitchFamily="18" charset="0"/>
                <a:cs typeface="Arial" panose="020B0604020202020204" pitchFamily="34" charset="0"/>
              </a:rPr>
              <a:t>bioRxiv</a:t>
            </a:r>
            <a:r>
              <a:rPr lang="en-US" sz="1100" dirty="0">
                <a:latin typeface="Arial" panose="020B0604020202020204" pitchFamily="34" charset="0"/>
                <a:ea typeface="Times New Roman" panose="02020603050405020304" pitchFamily="18" charset="0"/>
                <a:cs typeface="Arial" panose="020B0604020202020204" pitchFamily="34" charset="0"/>
              </a:rPr>
              <a:t>.</a:t>
            </a:r>
          </a:p>
          <a:p>
            <a:pPr marL="228600" indent="-228600">
              <a:buFont typeface="+mj-lt"/>
              <a:buAutoNum type="arabicPeriod"/>
            </a:pPr>
            <a:r>
              <a:rPr lang="en-US" sz="1100" dirty="0">
                <a:latin typeface="Arial" panose="020B0604020202020204" pitchFamily="34" charset="0"/>
                <a:ea typeface="Times New Roman" panose="02020603050405020304" pitchFamily="18" charset="0"/>
                <a:cs typeface="Arial" panose="020B0604020202020204" pitchFamily="34" charset="0"/>
              </a:rPr>
              <a:t>AI-</a:t>
            </a:r>
            <a:r>
              <a:rPr lang="en-US" sz="1100" dirty="0" err="1">
                <a:latin typeface="Arial" panose="020B0604020202020204" pitchFamily="34" charset="0"/>
                <a:ea typeface="Times New Roman" panose="02020603050405020304" pitchFamily="18" charset="0"/>
                <a:cs typeface="Arial" panose="020B0604020202020204" pitchFamily="34" charset="0"/>
              </a:rPr>
              <a:t>Bzour</a:t>
            </a:r>
            <a:r>
              <a:rPr lang="en-US" sz="1100" dirty="0">
                <a:latin typeface="Arial" panose="020B0604020202020204" pitchFamily="34" charset="0"/>
                <a:ea typeface="Times New Roman" panose="02020603050405020304" pitchFamily="18" charset="0"/>
                <a:cs typeface="Arial" panose="020B0604020202020204" pitchFamily="34" charset="0"/>
              </a:rPr>
              <a:t>, NN., AI-</a:t>
            </a:r>
            <a:r>
              <a:rPr lang="en-US" sz="1100" dirty="0" err="1">
                <a:latin typeface="Arial" panose="020B0604020202020204" pitchFamily="34" charset="0"/>
                <a:ea typeface="Times New Roman" panose="02020603050405020304" pitchFamily="18" charset="0"/>
                <a:cs typeface="Arial" panose="020B0604020202020204" pitchFamily="34" charset="0"/>
              </a:rPr>
              <a:t>Bzour</a:t>
            </a:r>
            <a:r>
              <a:rPr lang="en-US" sz="1100" dirty="0">
                <a:latin typeface="Arial" panose="020B0604020202020204" pitchFamily="34" charset="0"/>
                <a:ea typeface="Times New Roman" panose="02020603050405020304" pitchFamily="18" charset="0"/>
                <a:cs typeface="Arial" panose="020B0604020202020204" pitchFamily="34" charset="0"/>
              </a:rPr>
              <a:t> AN., </a:t>
            </a:r>
            <a:r>
              <a:rPr lang="en-US" sz="1100" dirty="0" err="1">
                <a:latin typeface="Arial" panose="020B0604020202020204" pitchFamily="34" charset="0"/>
                <a:ea typeface="Times New Roman" panose="02020603050405020304" pitchFamily="18" charset="0"/>
                <a:cs typeface="Arial" panose="020B0604020202020204" pitchFamily="34" charset="0"/>
              </a:rPr>
              <a:t>Qasaymeh</a:t>
            </a:r>
            <a:r>
              <a:rPr lang="en-US" sz="1100" dirty="0">
                <a:latin typeface="Arial" panose="020B0604020202020204" pitchFamily="34" charset="0"/>
                <a:ea typeface="Times New Roman" panose="02020603050405020304" pitchFamily="18" charset="0"/>
                <a:cs typeface="Arial" panose="020B0604020202020204" pitchFamily="34" charset="0"/>
              </a:rPr>
              <a:t>, A., Saeed, A., </a:t>
            </a:r>
            <a:r>
              <a:rPr lang="en-US" sz="1100" b="1" i="1" dirty="0">
                <a:latin typeface="Arial" panose="020B0604020202020204" pitchFamily="34" charset="0"/>
                <a:ea typeface="Times New Roman" panose="02020603050405020304" pitchFamily="18" charset="0"/>
                <a:cs typeface="Arial" panose="020B0604020202020204" pitchFamily="34" charset="0"/>
              </a:rPr>
              <a:t>Chen, L</a:t>
            </a:r>
            <a:r>
              <a:rPr lang="en-US" sz="1100" dirty="0">
                <a:latin typeface="Arial" panose="020B0604020202020204" pitchFamily="34" charset="0"/>
                <a:ea typeface="Times New Roman" panose="02020603050405020304" pitchFamily="18" charset="0"/>
                <a:cs typeface="Arial" panose="020B0604020202020204" pitchFamily="34" charset="0"/>
              </a:rPr>
              <a:t>, Saeed, A. (2024) Machine learning approach identifies inflammatory gene signature for predicting survival outcomes in hepatocellular carcinoma. Scientific Reports 14(1), 1-16.</a:t>
            </a:r>
            <a:endParaRPr lang="en-US" sz="1100" b="1" i="1" dirty="0">
              <a:latin typeface="Arial" panose="020B0604020202020204" pitchFamily="34" charset="0"/>
              <a:ea typeface="Times New Roman" panose="02020603050405020304" pitchFamily="18" charset="0"/>
              <a:cs typeface="Arial" panose="020B0604020202020204" pitchFamily="34" charset="0"/>
            </a:endParaRPr>
          </a:p>
          <a:p>
            <a:pPr marL="228600" indent="-228600">
              <a:buFont typeface="+mj-lt"/>
              <a:buAutoNum type="arabicPeriod"/>
            </a:pPr>
            <a:r>
              <a:rPr lang="en-US" sz="1100" dirty="0">
                <a:latin typeface="Arial" panose="020B0604020202020204" pitchFamily="34" charset="0"/>
                <a:ea typeface="Times New Roman" panose="02020603050405020304" pitchFamily="18" charset="0"/>
                <a:cs typeface="Arial" panose="020B0604020202020204" pitchFamily="34" charset="0"/>
              </a:rPr>
              <a:t>Kim, J., Yuan, Y., et al. (2024) Damage sensing through TLR9 Regulates Inflammatory and Antiviral Responses During Influenza Infection. </a:t>
            </a:r>
            <a:r>
              <a:rPr lang="en-US" sz="1100" dirty="0" err="1">
                <a:latin typeface="Arial" panose="020B0604020202020204" pitchFamily="34" charset="0"/>
                <a:ea typeface="Times New Roman" panose="02020603050405020304" pitchFamily="18" charset="0"/>
                <a:cs typeface="Arial" panose="020B0604020202020204" pitchFamily="34" charset="0"/>
              </a:rPr>
              <a:t>bioRxiv</a:t>
            </a:r>
            <a:r>
              <a:rPr lang="en-US" sz="1100" dirty="0">
                <a:latin typeface="Arial" panose="020B0604020202020204" pitchFamily="34" charset="0"/>
                <a:ea typeface="Times New Roman" panose="02020603050405020304" pitchFamily="18" charset="0"/>
                <a:cs typeface="Arial" panose="020B0604020202020204" pitchFamily="34" charset="0"/>
              </a:rPr>
              <a:t>.</a:t>
            </a:r>
            <a:endParaRPr lang="en-US" sz="1100" b="1" i="1" dirty="0">
              <a:latin typeface="Arial" panose="020B0604020202020204" pitchFamily="34" charset="0"/>
              <a:ea typeface="Times New Roman" panose="02020603050405020304" pitchFamily="18" charset="0"/>
              <a:cs typeface="Arial" panose="020B0604020202020204" pitchFamily="34" charset="0"/>
            </a:endParaRPr>
          </a:p>
          <a:p>
            <a:pPr marL="228600" indent="-228600">
              <a:buFont typeface="+mj-lt"/>
              <a:buAutoNum type="arabicPeriod"/>
            </a:pPr>
            <a:r>
              <a:rPr lang="en-US" sz="1100" b="1" i="1" dirty="0">
                <a:effectLst/>
                <a:latin typeface="Arial" panose="020B0604020202020204" pitchFamily="34" charset="0"/>
                <a:ea typeface="Times New Roman" panose="02020603050405020304" pitchFamily="18" charset="0"/>
                <a:cs typeface="Arial" panose="020B0604020202020204" pitchFamily="34" charset="0"/>
              </a:rPr>
              <a:t>Chen, L</a:t>
            </a:r>
            <a:r>
              <a:rPr lang="en-US" sz="1100" b="1" dirty="0">
                <a:effectLst/>
                <a:latin typeface="Arial" panose="020B0604020202020204" pitchFamily="34" charset="0"/>
                <a:ea typeface="Times New Roman" panose="02020603050405020304" pitchFamily="18" charset="0"/>
                <a:cs typeface="Arial" panose="020B0604020202020204" pitchFamily="34" charset="0"/>
              </a:rPr>
              <a:t>, </a:t>
            </a:r>
            <a:r>
              <a:rPr lang="en-US" sz="1100" b="1" dirty="0">
                <a:latin typeface="Arial" panose="020B0604020202020204" pitchFamily="34" charset="0"/>
                <a:cs typeface="Arial" panose="020B0604020202020204" pitchFamily="34" charset="0"/>
              </a:rPr>
              <a:t>et al</a:t>
            </a:r>
            <a:r>
              <a:rPr lang="en-US" sz="1100" dirty="0">
                <a:latin typeface="Arial" panose="020B0604020202020204" pitchFamily="34" charset="0"/>
                <a:cs typeface="Arial" panose="020B0604020202020204" pitchFamily="34" charset="0"/>
              </a:rPr>
              <a:t>. (2024) Machine learning predicts oxaliplatin benefit in early colon cancer. Journal of Clinical Oncology. </a:t>
            </a:r>
          </a:p>
          <a:p>
            <a:pPr marL="228600" indent="-228600">
              <a:buFont typeface="+mj-lt"/>
              <a:buAutoNum type="arabicPeriod"/>
            </a:pPr>
            <a:r>
              <a:rPr lang="en-US" sz="1100" dirty="0">
                <a:latin typeface="Arial" panose="020B0604020202020204" pitchFamily="34" charset="0"/>
                <a:cs typeface="Arial" panose="020B0604020202020204" pitchFamily="34" charset="0"/>
              </a:rPr>
              <a:t>Shuang, X., </a:t>
            </a:r>
            <a:r>
              <a:rPr lang="en-US" sz="1100" b="1" i="1" dirty="0">
                <a:latin typeface="Arial" panose="020B0604020202020204" pitchFamily="34" charset="0"/>
                <a:cs typeface="Arial" panose="020B0604020202020204" pitchFamily="34" charset="0"/>
              </a:rPr>
              <a:t>Chen, L</a:t>
            </a:r>
            <a:r>
              <a:rPr lang="en-US" sz="1100" dirty="0">
                <a:latin typeface="Arial" panose="020B0604020202020204" pitchFamily="34" charset="0"/>
                <a:cs typeface="Arial" panose="020B0604020202020204" pitchFamily="34" charset="0"/>
              </a:rPr>
              <a:t>., Cooper, G., Lu, X., et al. (2024) An interpretable deep learning framework for genome-informed precision oncology. Nature Machine Intelligence. </a:t>
            </a:r>
          </a:p>
          <a:p>
            <a:pPr marL="228600" indent="-228600">
              <a:buFont typeface="+mj-lt"/>
              <a:buAutoNum type="arabicPeriod"/>
            </a:pPr>
            <a:r>
              <a:rPr lang="en-US" sz="1100" dirty="0">
                <a:effectLst/>
                <a:latin typeface="Arial" panose="020B0604020202020204" pitchFamily="34" charset="0"/>
                <a:ea typeface="Times New Roman" panose="02020603050405020304" pitchFamily="18" charset="0"/>
                <a:cs typeface="Arial" panose="020B0604020202020204" pitchFamily="34" charset="0"/>
              </a:rPr>
              <a:t>Zhang, H., Lu, X., </a:t>
            </a:r>
            <a:r>
              <a:rPr lang="en-US" sz="1100" b="1" i="1" dirty="0">
                <a:effectLst/>
                <a:latin typeface="Arial" panose="020B0604020202020204" pitchFamily="34" charset="0"/>
                <a:ea typeface="Times New Roman" panose="02020603050405020304" pitchFamily="18" charset="0"/>
                <a:cs typeface="Arial" panose="020B0604020202020204" pitchFamily="34" charset="0"/>
              </a:rPr>
              <a:t>Chen, L</a:t>
            </a:r>
            <a:r>
              <a:rPr lang="en-US" sz="1100" dirty="0">
                <a:effectLst/>
                <a:latin typeface="Arial" panose="020B0604020202020204" pitchFamily="34" charset="0"/>
                <a:ea typeface="Times New Roman" panose="02020603050405020304" pitchFamily="18" charset="0"/>
                <a:cs typeface="Arial" panose="020B0604020202020204" pitchFamily="34" charset="0"/>
              </a:rPr>
              <a:t>. (2024) </a:t>
            </a:r>
            <a:r>
              <a:rPr lang="en-US" sz="1100" dirty="0">
                <a:latin typeface="Arial" panose="020B0604020202020204" pitchFamily="34" charset="0"/>
                <a:ea typeface="Times New Roman" panose="02020603050405020304" pitchFamily="18" charset="0"/>
                <a:cs typeface="Arial" panose="020B0604020202020204" pitchFamily="34" charset="0"/>
              </a:rPr>
              <a:t>Measuring the composition of the tumor microenvironment with transcriptome analysis: past, present and future. Future Oncology. </a:t>
            </a:r>
          </a:p>
          <a:p>
            <a:pPr marL="228600" indent="-228600">
              <a:buFont typeface="+mj-lt"/>
              <a:buAutoNum type="arabicPeriod"/>
            </a:pPr>
            <a:r>
              <a:rPr lang="en-US" sz="1100" dirty="0">
                <a:effectLst/>
                <a:latin typeface="Arial" panose="020B0604020202020204" pitchFamily="34" charset="0"/>
                <a:ea typeface="Times New Roman" panose="02020603050405020304" pitchFamily="18" charset="0"/>
                <a:cs typeface="Arial" panose="020B0604020202020204" pitchFamily="34" charset="0"/>
              </a:rPr>
              <a:t>K</a:t>
            </a:r>
            <a:r>
              <a:rPr lang="en-US" sz="1100" dirty="0">
                <a:latin typeface="Arial" panose="020B0604020202020204" pitchFamily="34" charset="0"/>
                <a:ea typeface="Times New Roman" panose="02020603050405020304" pitchFamily="18" charset="0"/>
                <a:cs typeface="Arial" panose="020B0604020202020204" pitchFamily="34" charset="0"/>
              </a:rPr>
              <a:t>im, J., Yuan, Y., et al. (2024) Damage sensing through TLR9 regulates inflammatory and antiviral responses during influenza infection.</a:t>
            </a:r>
          </a:p>
          <a:p>
            <a:pPr marL="228600" indent="-228600">
              <a:buFont typeface="+mj-lt"/>
              <a:buAutoNum type="arabicPeriod"/>
            </a:pPr>
            <a:r>
              <a:rPr lang="en-US" sz="1100" dirty="0">
                <a:effectLst/>
                <a:latin typeface="Arial" panose="020B0604020202020204" pitchFamily="34" charset="0"/>
                <a:ea typeface="Times New Roman" panose="02020603050405020304" pitchFamily="18" charset="0"/>
                <a:cs typeface="Arial" panose="020B0604020202020204" pitchFamily="34" charset="0"/>
              </a:rPr>
              <a:t>Zhang, H., Lu, X., </a:t>
            </a:r>
            <a:r>
              <a:rPr lang="en-US" sz="1100" b="1" i="1" dirty="0">
                <a:effectLst/>
                <a:latin typeface="Arial" panose="020B0604020202020204" pitchFamily="34" charset="0"/>
                <a:ea typeface="Times New Roman" panose="02020603050405020304" pitchFamily="18" charset="0"/>
                <a:cs typeface="Arial" panose="020B0604020202020204" pitchFamily="34" charset="0"/>
              </a:rPr>
              <a:t>Chen, L</a:t>
            </a:r>
            <a:r>
              <a:rPr lang="en-US" sz="1100" dirty="0">
                <a:effectLst/>
                <a:latin typeface="Arial" panose="020B0604020202020204" pitchFamily="34" charset="0"/>
                <a:ea typeface="Times New Roman" panose="02020603050405020304" pitchFamily="18" charset="0"/>
                <a:cs typeface="Arial" panose="020B0604020202020204" pitchFamily="34" charset="0"/>
              </a:rPr>
              <a:t>. (2023) scGEM: unveiling the nested tree-structured gene co-expressing modules in single cell transcriptome data. Cancers, 15 (17), 4277.</a:t>
            </a:r>
          </a:p>
          <a:p>
            <a:pPr marL="228600" indent="-228600">
              <a:buFont typeface="+mj-lt"/>
              <a:buAutoNum type="arabicPeriod"/>
            </a:pPr>
            <a:r>
              <a:rPr lang="en-US" sz="1100" dirty="0">
                <a:effectLst/>
                <a:latin typeface="Arial" panose="020B0604020202020204" pitchFamily="34" charset="0"/>
                <a:ea typeface="Times New Roman" panose="02020603050405020304" pitchFamily="18" charset="0"/>
                <a:cs typeface="Arial" panose="020B0604020202020204" pitchFamily="34" charset="0"/>
              </a:rPr>
              <a:t>Sun, R., Zhao, H., Gao, D.S., Ni, A., Li, H., </a:t>
            </a:r>
            <a:r>
              <a:rPr lang="en-US" sz="1100" b="1" i="1" dirty="0">
                <a:effectLst/>
                <a:latin typeface="Arial" panose="020B0604020202020204" pitchFamily="34" charset="0"/>
                <a:ea typeface="Times New Roman" panose="02020603050405020304" pitchFamily="18" charset="0"/>
                <a:cs typeface="Arial" panose="020B0604020202020204" pitchFamily="34" charset="0"/>
              </a:rPr>
              <a:t>Chen, L</a:t>
            </a:r>
            <a:r>
              <a:rPr lang="en-US" sz="1100" b="1" dirty="0">
                <a:effectLst/>
                <a:latin typeface="Arial" panose="020B0604020202020204" pitchFamily="34" charset="0"/>
                <a:ea typeface="Times New Roman" panose="02020603050405020304" pitchFamily="18" charset="0"/>
                <a:cs typeface="Arial" panose="020B0604020202020204" pitchFamily="34" charset="0"/>
              </a:rPr>
              <a:t>.</a:t>
            </a:r>
            <a:r>
              <a:rPr lang="en-US" sz="1100" dirty="0">
                <a:effectLst/>
                <a:latin typeface="Arial" panose="020B0604020202020204" pitchFamily="34" charset="0"/>
                <a:ea typeface="Times New Roman" panose="02020603050405020304" pitchFamily="18" charset="0"/>
                <a:cs typeface="Arial" panose="020B0604020202020204" pitchFamily="34" charset="0"/>
              </a:rPr>
              <a:t>, Lu, X., Chen, K. and Lu, B. (2023) Amphiregulin couples IL1RL1+ regulatory T cells and cancer-associated fibroblasts to impede antitumor immunity. Science Advances, 9(34), 7399.</a:t>
            </a:r>
          </a:p>
          <a:p>
            <a:pPr marL="228600" indent="-228600">
              <a:buFont typeface="+mj-lt"/>
              <a:buAutoNum type="arabicPeriod"/>
            </a:pPr>
            <a:r>
              <a:rPr lang="en-US" sz="1100" dirty="0">
                <a:effectLst/>
                <a:latin typeface="Arial" panose="020B0604020202020204" pitchFamily="34" charset="0"/>
                <a:ea typeface="Times New Roman" panose="02020603050405020304" pitchFamily="18" charset="0"/>
                <a:cs typeface="Arial" panose="020B0604020202020204" pitchFamily="34" charset="0"/>
              </a:rPr>
              <a:t>Young, J., Ren, S., </a:t>
            </a:r>
            <a:r>
              <a:rPr lang="en-US" sz="1100" b="1" i="1" dirty="0">
                <a:effectLst/>
                <a:latin typeface="Arial" panose="020B0604020202020204" pitchFamily="34" charset="0"/>
                <a:ea typeface="Times New Roman" panose="02020603050405020304" pitchFamily="18" charset="0"/>
                <a:cs typeface="Arial" panose="020B0604020202020204" pitchFamily="34" charset="0"/>
              </a:rPr>
              <a:t>Chen, L.</a:t>
            </a:r>
            <a:r>
              <a:rPr lang="en-US" sz="1100" dirty="0">
                <a:effectLst/>
                <a:latin typeface="Arial" panose="020B0604020202020204" pitchFamily="34" charset="0"/>
                <a:ea typeface="Times New Roman" panose="02020603050405020304" pitchFamily="18" charset="0"/>
                <a:cs typeface="Arial" panose="020B0604020202020204" pitchFamily="34" charset="0"/>
              </a:rPr>
              <a:t>, Lu, X. (2023) Revealing the impact of genomic alterations on cancer cell signaling. Cancers, 15(15), 3857.</a:t>
            </a:r>
          </a:p>
          <a:p>
            <a:pPr marL="228600" indent="-228600">
              <a:buFont typeface="+mj-lt"/>
              <a:buAutoNum type="arabicPeriod"/>
            </a:pPr>
            <a:r>
              <a:rPr lang="en-US" sz="1100" i="1" dirty="0">
                <a:effectLst/>
                <a:latin typeface="Arial" panose="020B0604020202020204" pitchFamily="34" charset="0"/>
                <a:ea typeface="Times New Roman" panose="02020603050405020304" pitchFamily="18" charset="0"/>
                <a:cs typeface="Arial" panose="020B0604020202020204" pitchFamily="34" charset="0"/>
              </a:rPr>
              <a:t>Chen, X.</a:t>
            </a:r>
            <a:r>
              <a:rPr lang="en-US" sz="1100" dirty="0">
                <a:effectLst/>
                <a:latin typeface="Arial" panose="020B0604020202020204" pitchFamily="34" charset="0"/>
                <a:ea typeface="Times New Roman" panose="02020603050405020304" pitchFamily="18" charset="0"/>
                <a:cs typeface="Arial" panose="020B0604020202020204" pitchFamily="34" charset="0"/>
              </a:rPr>
              <a:t>*, </a:t>
            </a:r>
            <a:r>
              <a:rPr lang="en-US" sz="1100" b="1" i="1" dirty="0">
                <a:effectLst/>
                <a:latin typeface="Arial" panose="020B0604020202020204" pitchFamily="34" charset="0"/>
                <a:ea typeface="Times New Roman" panose="02020603050405020304" pitchFamily="18" charset="0"/>
                <a:cs typeface="Arial" panose="020B0604020202020204" pitchFamily="34" charset="0"/>
              </a:rPr>
              <a:t>Chen, L.</a:t>
            </a:r>
            <a:r>
              <a:rPr lang="en-US" sz="1100" b="1" dirty="0">
                <a:effectLst/>
                <a:latin typeface="Arial" panose="020B0604020202020204" pitchFamily="34" charset="0"/>
                <a:ea typeface="Times New Roman" panose="02020603050405020304" pitchFamily="18" charset="0"/>
                <a:cs typeface="Arial" panose="020B0604020202020204" pitchFamily="34" charset="0"/>
              </a:rPr>
              <a:t>*</a:t>
            </a:r>
            <a:r>
              <a:rPr lang="en-US" sz="1100" dirty="0">
                <a:effectLst/>
                <a:latin typeface="Arial" panose="020B0604020202020204" pitchFamily="34" charset="0"/>
                <a:ea typeface="Times New Roman" panose="02020603050405020304" pitchFamily="18" charset="0"/>
                <a:cs typeface="Arial" panose="020B0604020202020204" pitchFamily="34" charset="0"/>
              </a:rPr>
              <a:t>, et al (2022). An individualized causal framework for learning intercellular communication networks that define microenvironments of individual tumors. Plos Computational Biology, 18,12.</a:t>
            </a:r>
          </a:p>
          <a:p>
            <a:pPr marL="228600" indent="-228600">
              <a:buFont typeface="+mj-lt"/>
              <a:buAutoNum type="arabicPeriod"/>
            </a:pPr>
            <a:r>
              <a:rPr lang="en-US" sz="1100" dirty="0">
                <a:effectLst/>
                <a:latin typeface="Arial" panose="020B0604020202020204" pitchFamily="34" charset="0"/>
                <a:ea typeface="Times New Roman" panose="02020603050405020304" pitchFamily="18" charset="0"/>
                <a:cs typeface="Arial" panose="020B0604020202020204" pitchFamily="34" charset="0"/>
              </a:rPr>
              <a:t>Liu, Z., Cai, C., Ma, X., Liu, J., </a:t>
            </a:r>
            <a:r>
              <a:rPr lang="en-US" sz="1100" b="1" i="1" dirty="0">
                <a:effectLst/>
                <a:latin typeface="Arial" panose="020B0604020202020204" pitchFamily="34" charset="0"/>
                <a:ea typeface="Times New Roman" panose="02020603050405020304" pitchFamily="18" charset="0"/>
                <a:cs typeface="Arial" panose="020B0604020202020204" pitchFamily="34" charset="0"/>
              </a:rPr>
              <a:t>Chen, L</a:t>
            </a:r>
            <a:r>
              <a:rPr lang="en-US" sz="1100" i="1" dirty="0">
                <a:effectLst/>
                <a:latin typeface="Arial" panose="020B0604020202020204" pitchFamily="34" charset="0"/>
                <a:ea typeface="Times New Roman" panose="02020603050405020304" pitchFamily="18" charset="0"/>
                <a:cs typeface="Arial" panose="020B0604020202020204" pitchFamily="34" charset="0"/>
              </a:rPr>
              <a:t>.</a:t>
            </a:r>
            <a:r>
              <a:rPr lang="en-US" sz="1100" dirty="0">
                <a:effectLst/>
                <a:latin typeface="Arial" panose="020B0604020202020204" pitchFamily="34" charset="0"/>
                <a:ea typeface="Times New Roman" panose="02020603050405020304" pitchFamily="18" charset="0"/>
                <a:cs typeface="Arial" panose="020B0604020202020204" pitchFamily="34" charset="0"/>
              </a:rPr>
              <a:t>, Lui, V.W.Y., Cooper, G.F. and Lu, X. (2022) A Novel Bayesian Framework Infers Driver Activation States and Reveals Pathway-Oriented Molecular Subtypes in Head and Neck Cancer. Cancers, 14(19), p.4825.</a:t>
            </a:r>
          </a:p>
          <a:p>
            <a:pPr marL="228600" indent="-228600">
              <a:buFont typeface="+mj-lt"/>
              <a:buAutoNum type="arabicPeriod"/>
            </a:pPr>
            <a:r>
              <a:rPr lang="en-US" sz="1100" dirty="0">
                <a:effectLst/>
                <a:latin typeface="Arial" panose="020B0604020202020204" pitchFamily="34" charset="0"/>
                <a:ea typeface="Times New Roman" panose="02020603050405020304" pitchFamily="18" charset="0"/>
                <a:cs typeface="Arial" panose="020B0604020202020204" pitchFamily="34" charset="0"/>
              </a:rPr>
              <a:t>Ruan, H., Leibowitz, B.J., Peng, Y., Shen, L., </a:t>
            </a:r>
            <a:r>
              <a:rPr lang="en-US" sz="1100" b="1" i="1" dirty="0">
                <a:effectLst/>
                <a:latin typeface="Arial" panose="020B0604020202020204" pitchFamily="34" charset="0"/>
                <a:ea typeface="Times New Roman" panose="02020603050405020304" pitchFamily="18" charset="0"/>
                <a:cs typeface="Arial" panose="020B0604020202020204" pitchFamily="34" charset="0"/>
              </a:rPr>
              <a:t>Chen, L</a:t>
            </a:r>
            <a:r>
              <a:rPr lang="en-US" sz="1100" i="1" dirty="0">
                <a:effectLst/>
                <a:latin typeface="Arial" panose="020B0604020202020204" pitchFamily="34" charset="0"/>
                <a:ea typeface="Times New Roman" panose="02020603050405020304" pitchFamily="18" charset="0"/>
                <a:cs typeface="Arial" panose="020B0604020202020204" pitchFamily="34" charset="0"/>
              </a:rPr>
              <a:t>.</a:t>
            </a:r>
            <a:r>
              <a:rPr lang="en-US" sz="1100" dirty="0">
                <a:effectLst/>
                <a:latin typeface="Arial" panose="020B0604020202020204" pitchFamily="34" charset="0"/>
                <a:ea typeface="Times New Roman" panose="02020603050405020304" pitchFamily="18" charset="0"/>
                <a:cs typeface="Arial" panose="020B0604020202020204" pitchFamily="34" charset="0"/>
              </a:rPr>
              <a:t>, Kuang, C., Schoen, R.E., Lu, X., Zhang, L. and </a:t>
            </a:r>
            <a:r>
              <a:rPr lang="en-US" sz="1100" dirty="0">
                <a:effectLst/>
                <a:latin typeface="Arial" panose="020B0604020202020204" pitchFamily="34" charset="0"/>
                <a:ea typeface="MS Mincho" panose="02020609040205080304" pitchFamily="49" charset="-128"/>
                <a:cs typeface="Arial" panose="020B0604020202020204" pitchFamily="34" charset="0"/>
              </a:rPr>
              <a:t>Yu, J. (2022) Targeting Myc-driven stress vulnerability in mutant KRAS colorectal cancer. Molecular biomedicine, 3(1), pp.1-16.</a:t>
            </a:r>
            <a:endParaRPr lang="en-US" sz="1100" dirty="0">
              <a:latin typeface="Arial" panose="020B0604020202020204" pitchFamily="34" charset="0"/>
              <a:ea typeface="MS Mincho" panose="02020609040205080304" pitchFamily="49" charset="-128"/>
              <a:cs typeface="Arial" panose="020B0604020202020204" pitchFamily="34" charset="0"/>
            </a:endParaRPr>
          </a:p>
          <a:p>
            <a:pPr marL="228600" indent="-228600">
              <a:buFont typeface="+mj-lt"/>
              <a:buAutoNum type="arabicPeriod"/>
            </a:pPr>
            <a:r>
              <a:rPr lang="en-US" sz="1100" dirty="0">
                <a:effectLst/>
                <a:latin typeface="Arial" panose="020B0604020202020204" pitchFamily="34" charset="0"/>
                <a:ea typeface="Times New Roman" panose="02020603050405020304" pitchFamily="18" charset="0"/>
                <a:cs typeface="Arial" panose="020B0604020202020204" pitchFamily="34" charset="0"/>
              </a:rPr>
              <a:t>Leibowitz, B.J., Zhao, G., Wei, L., Ruan, H., Epperly, M., </a:t>
            </a:r>
            <a:r>
              <a:rPr lang="en-US" sz="1100" b="1" i="1" dirty="0">
                <a:effectLst/>
                <a:latin typeface="Arial" panose="020B0604020202020204" pitchFamily="34" charset="0"/>
                <a:ea typeface="Times New Roman" panose="02020603050405020304" pitchFamily="18" charset="0"/>
                <a:cs typeface="Arial" panose="020B0604020202020204" pitchFamily="34" charset="0"/>
              </a:rPr>
              <a:t>Chen, L.</a:t>
            </a:r>
            <a:r>
              <a:rPr lang="en-US" sz="1100" b="1" dirty="0">
                <a:effectLst/>
                <a:latin typeface="Arial" panose="020B0604020202020204" pitchFamily="34" charset="0"/>
                <a:ea typeface="Times New Roman" panose="02020603050405020304" pitchFamily="18" charset="0"/>
                <a:cs typeface="Arial" panose="020B0604020202020204" pitchFamily="34" charset="0"/>
              </a:rPr>
              <a:t>, </a:t>
            </a:r>
            <a:r>
              <a:rPr lang="en-US" sz="1100" dirty="0">
                <a:effectLst/>
                <a:latin typeface="Arial" panose="020B0604020202020204" pitchFamily="34" charset="0"/>
                <a:ea typeface="Times New Roman" panose="02020603050405020304" pitchFamily="18" charset="0"/>
                <a:cs typeface="Arial" panose="020B0604020202020204" pitchFamily="34" charset="0"/>
              </a:rPr>
              <a:t>Lu, X., Greenberger, J.S., Zhang, L. and Yu, J. (2021) Interferon b drives intestinal regeneration after radiation. Science Advance. </a:t>
            </a:r>
          </a:p>
          <a:p>
            <a:pPr marL="228600" indent="-228600">
              <a:buFont typeface="+mj-lt"/>
              <a:buAutoNum type="arabicPeriod"/>
            </a:pPr>
            <a:r>
              <a:rPr lang="en-US" sz="1100" dirty="0">
                <a:effectLst/>
                <a:latin typeface="Arial" panose="020B0604020202020204" pitchFamily="34" charset="0"/>
                <a:ea typeface="Times New Roman" panose="02020603050405020304" pitchFamily="18" charset="0"/>
                <a:cs typeface="Arial" panose="020B0604020202020204" pitchFamily="34" charset="0"/>
              </a:rPr>
              <a:t>Ruan, H., Li, X., Xu, X., Leibowitz, B.J., Tong, J., </a:t>
            </a:r>
            <a:r>
              <a:rPr lang="en-US" sz="1100" b="1" i="1" dirty="0">
                <a:effectLst/>
                <a:latin typeface="Arial" panose="020B0604020202020204" pitchFamily="34" charset="0"/>
                <a:ea typeface="Times New Roman" panose="02020603050405020304" pitchFamily="18" charset="0"/>
                <a:cs typeface="Arial" panose="020B0604020202020204" pitchFamily="34" charset="0"/>
              </a:rPr>
              <a:t>Chen, L.</a:t>
            </a:r>
            <a:r>
              <a:rPr lang="en-US" sz="1100" b="1" dirty="0">
                <a:effectLst/>
                <a:latin typeface="Arial" panose="020B0604020202020204" pitchFamily="34" charset="0"/>
                <a:ea typeface="Times New Roman" panose="02020603050405020304" pitchFamily="18" charset="0"/>
                <a:cs typeface="Arial" panose="020B0604020202020204" pitchFamily="34" charset="0"/>
              </a:rPr>
              <a:t>, </a:t>
            </a:r>
            <a:r>
              <a:rPr lang="en-US" sz="1100" dirty="0">
                <a:effectLst/>
                <a:latin typeface="Arial" panose="020B0604020202020204" pitchFamily="34" charset="0"/>
                <a:ea typeface="Times New Roman" panose="02020603050405020304" pitchFamily="18" charset="0"/>
                <a:cs typeface="Arial" panose="020B0604020202020204" pitchFamily="34" charset="0"/>
              </a:rPr>
              <a:t>Ao, L., Xing, W., Luo, J., Yu, Y. and Schoen, R.E. (2020) eIF4ES209 phosphorylation licenses Myc-and stress-driven oncogenesis, eLife. </a:t>
            </a:r>
          </a:p>
          <a:p>
            <a:pPr marL="228600" indent="-228600">
              <a:buFont typeface="+mj-lt"/>
              <a:buAutoNum type="arabicPeriod"/>
            </a:pPr>
            <a:r>
              <a:rPr lang="en-US" sz="1100" dirty="0">
                <a:effectLst/>
                <a:latin typeface="Arial" panose="020B0604020202020204" pitchFamily="34" charset="0"/>
                <a:ea typeface="Times New Roman" panose="02020603050405020304" pitchFamily="18" charset="0"/>
                <a:cs typeface="Arial" panose="020B0604020202020204" pitchFamily="34" charset="0"/>
              </a:rPr>
              <a:t>Cai, C., Cooper, G.F., Lu, K.N., Ma, X., Xu, S., Zhao, Z., Chen, X., Xue, Y., Lee, A.V., Clark, N., Chen, V., Lu, S., </a:t>
            </a:r>
            <a:r>
              <a:rPr lang="en-US" sz="1100" b="1" i="1" dirty="0">
                <a:effectLst/>
                <a:latin typeface="Arial" panose="020B0604020202020204" pitchFamily="34" charset="0"/>
                <a:ea typeface="Times New Roman" panose="02020603050405020304" pitchFamily="18" charset="0"/>
                <a:cs typeface="Arial" panose="020B0604020202020204" pitchFamily="34" charset="0"/>
              </a:rPr>
              <a:t>Chen, L</a:t>
            </a:r>
            <a:r>
              <a:rPr lang="en-US" sz="1100" i="1" dirty="0">
                <a:effectLst/>
                <a:latin typeface="Arial" panose="020B0604020202020204" pitchFamily="34" charset="0"/>
                <a:ea typeface="Times New Roman" panose="02020603050405020304" pitchFamily="18" charset="0"/>
                <a:cs typeface="Arial" panose="020B0604020202020204" pitchFamily="34" charset="0"/>
              </a:rPr>
              <a:t>.</a:t>
            </a:r>
            <a:r>
              <a:rPr lang="en-US" sz="1100" dirty="0">
                <a:effectLst/>
                <a:latin typeface="Arial" panose="020B0604020202020204" pitchFamily="34" charset="0"/>
                <a:ea typeface="Times New Roman" panose="02020603050405020304" pitchFamily="18" charset="0"/>
                <a:cs typeface="Arial" panose="020B0604020202020204" pitchFamily="34" charset="0"/>
              </a:rPr>
              <a:t>, Lu X. (2019) Systematic Discovery of the Functional Impact of Somatic Genome Alterations in Individual Tumors through Tumor-specific Causal Inference, </a:t>
            </a:r>
            <a:r>
              <a:rPr lang="en-US" sz="1100" i="1" dirty="0">
                <a:effectLst/>
                <a:latin typeface="Arial" panose="020B0604020202020204" pitchFamily="34" charset="0"/>
                <a:ea typeface="Times New Roman" panose="02020603050405020304" pitchFamily="18" charset="0"/>
                <a:cs typeface="Arial" panose="020B0604020202020204" pitchFamily="34" charset="0"/>
              </a:rPr>
              <a:t>PLoS Comput Biol</a:t>
            </a:r>
            <a:r>
              <a:rPr lang="en-US" sz="1100" dirty="0">
                <a:effectLst/>
                <a:latin typeface="Arial" panose="020B0604020202020204" pitchFamily="34" charset="0"/>
                <a:ea typeface="Times New Roman" panose="02020603050405020304" pitchFamily="18" charset="0"/>
                <a:cs typeface="Arial" panose="020B0604020202020204" pitchFamily="34" charset="0"/>
              </a:rPr>
              <a:t>.</a:t>
            </a:r>
          </a:p>
          <a:p>
            <a:pPr marL="228600" indent="-228600">
              <a:buFont typeface="+mj-lt"/>
              <a:buAutoNum type="arabicPeriod"/>
            </a:pPr>
            <a:r>
              <a:rPr lang="en-US" sz="1100" b="1" i="1" dirty="0">
                <a:latin typeface="Arial" panose="020B0604020202020204" pitchFamily="34" charset="0"/>
                <a:ea typeface="Times New Roman" panose="02020603050405020304" pitchFamily="18" charset="0"/>
                <a:cs typeface="Arial" panose="020B0604020202020204" pitchFamily="34" charset="0"/>
              </a:rPr>
              <a:t>Chen, L.</a:t>
            </a:r>
            <a:r>
              <a:rPr lang="en-US" sz="1100" b="1" dirty="0">
                <a:latin typeface="Arial" panose="020B0604020202020204" pitchFamily="34" charset="0"/>
                <a:ea typeface="Times New Roman" panose="02020603050405020304" pitchFamily="18" charset="0"/>
                <a:cs typeface="Arial" panose="020B0604020202020204" pitchFamily="34" charset="0"/>
              </a:rPr>
              <a:t>, </a:t>
            </a:r>
            <a:r>
              <a:rPr lang="en-US" sz="1100" dirty="0">
                <a:latin typeface="Arial" panose="020B0604020202020204" pitchFamily="34" charset="0"/>
                <a:ea typeface="Times New Roman" panose="02020603050405020304" pitchFamily="18" charset="0"/>
                <a:cs typeface="Arial" panose="020B0604020202020204" pitchFamily="34" charset="0"/>
              </a:rPr>
              <a:t>Lu, X. (2018) Discovering functional impacts of miRNAs in cancers using a causal deep learning model, </a:t>
            </a:r>
            <a:r>
              <a:rPr lang="en-US" sz="1100" i="1" dirty="0">
                <a:latin typeface="Arial" panose="020B0604020202020204" pitchFamily="34" charset="0"/>
                <a:ea typeface="Times New Roman" panose="02020603050405020304" pitchFamily="18" charset="0"/>
                <a:cs typeface="Arial" panose="020B0604020202020204" pitchFamily="34" charset="0"/>
              </a:rPr>
              <a:t>BMC medical genomics</a:t>
            </a:r>
            <a:r>
              <a:rPr lang="en-US" sz="1100" dirty="0">
                <a:latin typeface="Arial" panose="020B0604020202020204" pitchFamily="34" charset="0"/>
                <a:ea typeface="Times New Roman" panose="02020603050405020304" pitchFamily="18" charset="0"/>
                <a:cs typeface="Arial" panose="020B0604020202020204" pitchFamily="34" charset="0"/>
              </a:rPr>
              <a:t>, 11, 116.</a:t>
            </a:r>
          </a:p>
          <a:p>
            <a:pPr marL="228600" indent="-228600">
              <a:buFont typeface="+mj-lt"/>
              <a:buAutoNum type="arabicPeriod"/>
            </a:pPr>
            <a:r>
              <a:rPr lang="en-US" sz="1100" b="1" i="1" dirty="0">
                <a:latin typeface="Arial" panose="020B0604020202020204" pitchFamily="34" charset="0"/>
                <a:ea typeface="Times New Roman" panose="02020603050405020304" pitchFamily="18" charset="0"/>
                <a:cs typeface="Arial" panose="020B0604020202020204" pitchFamily="34" charset="0"/>
              </a:rPr>
              <a:t>Chen, L.</a:t>
            </a:r>
            <a:r>
              <a:rPr lang="en-US" sz="1100" b="1" dirty="0">
                <a:latin typeface="Arial" panose="020B0604020202020204" pitchFamily="34" charset="0"/>
                <a:ea typeface="Times New Roman" panose="02020603050405020304" pitchFamily="18" charset="0"/>
                <a:cs typeface="Arial" panose="020B0604020202020204" pitchFamily="34" charset="0"/>
              </a:rPr>
              <a:t>, </a:t>
            </a:r>
            <a:r>
              <a:rPr lang="en-US" sz="1100" dirty="0">
                <a:latin typeface="Arial" panose="020B0604020202020204" pitchFamily="34" charset="0"/>
                <a:ea typeface="Times New Roman" panose="02020603050405020304" pitchFamily="18" charset="0"/>
                <a:cs typeface="Arial" panose="020B0604020202020204" pitchFamily="34" charset="0"/>
              </a:rPr>
              <a:t>Lu, X. (2018) Making deep learning models transparent, </a:t>
            </a:r>
            <a:r>
              <a:rPr lang="en-US" sz="1100" i="1" dirty="0">
                <a:latin typeface="Arial" panose="020B0604020202020204" pitchFamily="34" charset="0"/>
                <a:ea typeface="Times New Roman" panose="02020603050405020304" pitchFamily="18" charset="0"/>
                <a:cs typeface="Arial" panose="020B0604020202020204" pitchFamily="34" charset="0"/>
              </a:rPr>
              <a:t>J of Med </a:t>
            </a:r>
            <a:r>
              <a:rPr lang="en-US" sz="1100" i="1" dirty="0" err="1">
                <a:latin typeface="Arial" panose="020B0604020202020204" pitchFamily="34" charset="0"/>
                <a:ea typeface="Times New Roman" panose="02020603050405020304" pitchFamily="18" charset="0"/>
                <a:cs typeface="Arial" panose="020B0604020202020204" pitchFamily="34" charset="0"/>
              </a:rPr>
              <a:t>Artif</a:t>
            </a:r>
            <a:r>
              <a:rPr lang="en-US" sz="1100" i="1" dirty="0">
                <a:latin typeface="Arial" panose="020B0604020202020204" pitchFamily="34" charset="0"/>
                <a:ea typeface="Times New Roman" panose="02020603050405020304" pitchFamily="18" charset="0"/>
                <a:cs typeface="Arial" panose="020B0604020202020204" pitchFamily="34" charset="0"/>
              </a:rPr>
              <a:t> </a:t>
            </a:r>
            <a:r>
              <a:rPr lang="en-US" sz="1100" i="1" dirty="0" err="1">
                <a:latin typeface="Arial" panose="020B0604020202020204" pitchFamily="34" charset="0"/>
                <a:ea typeface="Times New Roman" panose="02020603050405020304" pitchFamily="18" charset="0"/>
                <a:cs typeface="Arial" panose="020B0604020202020204" pitchFamily="34" charset="0"/>
              </a:rPr>
              <a:t>Intell</a:t>
            </a:r>
            <a:r>
              <a:rPr lang="en-US" sz="1100" dirty="0">
                <a:latin typeface="Arial" panose="020B0604020202020204" pitchFamily="34" charset="0"/>
                <a:ea typeface="Times New Roman" panose="02020603050405020304" pitchFamily="18" charset="0"/>
                <a:cs typeface="Arial" panose="020B0604020202020204" pitchFamily="34" charset="0"/>
              </a:rPr>
              <a:t>, 1, 5.</a:t>
            </a:r>
          </a:p>
          <a:p>
            <a:endParaRPr lang="en-US" sz="1100" dirty="0">
              <a:latin typeface="Arial" panose="020B0604020202020204" pitchFamily="34" charset="0"/>
              <a:ea typeface="Times New Roman" panose="02020603050405020304" pitchFamily="18" charset="0"/>
              <a:cs typeface="Arial" panose="020B0604020202020204" pitchFamily="34" charset="0"/>
            </a:endParaRPr>
          </a:p>
          <a:p>
            <a:pPr marL="228600" indent="-228600">
              <a:buFont typeface="+mj-lt"/>
              <a:buAutoNum type="arabicPeriod"/>
            </a:pPr>
            <a:endParaRPr lang="en-US" sz="11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1100" b="1" dirty="0">
                <a:effectLst/>
                <a:latin typeface="Arial" panose="020B0604020202020204" pitchFamily="34" charset="0"/>
                <a:ea typeface="Times New Roman" panose="02020603050405020304" pitchFamily="18" charset="0"/>
                <a:cs typeface="Arial" panose="020B0604020202020204" pitchFamily="34" charset="0"/>
              </a:rPr>
              <a:t> </a:t>
            </a:r>
            <a:r>
              <a:rPr lang="en-US" sz="3200" b="1" dirty="0">
                <a:effectLst/>
                <a:latin typeface="Arial" panose="020B0604020202020204" pitchFamily="34" charset="0"/>
                <a:ea typeface="Times New Roman" panose="02020603050405020304" pitchFamily="18" charset="0"/>
                <a:cs typeface="Arial" panose="020B0604020202020204" pitchFamily="34" charset="0"/>
              </a:rPr>
              <a:t> </a:t>
            </a:r>
            <a:endParaRPr lang="en-US" sz="32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marL="457200" marR="0">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 </a:t>
            </a:r>
          </a:p>
          <a:p>
            <a:pPr marL="0" marR="0">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 </a:t>
            </a:r>
          </a:p>
          <a:p>
            <a:pPr marL="0" marR="0">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 </a:t>
            </a:r>
          </a:p>
          <a:p>
            <a:endParaRPr lang="en-US" dirty="0"/>
          </a:p>
        </p:txBody>
      </p:sp>
    </p:spTree>
    <p:extLst>
      <p:ext uri="{BB962C8B-B14F-4D97-AF65-F5344CB8AC3E}">
        <p14:creationId xmlns:p14="http://schemas.microsoft.com/office/powerpoint/2010/main" val="3201371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5F5F5"/>
        </a:solidFill>
        <a:effectLst/>
      </p:bgPr>
    </p:bg>
    <p:spTree>
      <p:nvGrpSpPr>
        <p:cNvPr id="1" name="">
          <a:extLst>
            <a:ext uri="{FF2B5EF4-FFF2-40B4-BE49-F238E27FC236}">
              <a16:creationId xmlns:a16="http://schemas.microsoft.com/office/drawing/2014/main" id="{9707BD87-3A32-93C0-6FFF-42AFAB3F0797}"/>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845F72F-BCA6-817F-E003-0CCF0238558B}"/>
              </a:ext>
            </a:extLst>
          </p:cNvPr>
          <p:cNvSpPr txBox="1"/>
          <p:nvPr/>
        </p:nvSpPr>
        <p:spPr>
          <a:xfrm>
            <a:off x="130629" y="166055"/>
            <a:ext cx="7315200" cy="7586692"/>
          </a:xfrm>
          <a:prstGeom prst="rect">
            <a:avLst/>
          </a:prstGeom>
          <a:noFill/>
        </p:spPr>
        <p:txBody>
          <a:bodyPr wrap="square" rtlCol="0">
            <a:spAutoFit/>
          </a:bodyPr>
          <a:lstStyle/>
          <a:p>
            <a:pPr marL="0" marR="0">
              <a:spcBef>
                <a:spcPts val="0"/>
              </a:spcBef>
              <a:spcAft>
                <a:spcPts val="0"/>
              </a:spcAft>
            </a:pPr>
            <a:r>
              <a:rPr lang="en-US" sz="1800" b="1" dirty="0">
                <a:effectLst/>
                <a:latin typeface="Arial" panose="020B0604020202020204" pitchFamily="34" charset="0"/>
                <a:ea typeface="Times New Roman" panose="02020603050405020304" pitchFamily="18" charset="0"/>
                <a:cs typeface="Arial" panose="020B0604020202020204" pitchFamily="34" charset="0"/>
              </a:rPr>
              <a:t>PUBLICATIONS</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r>
              <a:rPr lang="en-US" sz="1100" i="1" dirty="0">
                <a:latin typeface="Arial" panose="020B0604020202020204" pitchFamily="34" charset="0"/>
                <a:ea typeface="Times New Roman" panose="02020603050405020304" pitchFamily="18" charset="0"/>
                <a:cs typeface="Arial" panose="020B0604020202020204" pitchFamily="34" charset="0"/>
              </a:rPr>
              <a:t>24. </a:t>
            </a:r>
            <a:r>
              <a:rPr lang="en-US" sz="1100" dirty="0">
                <a:latin typeface="Arial" panose="020B0604020202020204" pitchFamily="34" charset="0"/>
                <a:ea typeface="Times New Roman" panose="02020603050405020304" pitchFamily="18" charset="0"/>
                <a:cs typeface="Arial" panose="020B0604020202020204" pitchFamily="34" charset="0"/>
              </a:rPr>
              <a:t>Ding, M.Q., </a:t>
            </a:r>
            <a:r>
              <a:rPr lang="en-US" sz="1100" b="1" i="1" dirty="0">
                <a:latin typeface="Arial" panose="020B0604020202020204" pitchFamily="34" charset="0"/>
                <a:ea typeface="Times New Roman" panose="02020603050405020304" pitchFamily="18" charset="0"/>
                <a:cs typeface="Arial" panose="020B0604020202020204" pitchFamily="34" charset="0"/>
              </a:rPr>
              <a:t>Chen, L</a:t>
            </a:r>
            <a:r>
              <a:rPr lang="en-US" sz="1100" i="1" dirty="0">
                <a:latin typeface="Arial" panose="020B0604020202020204" pitchFamily="34" charset="0"/>
                <a:ea typeface="Times New Roman" panose="02020603050405020304" pitchFamily="18" charset="0"/>
                <a:cs typeface="Arial" panose="020B0604020202020204" pitchFamily="34" charset="0"/>
              </a:rPr>
              <a:t>.</a:t>
            </a:r>
            <a:r>
              <a:rPr lang="en-US" sz="1100" dirty="0">
                <a:latin typeface="Arial" panose="020B0604020202020204" pitchFamily="34" charset="0"/>
                <a:ea typeface="Times New Roman" panose="02020603050405020304" pitchFamily="18" charset="0"/>
                <a:cs typeface="Arial" panose="020B0604020202020204" pitchFamily="34" charset="0"/>
              </a:rPr>
              <a:t>, Cooper G.F., Young, J.D., Lu X. (2018) Precision Oncology beyond Targeted Therapy: Combining Omics Data with Machine Learning Matches the Majority of Cancer Cells to Effective Therapeutics, Molecular cancer research : MCR, 16, 269-278.</a:t>
            </a:r>
          </a:p>
          <a:p>
            <a:r>
              <a:rPr lang="en-US" sz="1100" dirty="0">
                <a:latin typeface="Arial" panose="020B0604020202020204" pitchFamily="34" charset="0"/>
                <a:ea typeface="Times New Roman" panose="02020603050405020304" pitchFamily="18" charset="0"/>
                <a:cs typeface="Arial" panose="020B0604020202020204" pitchFamily="34" charset="0"/>
              </a:rPr>
              <a:t>25. Lu, S., Fan, X., </a:t>
            </a:r>
            <a:r>
              <a:rPr lang="en-US" sz="1100" b="1" i="1" dirty="0">
                <a:latin typeface="Arial" panose="020B0604020202020204" pitchFamily="34" charset="0"/>
                <a:ea typeface="Times New Roman" panose="02020603050405020304" pitchFamily="18" charset="0"/>
                <a:cs typeface="Arial" panose="020B0604020202020204" pitchFamily="34" charset="0"/>
              </a:rPr>
              <a:t>Chen, L.</a:t>
            </a:r>
            <a:r>
              <a:rPr lang="en-US" sz="1100" b="1" dirty="0">
                <a:latin typeface="Arial" panose="020B0604020202020204" pitchFamily="34" charset="0"/>
                <a:ea typeface="Times New Roman" panose="02020603050405020304" pitchFamily="18" charset="0"/>
                <a:cs typeface="Arial" panose="020B0604020202020204" pitchFamily="34" charset="0"/>
              </a:rPr>
              <a:t>, </a:t>
            </a:r>
            <a:r>
              <a:rPr lang="en-US" sz="1100" dirty="0">
                <a:latin typeface="Arial" panose="020B0604020202020204" pitchFamily="34" charset="0"/>
                <a:ea typeface="Times New Roman" panose="02020603050405020304" pitchFamily="18" charset="0"/>
                <a:cs typeface="Arial" panose="020B0604020202020204" pitchFamily="34" charset="0"/>
              </a:rPr>
              <a:t>Lu, X. (2018) A novel method of using Deep Belief Networks and genetic perturbation data to search for yeast signaling pathways, </a:t>
            </a:r>
            <a:r>
              <a:rPr lang="en-US" sz="1100" i="1" dirty="0" err="1">
                <a:latin typeface="Arial" panose="020B0604020202020204" pitchFamily="34" charset="0"/>
                <a:ea typeface="Times New Roman" panose="02020603050405020304" pitchFamily="18" charset="0"/>
                <a:cs typeface="Arial" panose="020B0604020202020204" pitchFamily="34" charset="0"/>
              </a:rPr>
              <a:t>Plos</a:t>
            </a:r>
            <a:r>
              <a:rPr lang="en-US" sz="1100" i="1" dirty="0">
                <a:latin typeface="Arial" panose="020B0604020202020204" pitchFamily="34" charset="0"/>
                <a:ea typeface="Times New Roman" panose="02020603050405020304" pitchFamily="18" charset="0"/>
                <a:cs typeface="Arial" panose="020B0604020202020204" pitchFamily="34" charset="0"/>
              </a:rPr>
              <a:t> One</a:t>
            </a:r>
            <a:r>
              <a:rPr lang="en-US" sz="1100" dirty="0">
                <a:latin typeface="Arial" panose="020B0604020202020204" pitchFamily="34" charset="0"/>
                <a:ea typeface="Times New Roman" panose="02020603050405020304" pitchFamily="18" charset="0"/>
                <a:cs typeface="Arial" panose="020B0604020202020204" pitchFamily="34" charset="0"/>
              </a:rPr>
              <a:t>, 13, 9. </a:t>
            </a:r>
          </a:p>
          <a:p>
            <a:r>
              <a:rPr lang="en-US" sz="1100" b="1" i="1" dirty="0">
                <a:latin typeface="Arial" panose="020B0604020202020204" pitchFamily="34" charset="0"/>
                <a:ea typeface="Times New Roman" panose="02020603050405020304" pitchFamily="18" charset="0"/>
                <a:cs typeface="Arial" panose="020B0604020202020204" pitchFamily="34" charset="0"/>
              </a:rPr>
              <a:t>26. Chen, L.</a:t>
            </a:r>
            <a:r>
              <a:rPr lang="en-US" sz="1100" dirty="0">
                <a:latin typeface="Arial" panose="020B0604020202020204" pitchFamily="34" charset="0"/>
                <a:ea typeface="Times New Roman" panose="02020603050405020304" pitchFamily="18" charset="0"/>
                <a:cs typeface="Arial" panose="020B0604020202020204" pitchFamily="34" charset="0"/>
              </a:rPr>
              <a:t>, Cai C., Chen V., Lu X. (2016) Learning a hierarchical representation of the yeast transcriptomic machinery using an autoencoder model, BMC bioinformatics, 17 Suppl 1, 9.</a:t>
            </a:r>
          </a:p>
          <a:p>
            <a:r>
              <a:rPr lang="en-US" sz="1100" dirty="0">
                <a:latin typeface="Arial" panose="020B0604020202020204" pitchFamily="34" charset="0"/>
                <a:ea typeface="Times New Roman" panose="02020603050405020304" pitchFamily="18" charset="0"/>
                <a:cs typeface="Arial" panose="020B0604020202020204" pitchFamily="34" charset="0"/>
              </a:rPr>
              <a:t>27. Lu, S., Cai C., Yan, G., Zhou, Z., Wan, Y., Chen, V., </a:t>
            </a:r>
            <a:r>
              <a:rPr lang="en-US" sz="1100" b="1" i="1" dirty="0">
                <a:latin typeface="Arial" panose="020B0604020202020204" pitchFamily="34" charset="0"/>
                <a:ea typeface="Times New Roman" panose="02020603050405020304" pitchFamily="18" charset="0"/>
                <a:cs typeface="Arial" panose="020B0604020202020204" pitchFamily="34" charset="0"/>
              </a:rPr>
              <a:t>Chen, L</a:t>
            </a:r>
            <a:r>
              <a:rPr lang="en-US" sz="1100" i="1" dirty="0">
                <a:latin typeface="Arial" panose="020B0604020202020204" pitchFamily="34" charset="0"/>
                <a:ea typeface="Times New Roman" panose="02020603050405020304" pitchFamily="18" charset="0"/>
                <a:cs typeface="Arial" panose="020B0604020202020204" pitchFamily="34" charset="0"/>
              </a:rPr>
              <a:t>.</a:t>
            </a:r>
            <a:r>
              <a:rPr lang="en-US" sz="1100" dirty="0">
                <a:latin typeface="Arial" panose="020B0604020202020204" pitchFamily="34" charset="0"/>
                <a:ea typeface="Times New Roman" panose="02020603050405020304" pitchFamily="18" charset="0"/>
                <a:cs typeface="Arial" panose="020B0604020202020204" pitchFamily="34" charset="0"/>
              </a:rPr>
              <a:t>, Cooper GF., </a:t>
            </a:r>
            <a:r>
              <a:rPr lang="en-US" sz="1100" dirty="0" err="1">
                <a:latin typeface="Arial" panose="020B0604020202020204" pitchFamily="34" charset="0"/>
                <a:ea typeface="Times New Roman" panose="02020603050405020304" pitchFamily="18" charset="0"/>
                <a:cs typeface="Arial" panose="020B0604020202020204" pitchFamily="34" charset="0"/>
              </a:rPr>
              <a:t>Oveid</a:t>
            </a:r>
            <a:r>
              <a:rPr lang="en-US" sz="1100" dirty="0">
                <a:latin typeface="Arial" panose="020B0604020202020204" pitchFamily="34" charset="0"/>
                <a:ea typeface="Times New Roman" panose="02020603050405020304" pitchFamily="18" charset="0"/>
                <a:cs typeface="Arial" panose="020B0604020202020204" pitchFamily="34" charset="0"/>
              </a:rPr>
              <a:t> LM., </a:t>
            </a:r>
            <a:r>
              <a:rPr lang="en-US" sz="1100" dirty="0" err="1">
                <a:latin typeface="Arial" panose="020B0604020202020204" pitchFamily="34" charset="0"/>
                <a:ea typeface="Times New Roman" panose="02020603050405020304" pitchFamily="18" charset="0"/>
                <a:cs typeface="Arial" panose="020B0604020202020204" pitchFamily="34" charset="0"/>
              </a:rPr>
              <a:t>Hannun</a:t>
            </a:r>
            <a:r>
              <a:rPr lang="en-US" sz="1100" dirty="0">
                <a:latin typeface="Arial" panose="020B0604020202020204" pitchFamily="34" charset="0"/>
                <a:ea typeface="Times New Roman" panose="02020603050405020304" pitchFamily="18" charset="0"/>
                <a:cs typeface="Arial" panose="020B0604020202020204" pitchFamily="34" charset="0"/>
              </a:rPr>
              <a:t> Y.A., Lee A.V., Lu, X.</a:t>
            </a:r>
            <a:r>
              <a:rPr lang="en-US" sz="1100" i="1" dirty="0">
                <a:latin typeface="Arial" panose="020B0604020202020204" pitchFamily="34" charset="0"/>
                <a:ea typeface="Times New Roman" panose="02020603050405020304" pitchFamily="18" charset="0"/>
                <a:cs typeface="Arial" panose="020B0604020202020204" pitchFamily="34" charset="0"/>
              </a:rPr>
              <a:t> </a:t>
            </a:r>
            <a:r>
              <a:rPr lang="en-US" sz="1100" dirty="0">
                <a:latin typeface="Arial" panose="020B0604020202020204" pitchFamily="34" charset="0"/>
                <a:ea typeface="Times New Roman" panose="02020603050405020304" pitchFamily="18" charset="0"/>
                <a:cs typeface="Arial" panose="020B0604020202020204" pitchFamily="34" charset="0"/>
              </a:rPr>
              <a:t>(2016) Signal-Oriented Pathway Analyses Reveal a Signaling Complex as a Synthetic Lethal Target for p53 Mutations, </a:t>
            </a:r>
            <a:r>
              <a:rPr lang="en-US" sz="1100" i="1" dirty="0">
                <a:latin typeface="Arial" panose="020B0604020202020204" pitchFamily="34" charset="0"/>
                <a:ea typeface="Times New Roman" panose="02020603050405020304" pitchFamily="18" charset="0"/>
                <a:cs typeface="Arial" panose="020B0604020202020204" pitchFamily="34" charset="0"/>
              </a:rPr>
              <a:t>Cancer research</a:t>
            </a:r>
            <a:r>
              <a:rPr lang="en-US" sz="1100" dirty="0">
                <a:latin typeface="Arial" panose="020B0604020202020204" pitchFamily="34" charset="0"/>
                <a:ea typeface="Times New Roman" panose="02020603050405020304" pitchFamily="18" charset="0"/>
                <a:cs typeface="Arial" panose="020B0604020202020204" pitchFamily="34" charset="0"/>
              </a:rPr>
              <a:t>, 76, 6785-6794.</a:t>
            </a:r>
          </a:p>
          <a:p>
            <a:r>
              <a:rPr lang="en-US" sz="1100" dirty="0">
                <a:latin typeface="Arial" panose="020B0604020202020204" pitchFamily="34" charset="0"/>
                <a:ea typeface="Times New Roman" panose="02020603050405020304" pitchFamily="18" charset="0"/>
                <a:cs typeface="Arial" panose="020B0604020202020204" pitchFamily="34" charset="0"/>
              </a:rPr>
              <a:t>28. </a:t>
            </a:r>
            <a:r>
              <a:rPr lang="en-US" sz="1100" dirty="0">
                <a:effectLst/>
                <a:latin typeface="Arial" panose="020B0604020202020204" pitchFamily="34" charset="0"/>
                <a:ea typeface="Times New Roman" panose="02020603050405020304" pitchFamily="18" charset="0"/>
                <a:cs typeface="Arial" panose="020B0604020202020204" pitchFamily="34" charset="0"/>
              </a:rPr>
              <a:t>Hill, S.M.</a:t>
            </a:r>
            <a:r>
              <a:rPr lang="en-US" sz="1100" i="1" dirty="0">
                <a:effectLst/>
                <a:latin typeface="Arial" panose="020B0604020202020204" pitchFamily="34" charset="0"/>
                <a:ea typeface="Times New Roman" panose="02020603050405020304" pitchFamily="18" charset="0"/>
                <a:cs typeface="Arial" panose="020B0604020202020204" pitchFamily="34" charset="0"/>
              </a:rPr>
              <a:t>, et al.</a:t>
            </a:r>
            <a:r>
              <a:rPr lang="en-US" sz="1100" dirty="0">
                <a:effectLst/>
                <a:latin typeface="Arial" panose="020B0604020202020204" pitchFamily="34" charset="0"/>
                <a:ea typeface="Times New Roman" panose="02020603050405020304" pitchFamily="18" charset="0"/>
                <a:cs typeface="Arial" panose="020B0604020202020204" pitchFamily="34" charset="0"/>
              </a:rPr>
              <a:t> (2016) Inferring causal molecular networks: empirical assessment through a community-based effort, </a:t>
            </a:r>
            <a:r>
              <a:rPr lang="en-US" sz="1100" i="1" dirty="0">
                <a:effectLst/>
                <a:latin typeface="Arial" panose="020B0604020202020204" pitchFamily="34" charset="0"/>
                <a:ea typeface="Times New Roman" panose="02020603050405020304" pitchFamily="18" charset="0"/>
                <a:cs typeface="Arial" panose="020B0604020202020204" pitchFamily="34" charset="0"/>
              </a:rPr>
              <a:t>Nat Methods</a:t>
            </a:r>
            <a:r>
              <a:rPr lang="en-US" sz="1100" dirty="0">
                <a:effectLst/>
                <a:latin typeface="Arial" panose="020B0604020202020204" pitchFamily="34" charset="0"/>
                <a:ea typeface="Times New Roman" panose="02020603050405020304" pitchFamily="18" charset="0"/>
                <a:cs typeface="Arial" panose="020B0604020202020204" pitchFamily="34" charset="0"/>
              </a:rPr>
              <a:t>, 13, 310-318.</a:t>
            </a:r>
          </a:p>
          <a:p>
            <a:r>
              <a:rPr lang="en-US" sz="1100" b="1" i="1" dirty="0">
                <a:latin typeface="Arial" panose="020B0604020202020204" pitchFamily="34" charset="0"/>
                <a:ea typeface="Times New Roman" panose="02020603050405020304" pitchFamily="18" charset="0"/>
                <a:cs typeface="Arial" panose="020B0604020202020204" pitchFamily="34" charset="0"/>
              </a:rPr>
              <a:t>29. </a:t>
            </a:r>
            <a:r>
              <a:rPr lang="en-US" sz="1100" b="1" i="1" dirty="0">
                <a:effectLst/>
                <a:latin typeface="Arial" panose="020B0604020202020204" pitchFamily="34" charset="0"/>
                <a:ea typeface="Times New Roman" panose="02020603050405020304" pitchFamily="18" charset="0"/>
                <a:cs typeface="Arial" panose="020B0604020202020204" pitchFamily="34" charset="0"/>
              </a:rPr>
              <a:t>Chen, L.</a:t>
            </a:r>
            <a:r>
              <a:rPr lang="en-US" sz="1100" dirty="0">
                <a:effectLst/>
                <a:latin typeface="Arial" panose="020B0604020202020204" pitchFamily="34" charset="0"/>
                <a:ea typeface="Times New Roman" panose="02020603050405020304" pitchFamily="18" charset="0"/>
                <a:cs typeface="Arial" panose="020B0604020202020204" pitchFamily="34" charset="0"/>
              </a:rPr>
              <a:t>, Cai C., Chen V., Lu X</a:t>
            </a:r>
            <a:r>
              <a:rPr lang="en-US" sz="1100" i="1" dirty="0">
                <a:effectLst/>
                <a:latin typeface="Arial" panose="020B0604020202020204" pitchFamily="34" charset="0"/>
                <a:ea typeface="Times New Roman" panose="02020603050405020304" pitchFamily="18" charset="0"/>
                <a:cs typeface="Arial" panose="020B0604020202020204" pitchFamily="34" charset="0"/>
              </a:rPr>
              <a:t>.</a:t>
            </a:r>
            <a:r>
              <a:rPr lang="en-US" sz="1100" dirty="0">
                <a:effectLst/>
                <a:latin typeface="Arial" panose="020B0604020202020204" pitchFamily="34" charset="0"/>
                <a:ea typeface="Times New Roman" panose="02020603050405020304" pitchFamily="18" charset="0"/>
                <a:cs typeface="Arial" panose="020B0604020202020204" pitchFamily="34" charset="0"/>
              </a:rPr>
              <a:t> (2015) Trans-species learning of cellular signaling systems with bimodal deep belief networks, </a:t>
            </a:r>
            <a:r>
              <a:rPr lang="en-US" sz="1100" i="1" dirty="0">
                <a:effectLst/>
                <a:latin typeface="Arial" panose="020B0604020202020204" pitchFamily="34" charset="0"/>
                <a:ea typeface="Times New Roman" panose="02020603050405020304" pitchFamily="18" charset="0"/>
                <a:cs typeface="Arial" panose="020B0604020202020204" pitchFamily="34" charset="0"/>
              </a:rPr>
              <a:t>Bioinformatics</a:t>
            </a:r>
            <a:r>
              <a:rPr lang="en-US" sz="1100" dirty="0">
                <a:effectLst/>
                <a:latin typeface="Arial" panose="020B0604020202020204" pitchFamily="34" charset="0"/>
                <a:ea typeface="Times New Roman" panose="02020603050405020304" pitchFamily="18" charset="0"/>
                <a:cs typeface="Arial" panose="020B0604020202020204" pitchFamily="34" charset="0"/>
              </a:rPr>
              <a:t>, 31, 3008-3015.</a:t>
            </a:r>
          </a:p>
          <a:p>
            <a:r>
              <a:rPr lang="en-US" sz="1100" dirty="0">
                <a:latin typeface="Arial" panose="020B0604020202020204" pitchFamily="34" charset="0"/>
                <a:ea typeface="Times New Roman" panose="02020603050405020304" pitchFamily="18" charset="0"/>
                <a:cs typeface="Arial" panose="020B0604020202020204" pitchFamily="34" charset="0"/>
              </a:rPr>
              <a:t>30. </a:t>
            </a:r>
            <a:r>
              <a:rPr lang="en-US" sz="1100" dirty="0">
                <a:effectLst/>
                <a:latin typeface="Arial" panose="020B0604020202020204" pitchFamily="34" charset="0"/>
                <a:ea typeface="Times New Roman" panose="02020603050405020304" pitchFamily="18" charset="0"/>
                <a:cs typeface="Arial" panose="020B0604020202020204" pitchFamily="34" charset="0"/>
              </a:rPr>
              <a:t>Cai, C.</a:t>
            </a:r>
            <a:r>
              <a:rPr lang="en-US" sz="1100" i="1" dirty="0">
                <a:effectLst/>
                <a:latin typeface="Arial" panose="020B0604020202020204" pitchFamily="34" charset="0"/>
                <a:ea typeface="Times New Roman" panose="02020603050405020304" pitchFamily="18" charset="0"/>
                <a:cs typeface="Arial" panose="020B0604020202020204" pitchFamily="34" charset="0"/>
              </a:rPr>
              <a:t>, </a:t>
            </a:r>
            <a:r>
              <a:rPr lang="en-US" sz="1100" b="1" i="1" dirty="0">
                <a:effectLst/>
                <a:latin typeface="Arial" panose="020B0604020202020204" pitchFamily="34" charset="0"/>
                <a:ea typeface="Times New Roman" panose="02020603050405020304" pitchFamily="18" charset="0"/>
                <a:cs typeface="Arial" panose="020B0604020202020204" pitchFamily="34" charset="0"/>
              </a:rPr>
              <a:t>Chen, L., </a:t>
            </a:r>
            <a:r>
              <a:rPr lang="en-US" sz="1100" dirty="0">
                <a:effectLst/>
                <a:latin typeface="Arial" panose="020B0604020202020204" pitchFamily="34" charset="0"/>
                <a:ea typeface="Times New Roman" panose="02020603050405020304" pitchFamily="18" charset="0"/>
                <a:cs typeface="Arial" panose="020B0604020202020204" pitchFamily="34" charset="0"/>
              </a:rPr>
              <a:t>Jiang, X., Lu X. (2014) Modeling signal transduction from protein phosphorylation to gene expression, </a:t>
            </a:r>
            <a:r>
              <a:rPr lang="en-US" sz="1100" i="1" dirty="0">
                <a:effectLst/>
                <a:latin typeface="Arial" panose="020B0604020202020204" pitchFamily="34" charset="0"/>
                <a:ea typeface="Times New Roman" panose="02020603050405020304" pitchFamily="18" charset="0"/>
                <a:cs typeface="Arial" panose="020B0604020202020204" pitchFamily="34" charset="0"/>
              </a:rPr>
              <a:t>Cancer informatics</a:t>
            </a:r>
            <a:r>
              <a:rPr lang="en-US" sz="1100" dirty="0">
                <a:effectLst/>
                <a:latin typeface="Arial" panose="020B0604020202020204" pitchFamily="34" charset="0"/>
                <a:ea typeface="Times New Roman" panose="02020603050405020304" pitchFamily="18" charset="0"/>
                <a:cs typeface="Arial" panose="020B0604020202020204" pitchFamily="34" charset="0"/>
              </a:rPr>
              <a:t>, 13, 59-67.</a:t>
            </a:r>
            <a:endParaRPr lang="en-US" sz="1100" dirty="0">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31. Montefusco, D.J.*, Chen, L.*, </a:t>
            </a:r>
            <a:r>
              <a:rPr lang="en-US" sz="1100" dirty="0" err="1">
                <a:latin typeface="Arial" panose="020B0604020202020204" pitchFamily="34" charset="0"/>
                <a:cs typeface="Arial" panose="020B0604020202020204" pitchFamily="34" charset="0"/>
              </a:rPr>
              <a:t>Matmati</a:t>
            </a:r>
            <a:r>
              <a:rPr lang="en-US" sz="1100" dirty="0">
                <a:latin typeface="Arial" panose="020B0604020202020204" pitchFamily="34" charset="0"/>
                <a:cs typeface="Arial" panose="020B0604020202020204" pitchFamily="34" charset="0"/>
              </a:rPr>
              <a:t> N., Lu S., Newcomb B., Cooper G.F., </a:t>
            </a:r>
            <a:r>
              <a:rPr lang="en-US" sz="1100" dirty="0" err="1">
                <a:latin typeface="Arial" panose="020B0604020202020204" pitchFamily="34" charset="0"/>
                <a:cs typeface="Arial" panose="020B0604020202020204" pitchFamily="34" charset="0"/>
              </a:rPr>
              <a:t>Hannun</a:t>
            </a:r>
            <a:r>
              <a:rPr lang="en-US" sz="1100" dirty="0">
                <a:latin typeface="Arial" panose="020B0604020202020204" pitchFamily="34" charset="0"/>
                <a:cs typeface="Arial" panose="020B0604020202020204" pitchFamily="34" charset="0"/>
              </a:rPr>
              <a:t> Y.A., Lu X. (2013)            Distinct signaling roles of ceramide species in yeast revealed through systematic perturbation and systems biology analyses, Science signaling, 6, rs14. (* indicates co-first author).</a:t>
            </a:r>
          </a:p>
          <a:p>
            <a:r>
              <a:rPr lang="en-US" sz="1100" dirty="0">
                <a:latin typeface="Arial" panose="020B0604020202020204" pitchFamily="34" charset="0"/>
                <a:cs typeface="Arial" panose="020B0604020202020204" pitchFamily="34" charset="0"/>
              </a:rPr>
              <a:t>32. Jin, B., Chen, V., Chen, L., Lu, X. (2011) Mapping annotations with textual evidence using an </a:t>
            </a:r>
            <a:r>
              <a:rPr lang="en-US" sz="1100" dirty="0" err="1">
                <a:latin typeface="Arial" panose="020B0604020202020204" pitchFamily="34" charset="0"/>
                <a:cs typeface="Arial" panose="020B0604020202020204" pitchFamily="34" charset="0"/>
              </a:rPr>
              <a:t>scLDA</a:t>
            </a:r>
            <a:r>
              <a:rPr lang="en-US" sz="1100" dirty="0">
                <a:latin typeface="Arial" panose="020B0604020202020204" pitchFamily="34" charset="0"/>
                <a:cs typeface="Arial" panose="020B0604020202020204" pitchFamily="34" charset="0"/>
              </a:rPr>
              <a:t> model, AMIA. Annual Symposium proceedings. AMIA Symposium, 2011, 834-842.</a:t>
            </a:r>
          </a:p>
          <a:p>
            <a:pPr marL="0" marR="0">
              <a:spcBef>
                <a:spcPts val="0"/>
              </a:spcBef>
              <a:spcAft>
                <a:spcPts val="0"/>
              </a:spcAft>
            </a:pPr>
            <a:endParaRPr lang="en-US" sz="1400" b="1" dirty="0">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1400" b="1" dirty="0">
                <a:effectLst/>
                <a:latin typeface="Arial" panose="020B0604020202020204" pitchFamily="34" charset="0"/>
                <a:ea typeface="Times New Roman" panose="02020603050405020304" pitchFamily="18" charset="0"/>
                <a:cs typeface="Arial" panose="020B0604020202020204" pitchFamily="34" charset="0"/>
              </a:rPr>
              <a:t>Complete List of papers under review</a:t>
            </a:r>
            <a:endParaRPr lang="en-US" sz="1400" dirty="0">
              <a:effectLst/>
              <a:latin typeface="Arial" panose="020B0604020202020204" pitchFamily="34" charset="0"/>
              <a:ea typeface="Times New Roman" panose="02020603050405020304" pitchFamily="18" charset="0"/>
              <a:cs typeface="Arial" panose="020B0604020202020204" pitchFamily="34" charset="0"/>
            </a:endParaRPr>
          </a:p>
          <a:p>
            <a:pPr marR="0" lvl="0">
              <a:spcBef>
                <a:spcPts val="0"/>
              </a:spcBef>
              <a:spcAft>
                <a:spcPts val="0"/>
              </a:spcAft>
            </a:pPr>
            <a:r>
              <a:rPr lang="en-US" sz="1100" dirty="0">
                <a:effectLst/>
                <a:latin typeface="Arial" panose="020B0604020202020204" pitchFamily="34" charset="0"/>
                <a:ea typeface="Times New Roman" panose="02020603050405020304" pitchFamily="18" charset="0"/>
                <a:cs typeface="Arial" panose="020B0604020202020204" pitchFamily="34" charset="0"/>
              </a:rPr>
              <a:t>1. Zhang, H., Lu, B., Cooper, G., Lu, X., </a:t>
            </a:r>
            <a:r>
              <a:rPr lang="en-US" sz="1100" b="1" i="1" dirty="0">
                <a:effectLst/>
                <a:latin typeface="Arial" panose="020B0604020202020204" pitchFamily="34" charset="0"/>
                <a:ea typeface="Times New Roman" panose="02020603050405020304" pitchFamily="18" charset="0"/>
                <a:cs typeface="Arial" panose="020B0604020202020204" pitchFamily="34" charset="0"/>
              </a:rPr>
              <a:t>Chen, L.</a:t>
            </a:r>
            <a:r>
              <a:rPr lang="en-US" sz="1100" dirty="0">
                <a:effectLst/>
                <a:latin typeface="Arial" panose="020B0604020202020204" pitchFamily="34" charset="0"/>
                <a:ea typeface="Times New Roman" panose="02020603050405020304" pitchFamily="18" charset="0"/>
                <a:cs typeface="Arial" panose="020B0604020202020204" pitchFamily="34" charset="0"/>
              </a:rPr>
              <a:t> Deconvoluting single-cell transcriptomics reveal cellular programs regulated by cell-cell communication in the colorectal cancer. Science Advance. </a:t>
            </a:r>
          </a:p>
          <a:p>
            <a:pPr marR="0" lvl="0">
              <a:spcBef>
                <a:spcPts val="0"/>
              </a:spcBef>
              <a:spcAft>
                <a:spcPts val="0"/>
              </a:spcAft>
            </a:pPr>
            <a:r>
              <a:rPr lang="en-US" sz="1100" dirty="0">
                <a:latin typeface="Arial" panose="020B0604020202020204" pitchFamily="34" charset="0"/>
                <a:ea typeface="Times New Roman" panose="02020603050405020304" pitchFamily="18" charset="0"/>
                <a:cs typeface="Arial" panose="020B0604020202020204" pitchFamily="34" charset="0"/>
              </a:rPr>
              <a:t>2. Choucair, K., et al. Molecular and immune landscape of tumors in geriatric patients with non-small cell lung cancer, melanoma, and renal cell carcinoma. BMJ Oncology. </a:t>
            </a:r>
          </a:p>
          <a:p>
            <a:pPr marL="342900" marR="0" lvl="0" indent="-342900">
              <a:spcBef>
                <a:spcPts val="0"/>
              </a:spcBef>
              <a:spcAft>
                <a:spcPts val="0"/>
              </a:spcAft>
              <a:buFont typeface="+mj-lt"/>
              <a:buAutoNum type="arabicPeriod"/>
            </a:pPr>
            <a:endParaRPr lang="en-US" sz="1100" dirty="0">
              <a:latin typeface="Arial" panose="020B0604020202020204" pitchFamily="34" charset="0"/>
              <a:ea typeface="Times New Roman" panose="02020603050405020304" pitchFamily="18" charset="0"/>
              <a:cs typeface="Arial" panose="020B0604020202020204" pitchFamily="34" charset="0"/>
            </a:endParaRPr>
          </a:p>
          <a:p>
            <a:pPr marL="342900" marR="0" lvl="0" indent="-342900">
              <a:spcBef>
                <a:spcPts val="0"/>
              </a:spcBef>
              <a:spcAft>
                <a:spcPts val="0"/>
              </a:spcAft>
              <a:buFont typeface="+mj-lt"/>
              <a:buAutoNum type="arabicPeriod"/>
            </a:pPr>
            <a:endParaRPr lang="en-US" sz="1100" dirty="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spcBef>
                <a:spcPts val="0"/>
              </a:spcBef>
              <a:spcAft>
                <a:spcPts val="0"/>
              </a:spcAft>
              <a:buFont typeface="+mj-lt"/>
              <a:buAutoNum type="arabicPeriod"/>
            </a:pPr>
            <a:endParaRPr lang="en-US" sz="11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3200" b="1" dirty="0">
                <a:effectLst/>
                <a:latin typeface="Arial" panose="020B0604020202020204" pitchFamily="34" charset="0"/>
                <a:ea typeface="Times New Roman" panose="02020603050405020304" pitchFamily="18" charset="0"/>
                <a:cs typeface="Arial" panose="020B0604020202020204" pitchFamily="34" charset="0"/>
              </a:rPr>
              <a:t> </a:t>
            </a:r>
            <a:endParaRPr lang="en-US" sz="32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marL="457200" marR="0">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 </a:t>
            </a:r>
          </a:p>
          <a:p>
            <a:pPr marL="0" marR="0">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 </a:t>
            </a:r>
          </a:p>
          <a:p>
            <a:pPr marL="0" marR="0">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 </a:t>
            </a:r>
          </a:p>
          <a:p>
            <a:endParaRPr lang="en-US" dirty="0"/>
          </a:p>
        </p:txBody>
      </p:sp>
    </p:spTree>
    <p:extLst>
      <p:ext uri="{BB962C8B-B14F-4D97-AF65-F5344CB8AC3E}">
        <p14:creationId xmlns:p14="http://schemas.microsoft.com/office/powerpoint/2010/main" val="49575704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3D0DC958FBEEE48836E062EF598A96D" ma:contentTypeVersion="13" ma:contentTypeDescription="Create a new document." ma:contentTypeScope="" ma:versionID="efb39527e87a929a68eebe914e1d9c1e">
  <xsd:schema xmlns:xsd="http://www.w3.org/2001/XMLSchema" xmlns:xs="http://www.w3.org/2001/XMLSchema" xmlns:p="http://schemas.microsoft.com/office/2006/metadata/properties" xmlns:ns2="30577b95-eb91-4f16-9434-7f8d99b86dbd" xmlns:ns3="9945de61-050f-4a31-adbb-2cf301d783f2" targetNamespace="http://schemas.microsoft.com/office/2006/metadata/properties" ma:root="true" ma:fieldsID="eac5b3e2166192f626d36eca95c57261" ns2:_="" ns3:_="">
    <xsd:import namespace="30577b95-eb91-4f16-9434-7f8d99b86dbd"/>
    <xsd:import namespace="9945de61-050f-4a31-adbb-2cf301d783f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element ref="ns2:lcf76f155ced4ddcb4097134ff3c332f" minOccurs="0"/>
                <xsd:element ref="ns3:TaxCatchAll" minOccurs="0"/>
                <xsd:element ref="ns2:MediaServiceGenerationTime" minOccurs="0"/>
                <xsd:element ref="ns2:MediaServiceEventHashCode" minOccurs="0"/>
                <xsd:element ref="ns2:MediaServiceDateTake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577b95-eb91-4f16-9434-7f8d99b86db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7b90debd-ee09-4e04-a4c4-812a7ed26ded"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945de61-050f-4a31-adbb-2cf301d783f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0ca113c0-178d-4ac3-a841-7dc5fe9be44c}" ma:internalName="TaxCatchAll" ma:showField="CatchAllData" ma:web="9945de61-050f-4a31-adbb-2cf301d783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0577b95-eb91-4f16-9434-7f8d99b86dbd">
      <Terms xmlns="http://schemas.microsoft.com/office/infopath/2007/PartnerControls"/>
    </lcf76f155ced4ddcb4097134ff3c332f>
    <TaxCatchAll xmlns="9945de61-050f-4a31-adbb-2cf301d783f2" xsi:nil="true"/>
  </documentManagement>
</p:properties>
</file>

<file path=customXml/itemProps1.xml><?xml version="1.0" encoding="utf-8"?>
<ds:datastoreItem xmlns:ds="http://schemas.openxmlformats.org/officeDocument/2006/customXml" ds:itemID="{BD7D7FDB-5D3F-4AE9-83DE-36624D84E7EB}"/>
</file>

<file path=customXml/itemProps2.xml><?xml version="1.0" encoding="utf-8"?>
<ds:datastoreItem xmlns:ds="http://schemas.openxmlformats.org/officeDocument/2006/customXml" ds:itemID="{5314D0B9-8D4E-42A7-B5D0-DC3E102B1B9B}"/>
</file>

<file path=customXml/itemProps3.xml><?xml version="1.0" encoding="utf-8"?>
<ds:datastoreItem xmlns:ds="http://schemas.openxmlformats.org/officeDocument/2006/customXml" ds:itemID="{5F7FFAD6-7481-42BF-AE02-B0D32554EA63}"/>
</file>

<file path=docProps/app.xml><?xml version="1.0" encoding="utf-8"?>
<Properties xmlns="http://schemas.openxmlformats.org/officeDocument/2006/extended-properties" xmlns:vt="http://schemas.openxmlformats.org/officeDocument/2006/docPropsVTypes">
  <Template>Office Theme 2013 - 2022</Template>
  <TotalTime>47490</TotalTime>
  <Words>2313</Words>
  <Application>Microsoft Macintosh PowerPoint</Application>
  <PresentationFormat>Custom</PresentationFormat>
  <Paragraphs>122</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Aptos</vt:lpstr>
      <vt:lpstr>Arial</vt:lpstr>
      <vt:lpstr>Calibri</vt:lpstr>
      <vt:lpstr>Calibri Light</vt:lpstr>
      <vt:lpstr>Times New Roman</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Chen, Lujia</dc:creator>
  <cp:lastModifiedBy>Chen, Lujia</cp:lastModifiedBy>
  <cp:revision>84</cp:revision>
  <cp:lastPrinted>2025-04-09T19:26:31Z</cp:lastPrinted>
  <dcterms:created xsi:type="dcterms:W3CDTF">2024-01-15T21:45:26Z</dcterms:created>
  <dcterms:modified xsi:type="dcterms:W3CDTF">2025-11-10T15:15:45Z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0x010100E3D0DC958FBEEE48836E062EF598A96D</vt:lpwstr>
  </property>
</Properties>
</file>