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60"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3"/>
    <p:restoredTop sz="89041"/>
  </p:normalViewPr>
  <p:slideViewPr>
    <p:cSldViewPr snapToGrid="0" snapToObjects="1">
      <p:cViewPr>
        <p:scale>
          <a:sx n="153" d="100"/>
          <a:sy n="153" d="100"/>
        </p:scale>
        <p:origin x="43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C95E7-17B3-4906-9981-37CF62B38C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231D61-7BDE-4E21-B907-758E6946A90D}">
      <dgm:prSet/>
      <dgm:spPr/>
      <dgm:t>
        <a:bodyPr/>
        <a:lstStyle/>
        <a:p>
          <a:r>
            <a:rPr lang="en-US" dirty="0"/>
            <a:t>1) A microenvironment often consists of heterogeneous spatial domains hosting different cell compositions and thereby distinguishable cell-cell communication networks (CCCNs). </a:t>
          </a:r>
        </a:p>
      </dgm:t>
    </dgm:pt>
    <dgm:pt modelId="{CAACCEF1-62F8-4224-BB30-7B06E9ADDC8F}" type="parTrans" cxnId="{FEE09C2B-C7E6-4F20-9813-5A7488B345AB}">
      <dgm:prSet/>
      <dgm:spPr/>
      <dgm:t>
        <a:bodyPr/>
        <a:lstStyle/>
        <a:p>
          <a:endParaRPr lang="en-US"/>
        </a:p>
      </dgm:t>
    </dgm:pt>
    <dgm:pt modelId="{622535DB-5295-42D8-856C-40331225F711}" type="sibTrans" cxnId="{FEE09C2B-C7E6-4F20-9813-5A7488B345AB}">
      <dgm:prSet/>
      <dgm:spPr/>
      <dgm:t>
        <a:bodyPr/>
        <a:lstStyle/>
        <a:p>
          <a:endParaRPr lang="en-US"/>
        </a:p>
      </dgm:t>
    </dgm:pt>
    <dgm:pt modelId="{AD68AC64-9AF0-4923-80AC-F3FCA30ABB48}">
      <dgm:prSet/>
      <dgm:spPr/>
      <dgm:t>
        <a:bodyPr/>
        <a:lstStyle/>
        <a:p>
          <a:r>
            <a:rPr lang="en-US" dirty="0"/>
            <a:t>2) We aim to use spatial transcriptome to decipher the complex heterogeneity in the biological system by providing location-indexed gene expression for studying CCCNs. </a:t>
          </a:r>
        </a:p>
      </dgm:t>
    </dgm:pt>
    <dgm:pt modelId="{A4FCC8C2-291F-479A-A030-4012BDA69513}" type="parTrans" cxnId="{9ACFB7A5-F3B1-414A-B3EF-16F597BFEC30}">
      <dgm:prSet/>
      <dgm:spPr/>
      <dgm:t>
        <a:bodyPr/>
        <a:lstStyle/>
        <a:p>
          <a:endParaRPr lang="en-US"/>
        </a:p>
      </dgm:t>
    </dgm:pt>
    <dgm:pt modelId="{31DED138-7B93-426A-812C-EF40269B1E60}" type="sibTrans" cxnId="{9ACFB7A5-F3B1-414A-B3EF-16F597BFEC30}">
      <dgm:prSet/>
      <dgm:spPr/>
      <dgm:t>
        <a:bodyPr/>
        <a:lstStyle/>
        <a:p>
          <a:endParaRPr lang="en-US"/>
        </a:p>
      </dgm:t>
    </dgm:pt>
    <dgm:pt modelId="{27FFDA2A-A9F2-4E43-A7DF-7EE758FAF510}">
      <dgm:prSet/>
      <dgm:spPr/>
      <dgm:t>
        <a:bodyPr/>
        <a:lstStyle/>
        <a:p>
          <a:r>
            <a:rPr lang="en-US" dirty="0"/>
            <a:t>3) The advantage of our approach compared with contemporary spatial transcriptomic studies include 1) inferring the functional composition instead of traditional cell types in each spatial spot. 2) inferring the CCCNs in an individual spot and then identifying patterns of CCCNs shared by spots in a spatial domain of interest</a:t>
          </a:r>
        </a:p>
      </dgm:t>
    </dgm:pt>
    <dgm:pt modelId="{36D44BCD-9F6E-4FAE-ADB7-AFD034AFB14F}" type="parTrans" cxnId="{0B26E03C-BF84-439E-A709-6EBA3E1C8505}">
      <dgm:prSet/>
      <dgm:spPr/>
      <dgm:t>
        <a:bodyPr/>
        <a:lstStyle/>
        <a:p>
          <a:endParaRPr lang="en-US"/>
        </a:p>
      </dgm:t>
    </dgm:pt>
    <dgm:pt modelId="{E32E7547-4940-4C90-9D63-0F0BC57AB41D}" type="sibTrans" cxnId="{0B26E03C-BF84-439E-A709-6EBA3E1C8505}">
      <dgm:prSet/>
      <dgm:spPr/>
      <dgm:t>
        <a:bodyPr/>
        <a:lstStyle/>
        <a:p>
          <a:endParaRPr lang="en-US"/>
        </a:p>
      </dgm:t>
    </dgm:pt>
    <dgm:pt modelId="{E29D6510-8820-4732-889B-F5B1C01531CA}">
      <dgm:prSet/>
      <dgm:spPr/>
      <dgm:t>
        <a:bodyPr/>
        <a:lstStyle/>
        <a:p>
          <a:r>
            <a:rPr lang="en-US" dirty="0"/>
            <a:t>4) We developed an </a:t>
          </a:r>
          <a:r>
            <a:rPr lang="en-US" dirty="0" err="1"/>
            <a:t>Rshiny</a:t>
          </a:r>
          <a:r>
            <a:rPr lang="en-US" dirty="0"/>
            <a:t> API, </a:t>
          </a:r>
          <a:r>
            <a:rPr lang="en-US" b="1" dirty="0" err="1"/>
            <a:t>SpatialScope</a:t>
          </a:r>
          <a:r>
            <a:rPr lang="en-US" dirty="0"/>
            <a:t>, an interactive R Shiny platform for spatial transcriptomics analysis that enables researchers to select, visualize, and compare regions of interest on tissue maps with H&amp;E overlays. Our tool integrates comprehensive cell type gene signatures from </a:t>
          </a:r>
          <a:r>
            <a:rPr lang="en-US" dirty="0" err="1"/>
            <a:t>CellMarker</a:t>
          </a:r>
          <a:r>
            <a:rPr lang="en-US" dirty="0"/>
            <a:t> 2.0, performs spatial clustering and differential expression analysis, and allows multi-feature comparisons with statistical testing (https://</a:t>
          </a:r>
          <a:r>
            <a:rPr lang="en-US" dirty="0" err="1"/>
            <a:t>shiny.crc.pitt.edu</a:t>
          </a:r>
          <a:r>
            <a:rPr lang="en-US" dirty="0"/>
            <a:t>/</a:t>
          </a:r>
          <a:r>
            <a:rPr lang="en-US" dirty="0" err="1"/>
            <a:t>spatial_api</a:t>
          </a:r>
          <a:r>
            <a:rPr lang="en-US" dirty="0"/>
            <a:t>/)</a:t>
          </a:r>
          <a:br>
            <a:rPr lang="en-US" dirty="0"/>
          </a:br>
          <a:endParaRPr lang="en-US" dirty="0"/>
        </a:p>
      </dgm:t>
    </dgm:pt>
    <dgm:pt modelId="{CDB4DC94-7302-4F85-9013-A29E5F326FE3}" type="parTrans" cxnId="{F162DA0D-2847-4E9E-B785-D46A924B5E88}">
      <dgm:prSet/>
      <dgm:spPr/>
      <dgm:t>
        <a:bodyPr/>
        <a:lstStyle/>
        <a:p>
          <a:endParaRPr lang="en-US"/>
        </a:p>
      </dgm:t>
    </dgm:pt>
    <dgm:pt modelId="{5C66BA24-8F3C-4858-B66D-186BC2E41EC0}" type="sibTrans" cxnId="{F162DA0D-2847-4E9E-B785-D46A924B5E88}">
      <dgm:prSet/>
      <dgm:spPr/>
      <dgm:t>
        <a:bodyPr/>
        <a:lstStyle/>
        <a:p>
          <a:endParaRPr lang="en-US"/>
        </a:p>
      </dgm:t>
    </dgm:pt>
    <dgm:pt modelId="{05F06C5D-221F-8F40-8332-B8AB8C36E505}" type="pres">
      <dgm:prSet presAssocID="{180C95E7-17B3-4906-9981-37CF62B38C35}" presName="diagram" presStyleCnt="0">
        <dgm:presLayoutVars>
          <dgm:dir/>
          <dgm:resizeHandles val="exact"/>
        </dgm:presLayoutVars>
      </dgm:prSet>
      <dgm:spPr/>
    </dgm:pt>
    <dgm:pt modelId="{822C8A04-7513-F74F-ABAB-1A892ECF5285}" type="pres">
      <dgm:prSet presAssocID="{D7231D61-7BDE-4E21-B907-758E6946A90D}" presName="node" presStyleLbl="node1" presStyleIdx="0" presStyleCnt="4">
        <dgm:presLayoutVars>
          <dgm:bulletEnabled val="1"/>
        </dgm:presLayoutVars>
      </dgm:prSet>
      <dgm:spPr/>
    </dgm:pt>
    <dgm:pt modelId="{A952DCA6-1D46-3046-A79A-EDFDF1E3B57A}" type="pres">
      <dgm:prSet presAssocID="{622535DB-5295-42D8-856C-40331225F711}" presName="sibTrans" presStyleCnt="0"/>
      <dgm:spPr/>
    </dgm:pt>
    <dgm:pt modelId="{6AC2A788-94DB-A448-A2F6-C992C128F74C}" type="pres">
      <dgm:prSet presAssocID="{AD68AC64-9AF0-4923-80AC-F3FCA30ABB48}" presName="node" presStyleLbl="node1" presStyleIdx="1" presStyleCnt="4">
        <dgm:presLayoutVars>
          <dgm:bulletEnabled val="1"/>
        </dgm:presLayoutVars>
      </dgm:prSet>
      <dgm:spPr/>
    </dgm:pt>
    <dgm:pt modelId="{BEA27238-BAB8-6046-8DAE-9A95EF48CA82}" type="pres">
      <dgm:prSet presAssocID="{31DED138-7B93-426A-812C-EF40269B1E60}" presName="sibTrans" presStyleCnt="0"/>
      <dgm:spPr/>
    </dgm:pt>
    <dgm:pt modelId="{727F6E98-AA9B-D440-9405-13E17BAEAE1F}" type="pres">
      <dgm:prSet presAssocID="{27FFDA2A-A9F2-4E43-A7DF-7EE758FAF510}" presName="node" presStyleLbl="node1" presStyleIdx="2" presStyleCnt="4" custScaleX="191144" custLinFactNeighborX="-516" custLinFactNeighborY="-4211">
        <dgm:presLayoutVars>
          <dgm:bulletEnabled val="1"/>
        </dgm:presLayoutVars>
      </dgm:prSet>
      <dgm:spPr/>
    </dgm:pt>
    <dgm:pt modelId="{B0E78DF5-8219-B546-8566-4F36080386D2}" type="pres">
      <dgm:prSet presAssocID="{E32E7547-4940-4C90-9D63-0F0BC57AB41D}" presName="sibTrans" presStyleCnt="0"/>
      <dgm:spPr/>
    </dgm:pt>
    <dgm:pt modelId="{DAADBE89-49BC-0D45-AA1B-31A6703D6851}" type="pres">
      <dgm:prSet presAssocID="{E29D6510-8820-4732-889B-F5B1C01531CA}" presName="node" presStyleLbl="node1" presStyleIdx="3" presStyleCnt="4" custScaleX="204238" custLinFactNeighborY="-6902">
        <dgm:presLayoutVars>
          <dgm:bulletEnabled val="1"/>
        </dgm:presLayoutVars>
      </dgm:prSet>
      <dgm:spPr/>
    </dgm:pt>
  </dgm:ptLst>
  <dgm:cxnLst>
    <dgm:cxn modelId="{F162DA0D-2847-4E9E-B785-D46A924B5E88}" srcId="{180C95E7-17B3-4906-9981-37CF62B38C35}" destId="{E29D6510-8820-4732-889B-F5B1C01531CA}" srcOrd="3" destOrd="0" parTransId="{CDB4DC94-7302-4F85-9013-A29E5F326FE3}" sibTransId="{5C66BA24-8F3C-4858-B66D-186BC2E41EC0}"/>
    <dgm:cxn modelId="{FEE09C2B-C7E6-4F20-9813-5A7488B345AB}" srcId="{180C95E7-17B3-4906-9981-37CF62B38C35}" destId="{D7231D61-7BDE-4E21-B907-758E6946A90D}" srcOrd="0" destOrd="0" parTransId="{CAACCEF1-62F8-4224-BB30-7B06E9ADDC8F}" sibTransId="{622535DB-5295-42D8-856C-40331225F711}"/>
    <dgm:cxn modelId="{8612A431-F478-B942-9991-F58DBC011D32}" type="presOf" srcId="{AD68AC64-9AF0-4923-80AC-F3FCA30ABB48}" destId="{6AC2A788-94DB-A448-A2F6-C992C128F74C}" srcOrd="0" destOrd="0" presId="urn:microsoft.com/office/officeart/2005/8/layout/default"/>
    <dgm:cxn modelId="{0B26E03C-BF84-439E-A709-6EBA3E1C8505}" srcId="{180C95E7-17B3-4906-9981-37CF62B38C35}" destId="{27FFDA2A-A9F2-4E43-A7DF-7EE758FAF510}" srcOrd="2" destOrd="0" parTransId="{36D44BCD-9F6E-4FAE-ADB7-AFD034AFB14F}" sibTransId="{E32E7547-4940-4C90-9D63-0F0BC57AB41D}"/>
    <dgm:cxn modelId="{C50BA654-FC1A-7C49-ACB7-7B0329A794CB}" type="presOf" srcId="{180C95E7-17B3-4906-9981-37CF62B38C35}" destId="{05F06C5D-221F-8F40-8332-B8AB8C36E505}" srcOrd="0" destOrd="0" presId="urn:microsoft.com/office/officeart/2005/8/layout/default"/>
    <dgm:cxn modelId="{3F912A9E-5EFE-FE47-9FBE-4447444C0E51}" type="presOf" srcId="{D7231D61-7BDE-4E21-B907-758E6946A90D}" destId="{822C8A04-7513-F74F-ABAB-1A892ECF5285}" srcOrd="0" destOrd="0" presId="urn:microsoft.com/office/officeart/2005/8/layout/default"/>
    <dgm:cxn modelId="{9ACFB7A5-F3B1-414A-B3EF-16F597BFEC30}" srcId="{180C95E7-17B3-4906-9981-37CF62B38C35}" destId="{AD68AC64-9AF0-4923-80AC-F3FCA30ABB48}" srcOrd="1" destOrd="0" parTransId="{A4FCC8C2-291F-479A-A030-4012BDA69513}" sibTransId="{31DED138-7B93-426A-812C-EF40269B1E60}"/>
    <dgm:cxn modelId="{07CAF6B0-F270-5743-AD7E-65EF5C1CDFB6}" type="presOf" srcId="{E29D6510-8820-4732-889B-F5B1C01531CA}" destId="{DAADBE89-49BC-0D45-AA1B-31A6703D6851}" srcOrd="0" destOrd="0" presId="urn:microsoft.com/office/officeart/2005/8/layout/default"/>
    <dgm:cxn modelId="{CE1A74E8-BC32-8342-8C5C-28345C3C59B2}" type="presOf" srcId="{27FFDA2A-A9F2-4E43-A7DF-7EE758FAF510}" destId="{727F6E98-AA9B-D440-9405-13E17BAEAE1F}" srcOrd="0" destOrd="0" presId="urn:microsoft.com/office/officeart/2005/8/layout/default"/>
    <dgm:cxn modelId="{A6460FC7-6671-6848-AF80-6129A001FCA2}" type="presParOf" srcId="{05F06C5D-221F-8F40-8332-B8AB8C36E505}" destId="{822C8A04-7513-F74F-ABAB-1A892ECF5285}" srcOrd="0" destOrd="0" presId="urn:microsoft.com/office/officeart/2005/8/layout/default"/>
    <dgm:cxn modelId="{5485A9C0-CDB2-6548-8C0E-C6A4C0BCC021}" type="presParOf" srcId="{05F06C5D-221F-8F40-8332-B8AB8C36E505}" destId="{A952DCA6-1D46-3046-A79A-EDFDF1E3B57A}" srcOrd="1" destOrd="0" presId="urn:microsoft.com/office/officeart/2005/8/layout/default"/>
    <dgm:cxn modelId="{AACDEF41-619A-6D41-BF44-BD8482716F41}" type="presParOf" srcId="{05F06C5D-221F-8F40-8332-B8AB8C36E505}" destId="{6AC2A788-94DB-A448-A2F6-C992C128F74C}" srcOrd="2" destOrd="0" presId="urn:microsoft.com/office/officeart/2005/8/layout/default"/>
    <dgm:cxn modelId="{BF44AD4D-F5C4-3746-8881-AB6920AFA753}" type="presParOf" srcId="{05F06C5D-221F-8F40-8332-B8AB8C36E505}" destId="{BEA27238-BAB8-6046-8DAE-9A95EF48CA82}" srcOrd="3" destOrd="0" presId="urn:microsoft.com/office/officeart/2005/8/layout/default"/>
    <dgm:cxn modelId="{8E075D23-FE8D-4C4C-AB99-B4E07B1E2334}" type="presParOf" srcId="{05F06C5D-221F-8F40-8332-B8AB8C36E505}" destId="{727F6E98-AA9B-D440-9405-13E17BAEAE1F}" srcOrd="4" destOrd="0" presId="urn:microsoft.com/office/officeart/2005/8/layout/default"/>
    <dgm:cxn modelId="{291983D2-B76D-944C-8630-D92AFFF34597}" type="presParOf" srcId="{05F06C5D-221F-8F40-8332-B8AB8C36E505}" destId="{B0E78DF5-8219-B546-8566-4F36080386D2}" srcOrd="5" destOrd="0" presId="urn:microsoft.com/office/officeart/2005/8/layout/default"/>
    <dgm:cxn modelId="{9F054AE4-3797-ED48-A805-7C48FA4BFB97}" type="presParOf" srcId="{05F06C5D-221F-8F40-8332-B8AB8C36E505}" destId="{DAADBE89-49BC-0D45-AA1B-31A6703D685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C8A04-7513-F74F-ABAB-1A892ECF5285}">
      <dsp:nvSpPr>
        <dsp:cNvPr id="0" name=""/>
        <dsp:cNvSpPr/>
      </dsp:nvSpPr>
      <dsp:spPr>
        <a:xfrm>
          <a:off x="194599" y="812"/>
          <a:ext cx="1863026" cy="111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1) A microenvironment often consists of heterogeneous spatial domains hosting different cell compositions and thereby distinguishable cell-cell communication networks (CCCNs). </a:t>
          </a:r>
        </a:p>
      </dsp:txBody>
      <dsp:txXfrm>
        <a:off x="194599" y="812"/>
        <a:ext cx="1863026" cy="1117815"/>
      </dsp:txXfrm>
    </dsp:sp>
    <dsp:sp modelId="{6AC2A788-94DB-A448-A2F6-C992C128F74C}">
      <dsp:nvSpPr>
        <dsp:cNvPr id="0" name=""/>
        <dsp:cNvSpPr/>
      </dsp:nvSpPr>
      <dsp:spPr>
        <a:xfrm>
          <a:off x="2243927" y="812"/>
          <a:ext cx="1863026" cy="111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2) We aim to use spatial transcriptome to decipher the complex heterogeneity in the biological system by providing location-indexed gene expression for studying CCCNs. </a:t>
          </a:r>
        </a:p>
      </dsp:txBody>
      <dsp:txXfrm>
        <a:off x="2243927" y="812"/>
        <a:ext cx="1863026" cy="1117815"/>
      </dsp:txXfrm>
    </dsp:sp>
    <dsp:sp modelId="{727F6E98-AA9B-D440-9405-13E17BAEAE1F}">
      <dsp:nvSpPr>
        <dsp:cNvPr id="0" name=""/>
        <dsp:cNvSpPr/>
      </dsp:nvSpPr>
      <dsp:spPr>
        <a:xfrm>
          <a:off x="360631" y="1257859"/>
          <a:ext cx="3561062" cy="111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3) The advantage of our approach compared with contemporary spatial transcriptomic studies include 1) inferring the functional composition instead of traditional cell types in each spatial spot. 2) inferring the CCCNs in an individual spot and then identifying patterns of CCCNs shared by spots in a spatial domain of interest</a:t>
          </a:r>
        </a:p>
      </dsp:txBody>
      <dsp:txXfrm>
        <a:off x="360631" y="1257859"/>
        <a:ext cx="3561062" cy="1117815"/>
      </dsp:txXfrm>
    </dsp:sp>
    <dsp:sp modelId="{DAADBE89-49BC-0D45-AA1B-31A6703D6851}">
      <dsp:nvSpPr>
        <dsp:cNvPr id="0" name=""/>
        <dsp:cNvSpPr/>
      </dsp:nvSpPr>
      <dsp:spPr>
        <a:xfrm>
          <a:off x="248272" y="2531897"/>
          <a:ext cx="3805007" cy="111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4) We developed an </a:t>
          </a:r>
          <a:r>
            <a:rPr lang="en-US" sz="900" kern="1200" dirty="0" err="1"/>
            <a:t>Rshiny</a:t>
          </a:r>
          <a:r>
            <a:rPr lang="en-US" sz="900" kern="1200" dirty="0"/>
            <a:t> API, </a:t>
          </a:r>
          <a:r>
            <a:rPr lang="en-US" sz="900" b="1" kern="1200" dirty="0" err="1"/>
            <a:t>SpatialScope</a:t>
          </a:r>
          <a:r>
            <a:rPr lang="en-US" sz="900" kern="1200" dirty="0"/>
            <a:t>, an interactive R Shiny platform for spatial transcriptomics analysis that enables researchers to select, visualize, and compare regions of interest on tissue maps with H&amp;E overlays. Our tool integrates comprehensive cell type gene signatures from </a:t>
          </a:r>
          <a:r>
            <a:rPr lang="en-US" sz="900" kern="1200" dirty="0" err="1"/>
            <a:t>CellMarker</a:t>
          </a:r>
          <a:r>
            <a:rPr lang="en-US" sz="900" kern="1200" dirty="0"/>
            <a:t> 2.0, performs spatial clustering and differential expression analysis, and allows multi-feature comparisons with statistical testing (https://</a:t>
          </a:r>
          <a:r>
            <a:rPr lang="en-US" sz="900" kern="1200" dirty="0" err="1"/>
            <a:t>shiny.crc.pitt.edu</a:t>
          </a:r>
          <a:r>
            <a:rPr lang="en-US" sz="900" kern="1200" dirty="0"/>
            <a:t>/</a:t>
          </a:r>
          <a:r>
            <a:rPr lang="en-US" sz="900" kern="1200" dirty="0" err="1"/>
            <a:t>spatial_api</a:t>
          </a:r>
          <a:r>
            <a:rPr lang="en-US" sz="900" kern="1200" dirty="0"/>
            <a:t>/)</a:t>
          </a:r>
          <a:br>
            <a:rPr lang="en-US" sz="900" kern="1200" dirty="0"/>
          </a:br>
          <a:endParaRPr lang="en-US" sz="900" kern="1200" dirty="0"/>
        </a:p>
      </dsp:txBody>
      <dsp:txXfrm>
        <a:off x="248272" y="2531897"/>
        <a:ext cx="3805007" cy="11178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11/10/25</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B8C04-3368-E543-8E7F-F2CAE0789405}" type="datetimeFigureOut">
              <a:rPr lang="en-US" smtClean="0"/>
              <a:t>11/10/25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7F80B-2172-EE46-9ECD-5290145C026C}" type="slidenum">
              <a:rPr lang="en-US" smtClean="0"/>
              <a:t>‹#›</a:t>
            </a:fld>
            <a:endParaRPr lang="en-US"/>
          </a:p>
        </p:txBody>
      </p:sp>
    </p:spTree>
    <p:extLst>
      <p:ext uri="{BB962C8B-B14F-4D97-AF65-F5344CB8AC3E}">
        <p14:creationId xmlns:p14="http://schemas.microsoft.com/office/powerpoint/2010/main" val="24969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27F80B-2172-EE46-9ECD-5290145C026C}" type="slidenum">
              <a:rPr lang="en-US" smtClean="0"/>
              <a:t>1</a:t>
            </a:fld>
            <a:endParaRPr lang="en-US"/>
          </a:p>
        </p:txBody>
      </p:sp>
    </p:spTree>
    <p:extLst>
      <p:ext uri="{BB962C8B-B14F-4D97-AF65-F5344CB8AC3E}">
        <p14:creationId xmlns:p14="http://schemas.microsoft.com/office/powerpoint/2010/main" val="393114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264409" y="197580"/>
            <a:ext cx="7886700" cy="458821"/>
          </a:xfrm>
        </p:spPr>
        <p:txBody>
          <a:bodyPr/>
          <a:lstStyle/>
          <a:p>
            <a:r>
              <a:rPr lang="en-US" sz="2400" dirty="0"/>
              <a:t>Department of Biomedical Informatics</a:t>
            </a:r>
          </a:p>
        </p:txBody>
      </p:sp>
      <p:sp>
        <p:nvSpPr>
          <p:cNvPr id="5" name="Rectangle 4">
            <a:extLst>
              <a:ext uri="{FF2B5EF4-FFF2-40B4-BE49-F238E27FC236}">
                <a16:creationId xmlns:a16="http://schemas.microsoft.com/office/drawing/2014/main" id="{91163897-EED5-1D90-05DD-9BFC9331BBBE}"/>
              </a:ext>
            </a:extLst>
          </p:cNvPr>
          <p:cNvSpPr/>
          <p:nvPr/>
        </p:nvSpPr>
        <p:spPr>
          <a:xfrm>
            <a:off x="1355775" y="4580542"/>
            <a:ext cx="3216226" cy="523220"/>
          </a:xfrm>
          <a:prstGeom prst="rect">
            <a:avLst/>
          </a:prstGeom>
        </p:spPr>
        <p:txBody>
          <a:bodyPr wrap="square">
            <a:spAutoFit/>
          </a:bodyPr>
          <a:lstStyle/>
          <a:p>
            <a:r>
              <a:rPr lang="en-US" sz="700" dirty="0">
                <a:solidFill>
                  <a:schemeClr val="accent4"/>
                </a:solidFill>
                <a:latin typeface="Arial" panose="020B0604020202020204" pitchFamily="34" charset="0"/>
                <a:cs typeface="Arial" panose="020B0604020202020204" pitchFamily="34" charset="0"/>
              </a:rPr>
              <a:t>Qiu, A, Lu, M., Lu, X., Xu, M., and </a:t>
            </a:r>
            <a:r>
              <a:rPr lang="en-US" sz="700" b="1" i="1" dirty="0">
                <a:solidFill>
                  <a:schemeClr val="accent4"/>
                </a:solidFill>
                <a:latin typeface="Arial" panose="020B0604020202020204" pitchFamily="34" charset="0"/>
                <a:cs typeface="Arial" panose="020B0604020202020204" pitchFamily="34" charset="0"/>
              </a:rPr>
              <a:t>Chen., L</a:t>
            </a:r>
            <a:r>
              <a:rPr lang="en-US" sz="700" dirty="0">
                <a:solidFill>
                  <a:schemeClr val="accent4"/>
                </a:solidFill>
                <a:latin typeface="Arial" panose="020B0604020202020204" pitchFamily="34" charset="0"/>
                <a:cs typeface="Arial" panose="020B0604020202020204" pitchFamily="34" charset="0"/>
              </a:rPr>
              <a:t>. (2025) </a:t>
            </a:r>
            <a:r>
              <a:rPr lang="en-US" sz="700" b="1" dirty="0" err="1">
                <a:solidFill>
                  <a:schemeClr val="accent4"/>
                </a:solidFill>
              </a:rPr>
              <a:t>SpatialScope</a:t>
            </a:r>
            <a:r>
              <a:rPr lang="en-US" sz="700" dirty="0">
                <a:solidFill>
                  <a:schemeClr val="accent4"/>
                </a:solidFill>
              </a:rPr>
              <a:t>, an interactive R Shiny platform for spatial transcriptomics analysis that enables researchers to select, visualize, and compare regions of interest on tissue maps with H&amp;E overlays</a:t>
            </a:r>
            <a:r>
              <a:rPr lang="en-US" sz="700" dirty="0">
                <a:solidFill>
                  <a:schemeClr val="accent4"/>
                </a:solidFill>
                <a:latin typeface="Arial" panose="020B0604020202020204" pitchFamily="34" charset="0"/>
                <a:cs typeface="Arial" panose="020B0604020202020204" pitchFamily="34" charset="0"/>
              </a:rPr>
              <a:t>. </a:t>
            </a:r>
            <a:r>
              <a:rPr lang="en-US" sz="700" i="1" dirty="0">
                <a:solidFill>
                  <a:schemeClr val="accent4"/>
                </a:solidFill>
                <a:latin typeface="Arial" panose="020B0604020202020204" pitchFamily="34" charset="0"/>
                <a:cs typeface="Arial" panose="020B0604020202020204" pitchFamily="34" charset="0"/>
              </a:rPr>
              <a:t>Preprint in preparation</a:t>
            </a:r>
            <a:r>
              <a:rPr lang="en-US" sz="700" dirty="0">
                <a:solidFill>
                  <a:schemeClr val="accent4"/>
                </a:solidFill>
                <a:latin typeface="Arial" panose="020B0604020202020204" pitchFamily="34" charset="0"/>
                <a:cs typeface="Arial" panose="020B0604020202020204" pitchFamily="34" charset="0"/>
              </a:rPr>
              <a:t>.</a:t>
            </a:r>
          </a:p>
        </p:txBody>
      </p:sp>
      <p:pic>
        <p:nvPicPr>
          <p:cNvPr id="12" name="Picture 101" descr="A logo of a computer&#10;&#10;Description automatically generated">
            <a:extLst>
              <a:ext uri="{FF2B5EF4-FFF2-40B4-BE49-F238E27FC236}">
                <a16:creationId xmlns:a16="http://schemas.microsoft.com/office/drawing/2014/main" id="{6B0652BA-7CFB-954B-B5F6-6550D882A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232" y="1"/>
            <a:ext cx="673768" cy="67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ontent Placeholder 2">
            <a:extLst>
              <a:ext uri="{FF2B5EF4-FFF2-40B4-BE49-F238E27FC236}">
                <a16:creationId xmlns:a16="http://schemas.microsoft.com/office/drawing/2014/main" id="{3F3712D5-AB34-7A1B-3163-4A72BA3CC24C}"/>
              </a:ext>
            </a:extLst>
          </p:cNvPr>
          <p:cNvGraphicFramePr>
            <a:graphicFrameLocks noGrp="1"/>
          </p:cNvGraphicFramePr>
          <p:nvPr>
            <p:ph idx="1"/>
            <p:extLst>
              <p:ext uri="{D42A27DB-BD31-4B8C-83A1-F6EECF244321}">
                <p14:modId xmlns:p14="http://schemas.microsoft.com/office/powerpoint/2010/main" val="2210365045"/>
              </p:ext>
            </p:extLst>
          </p:nvPr>
        </p:nvGraphicFramePr>
        <p:xfrm>
          <a:off x="330789" y="892448"/>
          <a:ext cx="4301553" cy="3727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FCC45833-10E3-F277-8EDA-2122DD0A27FE}"/>
              </a:ext>
            </a:extLst>
          </p:cNvPr>
          <p:cNvSpPr txBox="1"/>
          <p:nvPr/>
        </p:nvSpPr>
        <p:spPr>
          <a:xfrm>
            <a:off x="245584" y="596252"/>
            <a:ext cx="9074686" cy="307777"/>
          </a:xfrm>
          <a:prstGeom prst="rect">
            <a:avLst/>
          </a:prstGeom>
          <a:noFill/>
        </p:spPr>
        <p:txBody>
          <a:bodyPr wrap="square">
            <a:spAutoFit/>
          </a:bodyPr>
          <a:lstStyle/>
          <a:p>
            <a:r>
              <a:rPr lang="en-US" sz="1400" b="1" dirty="0">
                <a:solidFill>
                  <a:schemeClr val="accent4"/>
                </a:solidFill>
                <a:latin typeface="Arial" panose="020B0604020202020204" pitchFamily="34" charset="0"/>
                <a:cs typeface="Arial" panose="020B0604020202020204" pitchFamily="34" charset="0"/>
              </a:rPr>
              <a:t>AI-guided framework to learn the cell-cell communication using the spatial transcriptomic data</a:t>
            </a:r>
            <a:endParaRPr lang="en-US" sz="1400" dirty="0">
              <a:solidFill>
                <a:schemeClr val="accent4"/>
              </a:solidFill>
            </a:endParaRPr>
          </a:p>
        </p:txBody>
      </p:sp>
      <p:pic>
        <p:nvPicPr>
          <p:cNvPr id="3" name="Picture 2">
            <a:extLst>
              <a:ext uri="{FF2B5EF4-FFF2-40B4-BE49-F238E27FC236}">
                <a16:creationId xmlns:a16="http://schemas.microsoft.com/office/drawing/2014/main" id="{33D2CAB4-58D1-E6C2-D114-75EC53269CC0}"/>
              </a:ext>
            </a:extLst>
          </p:cNvPr>
          <p:cNvPicPr>
            <a:picLocks noChangeAspect="1"/>
          </p:cNvPicPr>
          <p:nvPr/>
        </p:nvPicPr>
        <p:blipFill rotWithShape="1">
          <a:blip r:embed="rId9"/>
          <a:srcRect l="8073" t="21730" r="43691" b="37993"/>
          <a:stretch/>
        </p:blipFill>
        <p:spPr>
          <a:xfrm>
            <a:off x="4759933" y="853429"/>
            <a:ext cx="3916235" cy="2531278"/>
          </a:xfrm>
          <a:prstGeom prst="rect">
            <a:avLst/>
          </a:prstGeom>
        </p:spPr>
      </p:pic>
      <p:pic>
        <p:nvPicPr>
          <p:cNvPr id="4" name="Picture 3">
            <a:extLst>
              <a:ext uri="{FF2B5EF4-FFF2-40B4-BE49-F238E27FC236}">
                <a16:creationId xmlns:a16="http://schemas.microsoft.com/office/drawing/2014/main" id="{FD61D4D1-8D9F-F2D3-E251-44A2CCF89E67}"/>
              </a:ext>
            </a:extLst>
          </p:cNvPr>
          <p:cNvPicPr>
            <a:picLocks noChangeAspect="1"/>
          </p:cNvPicPr>
          <p:nvPr/>
        </p:nvPicPr>
        <p:blipFill>
          <a:blip r:embed="rId10"/>
          <a:stretch>
            <a:fillRect/>
          </a:stretch>
        </p:blipFill>
        <p:spPr>
          <a:xfrm>
            <a:off x="4759932" y="3433259"/>
            <a:ext cx="2141073" cy="1589779"/>
          </a:xfrm>
          <a:prstGeom prst="rect">
            <a:avLst/>
          </a:prstGeom>
        </p:spPr>
      </p:pic>
      <p:pic>
        <p:nvPicPr>
          <p:cNvPr id="6" name="Picture 5">
            <a:extLst>
              <a:ext uri="{FF2B5EF4-FFF2-40B4-BE49-F238E27FC236}">
                <a16:creationId xmlns:a16="http://schemas.microsoft.com/office/drawing/2014/main" id="{DE42540A-2F53-0658-6258-9A27E4AFAD46}"/>
              </a:ext>
            </a:extLst>
          </p:cNvPr>
          <p:cNvPicPr>
            <a:picLocks noChangeAspect="1"/>
          </p:cNvPicPr>
          <p:nvPr/>
        </p:nvPicPr>
        <p:blipFill>
          <a:blip r:embed="rId11"/>
          <a:srcRect t="48263"/>
          <a:stretch>
            <a:fillRect/>
          </a:stretch>
        </p:blipFill>
        <p:spPr>
          <a:xfrm>
            <a:off x="7028595" y="3368081"/>
            <a:ext cx="1771871" cy="1735681"/>
          </a:xfrm>
          <a:prstGeom prst="rect">
            <a:avLst/>
          </a:prstGeom>
        </p:spPr>
      </p:pic>
    </p:spTree>
    <p:extLst>
      <p:ext uri="{BB962C8B-B14F-4D97-AF65-F5344CB8AC3E}">
        <p14:creationId xmlns:p14="http://schemas.microsoft.com/office/powerpoint/2010/main" val="1961169023"/>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13" ma:contentTypeDescription="Create a new document." ma:contentTypeScope="" ma:versionID="efb39527e87a929a68eebe914e1d9c1e">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eac5b3e2166192f626d36eca95c5726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ca113c0-178d-4ac3-a841-7dc5fe9be44c}" ma:internalName="TaxCatchAll" ma:showField="CatchAllData" ma:web="9945de61-050f-4a31-adbb-2cf301d78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577b95-eb91-4f16-9434-7f8d99b86dbd">
      <Terms xmlns="http://schemas.microsoft.com/office/infopath/2007/PartnerControls"/>
    </lcf76f155ced4ddcb4097134ff3c332f>
    <TaxCatchAll xmlns="9945de61-050f-4a31-adbb-2cf301d783f2" xsi:nil="true"/>
  </documentManagement>
</p:properties>
</file>

<file path=customXml/itemProps1.xml><?xml version="1.0" encoding="utf-8"?>
<ds:datastoreItem xmlns:ds="http://schemas.openxmlformats.org/officeDocument/2006/customXml" ds:itemID="{DBE55D91-AA94-496E-9DC8-7368A23798FC}"/>
</file>

<file path=customXml/itemProps2.xml><?xml version="1.0" encoding="utf-8"?>
<ds:datastoreItem xmlns:ds="http://schemas.openxmlformats.org/officeDocument/2006/customXml" ds:itemID="{AEA12B7E-5BD7-47AD-8FFF-F1FBCB47DC83}"/>
</file>

<file path=customXml/itemProps3.xml><?xml version="1.0" encoding="utf-8"?>
<ds:datastoreItem xmlns:ds="http://schemas.openxmlformats.org/officeDocument/2006/customXml" ds:itemID="{5B486696-7C01-41D3-9CC0-2B40A4DFDED1}"/>
</file>

<file path=docProps/app.xml><?xml version="1.0" encoding="utf-8"?>
<Properties xmlns="http://schemas.openxmlformats.org/officeDocument/2006/extended-properties" xmlns:vt="http://schemas.openxmlformats.org/officeDocument/2006/docPropsVTypes">
  <Template>Office Theme</Template>
  <TotalTime>2344</TotalTime>
  <Words>265</Words>
  <Application>Microsoft Macintosh PowerPoint</Application>
  <PresentationFormat>On-screen Show (16:9)</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Department of Biomedical Informatics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Chen, Lujia</cp:lastModifiedBy>
  <cp:revision>128</cp:revision>
  <cp:lastPrinted>2019-07-18T13:58:01Z</cp:lastPrinted>
  <dcterms:created xsi:type="dcterms:W3CDTF">2019-07-18T12:44:10Z</dcterms:created>
  <dcterms:modified xsi:type="dcterms:W3CDTF">2025-11-10T16:32:18Z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