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6" r:id="rId4"/>
    <p:sldId id="265" r:id="rId5"/>
    <p:sldId id="260"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5"/>
    <p:restoredTop sz="84726"/>
  </p:normalViewPr>
  <p:slideViewPr>
    <p:cSldViewPr snapToGrid="0" snapToObjects="1">
      <p:cViewPr>
        <p:scale>
          <a:sx n="97" d="100"/>
          <a:sy n="97" d="100"/>
        </p:scale>
        <p:origin x="113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F7C64-AB6E-C143-A613-E34F05CC56B0}"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3D165-096F-5C46-951B-2BBDE637550B}" type="slidenum">
              <a:rPr lang="en-US" smtClean="0"/>
              <a:t>‹#›</a:t>
            </a:fld>
            <a:endParaRPr lang="en-US"/>
          </a:p>
        </p:txBody>
      </p:sp>
    </p:spTree>
    <p:extLst>
      <p:ext uri="{BB962C8B-B14F-4D97-AF65-F5344CB8AC3E}">
        <p14:creationId xmlns:p14="http://schemas.microsoft.com/office/powerpoint/2010/main" val="378509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porter.nih.gov/search/YtcZGgUYt0iSN7Y1FsP6QQ/project-details/1104388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chrome.com/patient/the-promise-of-personalized-medicin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iaid.nih.gov/research/genomic-data-sharing" TargetMode="External"/><Relationship Id="rId5" Type="http://schemas.openxmlformats.org/officeDocument/2006/relationships/hyperlink" Target="https://www.pngwing.com/en/free-png-bkaoc" TargetMode="External"/><Relationship Id="rId4" Type="http://schemas.openxmlformats.org/officeDocument/2006/relationships/hyperlink" Target="https://www.shutterstock.com/search/drugs+carto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hlinkClick r:id="rId3"/>
              </a:rPr>
              <a:t>Developing a Novel Causal Discovery Framework to Unveil Individualized Cell-Cell Communication Networks</a:t>
            </a:r>
            <a:endParaRPr lang="en-US" dirty="0"/>
          </a:p>
        </p:txBody>
      </p:sp>
      <p:sp>
        <p:nvSpPr>
          <p:cNvPr id="4" name="Slide Number Placeholder 3"/>
          <p:cNvSpPr>
            <a:spLocks noGrp="1"/>
          </p:cNvSpPr>
          <p:nvPr>
            <p:ph type="sldNum" sz="quarter" idx="5"/>
          </p:nvPr>
        </p:nvSpPr>
        <p:spPr/>
        <p:txBody>
          <a:bodyPr/>
          <a:lstStyle/>
          <a:p>
            <a:fld id="{88D3D165-096F-5C46-951B-2BBDE637550B}" type="slidenum">
              <a:rPr lang="en-US" smtClean="0"/>
              <a:t>2</a:t>
            </a:fld>
            <a:endParaRPr lang="en-US"/>
          </a:p>
        </p:txBody>
      </p:sp>
    </p:spTree>
    <p:extLst>
      <p:ext uri="{BB962C8B-B14F-4D97-AF65-F5344CB8AC3E}">
        <p14:creationId xmlns:p14="http://schemas.microsoft.com/office/powerpoint/2010/main" val="205026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hlinkClick r:id="rId3"/>
              </a:rPr>
              <a:t>https://medchrome.com/patient/the-promise-of-personalized-medicine/</a:t>
            </a:r>
            <a:endParaRPr lang="en-US" dirty="0"/>
          </a:p>
          <a:p>
            <a:pPr marL="228600" indent="-228600">
              <a:buAutoNum type="arabicPeriod"/>
            </a:pPr>
            <a:r>
              <a:rPr lang="en-US" dirty="0">
                <a:hlinkClick r:id="rId4"/>
              </a:rPr>
              <a:t>https://www.shutterstock.com/search/drugs+cartoon</a:t>
            </a:r>
            <a:endParaRPr lang="en-US" dirty="0"/>
          </a:p>
          <a:p>
            <a:pPr marL="228600" indent="-228600">
              <a:buAutoNum type="arabicPeriod"/>
            </a:pPr>
            <a:r>
              <a:rPr lang="en-US" dirty="0">
                <a:hlinkClick r:id="rId5"/>
              </a:rPr>
              <a:t>https://www.pngwing.com/en/free-png-bkaoc</a:t>
            </a:r>
            <a:endParaRPr lang="en-US" dirty="0"/>
          </a:p>
          <a:p>
            <a:pPr marL="228600" indent="-228600">
              <a:buAutoNum type="arabicPeriod"/>
            </a:pPr>
            <a:r>
              <a:rPr lang="en-US" dirty="0">
                <a:hlinkClick r:id="rId6"/>
              </a:rPr>
              <a:t>https://www.niaid.nih.gov/research/genomic-data-sharing</a:t>
            </a:r>
            <a:endParaRPr lang="en-US" dirty="0"/>
          </a:p>
        </p:txBody>
      </p:sp>
      <p:sp>
        <p:nvSpPr>
          <p:cNvPr id="4" name="Slide Number Placeholder 3"/>
          <p:cNvSpPr>
            <a:spLocks noGrp="1"/>
          </p:cNvSpPr>
          <p:nvPr>
            <p:ph type="sldNum" sz="quarter" idx="5"/>
          </p:nvPr>
        </p:nvSpPr>
        <p:spPr/>
        <p:txBody>
          <a:bodyPr/>
          <a:lstStyle/>
          <a:p>
            <a:fld id="{88D3D165-096F-5C46-951B-2BBDE637550B}" type="slidenum">
              <a:rPr lang="en-US" smtClean="0"/>
              <a:t>6</a:t>
            </a:fld>
            <a:endParaRPr lang="en-US"/>
          </a:p>
        </p:txBody>
      </p:sp>
    </p:spTree>
    <p:extLst>
      <p:ext uri="{BB962C8B-B14F-4D97-AF65-F5344CB8AC3E}">
        <p14:creationId xmlns:p14="http://schemas.microsoft.com/office/powerpoint/2010/main" val="303587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D165-096F-5C46-951B-2BBDE637550B}" type="slidenum">
              <a:rPr lang="en-US" smtClean="0"/>
              <a:t>7</a:t>
            </a:fld>
            <a:endParaRPr lang="en-US"/>
          </a:p>
        </p:txBody>
      </p:sp>
    </p:spTree>
    <p:extLst>
      <p:ext uri="{BB962C8B-B14F-4D97-AF65-F5344CB8AC3E}">
        <p14:creationId xmlns:p14="http://schemas.microsoft.com/office/powerpoint/2010/main" val="32093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E143-74DF-3447-BB9B-628C56F42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542A9-0782-8949-B61D-F15FD6BE0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B53E1-A73B-9D4B-8A41-978E91E3A2E3}"/>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5" name="Footer Placeholder 4">
            <a:extLst>
              <a:ext uri="{FF2B5EF4-FFF2-40B4-BE49-F238E27FC236}">
                <a16:creationId xmlns:a16="http://schemas.microsoft.com/office/drawing/2014/main" id="{A3C1DE37-080C-8F46-96A2-64DDC7FEA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9A480-93FB-A445-BE94-2F4683C0B668}"/>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10394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A0B5-35A1-A04F-859B-7AAE1DAA4C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1B178-62E0-2A48-88B7-089F1E8B9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802E6-1255-6945-AA3B-52427BAABD48}"/>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5" name="Footer Placeholder 4">
            <a:extLst>
              <a:ext uri="{FF2B5EF4-FFF2-40B4-BE49-F238E27FC236}">
                <a16:creationId xmlns:a16="http://schemas.microsoft.com/office/drawing/2014/main" id="{7B87E76F-E264-2C41-A1C9-DB5FA9FE8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92BFA-50CF-AA48-8B7B-E43CDDAD8C7E}"/>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39189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E99DF2-381F-CB4D-9FC0-0B04980A3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AF13A-11A7-2D41-AC9F-94C6A50ED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21243-CF32-4C41-8202-38E5C6720624}"/>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5" name="Footer Placeholder 4">
            <a:extLst>
              <a:ext uri="{FF2B5EF4-FFF2-40B4-BE49-F238E27FC236}">
                <a16:creationId xmlns:a16="http://schemas.microsoft.com/office/drawing/2014/main" id="{0D60696D-06AC-644E-BCDA-688C380D7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291C-30CD-F445-80D8-04D448EFDD54}"/>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38834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A18-E6AE-F648-ACE7-BEC618C8D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F5936-CC4E-9B47-BADD-27EFC0305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347E0-C514-7F4F-991D-246610AAB1EC}"/>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5" name="Footer Placeholder 4">
            <a:extLst>
              <a:ext uri="{FF2B5EF4-FFF2-40B4-BE49-F238E27FC236}">
                <a16:creationId xmlns:a16="http://schemas.microsoft.com/office/drawing/2014/main" id="{7348B984-2D4E-954A-BF61-58904EDB3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B4369-B569-B04F-BA08-68E231216780}"/>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00147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47BF-7EF7-784F-89E9-22C3082A1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1F3B2-32EC-464E-BC9C-CAF193C03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F72B10-63AA-B04B-86FB-333B4B5FB6EF}"/>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5" name="Footer Placeholder 4">
            <a:extLst>
              <a:ext uri="{FF2B5EF4-FFF2-40B4-BE49-F238E27FC236}">
                <a16:creationId xmlns:a16="http://schemas.microsoft.com/office/drawing/2014/main" id="{7359422A-573E-5F4B-B68D-5E08B632A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F00F2-B2FB-634B-8A21-1F91AB9ED407}"/>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91424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B69D-9FBF-7A44-895F-BC8A0DF53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DFD6C-59B7-FC4E-A719-7A2DA8DEA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8FE92-6550-244B-9420-15442832FB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DA4CE-B36D-8146-BAAB-7B6272F3B80C}"/>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6" name="Footer Placeholder 5">
            <a:extLst>
              <a:ext uri="{FF2B5EF4-FFF2-40B4-BE49-F238E27FC236}">
                <a16:creationId xmlns:a16="http://schemas.microsoft.com/office/drawing/2014/main" id="{8DB2077C-8585-D947-9280-E5BA01AE0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53195-02EA-2740-ACE9-0CCD4C19596D}"/>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83799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23CF-8AA7-2047-99D6-01ABEE0A2C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3F982-563F-1A47-9404-7D8053DDB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A27C9-928C-0C4E-A0AF-A639FDFA9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539013-ABDD-364A-9B22-A99E8E540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AE0A9-2B42-764A-82D2-80948FD09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914F5F-ED21-D24E-BBD6-BF9C5412F39D}"/>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8" name="Footer Placeholder 7">
            <a:extLst>
              <a:ext uri="{FF2B5EF4-FFF2-40B4-BE49-F238E27FC236}">
                <a16:creationId xmlns:a16="http://schemas.microsoft.com/office/drawing/2014/main" id="{7D4BF2DA-47EA-A544-A48B-983E2F6E5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E9D387-4DC7-3D40-8EEE-9F0D24825137}"/>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686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686C-8C49-3A47-874B-BB5F02399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2E5D-819A-144E-B24C-8D1786990155}"/>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4" name="Footer Placeholder 3">
            <a:extLst>
              <a:ext uri="{FF2B5EF4-FFF2-40B4-BE49-F238E27FC236}">
                <a16:creationId xmlns:a16="http://schemas.microsoft.com/office/drawing/2014/main" id="{F26A9ACD-D1A5-BF49-A006-7D793FFD3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574D0-B8EB-CD45-8A1E-25AC2FD803AF}"/>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89769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9A271-A9AC-DB46-9FBC-BEDAC7FC0937}"/>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3" name="Footer Placeholder 2">
            <a:extLst>
              <a:ext uri="{FF2B5EF4-FFF2-40B4-BE49-F238E27FC236}">
                <a16:creationId xmlns:a16="http://schemas.microsoft.com/office/drawing/2014/main" id="{DD545BB5-7E45-8F49-96C7-3854DBCCC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0590AB-B0A2-CE41-9B99-9CA96B7383A5}"/>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267485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93CE-42A4-774A-854F-35921493E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9B0F4-6D33-D84D-8399-3C41D1B76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8C910-F458-5445-A972-3360C8003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2D03A-6C6C-2245-BCE8-2B626FD8A677}"/>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6" name="Footer Placeholder 5">
            <a:extLst>
              <a:ext uri="{FF2B5EF4-FFF2-40B4-BE49-F238E27FC236}">
                <a16:creationId xmlns:a16="http://schemas.microsoft.com/office/drawing/2014/main" id="{B5E053EE-A814-BA44-B054-881386838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E177E-9071-6343-A112-AAE2D8CA2E60}"/>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29197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3764-49AB-D642-A7D1-CCFBDF946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A7BA7-2358-D446-B738-1B9BCEE70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AD319-56A3-C848-BEE4-F5381E1FB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7A1D6-BD7D-8947-B29C-400647F0FB22}"/>
              </a:ext>
            </a:extLst>
          </p:cNvPr>
          <p:cNvSpPr>
            <a:spLocks noGrp="1"/>
          </p:cNvSpPr>
          <p:nvPr>
            <p:ph type="dt" sz="half" idx="10"/>
          </p:nvPr>
        </p:nvSpPr>
        <p:spPr/>
        <p:txBody>
          <a:bodyPr/>
          <a:lstStyle/>
          <a:p>
            <a:fld id="{401D9285-399C-5147-9576-CB3D521FE82D}" type="datetimeFigureOut">
              <a:rPr lang="en-US" smtClean="0"/>
              <a:t>11/9/25</a:t>
            </a:fld>
            <a:endParaRPr lang="en-US"/>
          </a:p>
        </p:txBody>
      </p:sp>
      <p:sp>
        <p:nvSpPr>
          <p:cNvPr id="6" name="Footer Placeholder 5">
            <a:extLst>
              <a:ext uri="{FF2B5EF4-FFF2-40B4-BE49-F238E27FC236}">
                <a16:creationId xmlns:a16="http://schemas.microsoft.com/office/drawing/2014/main" id="{BB57FD62-22CB-2943-B8E5-611F72475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D8B55-3691-184E-9C9C-685DA854E866}"/>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7862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82DD3-5B29-5B4F-B472-F7675E2DD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B7EFA-6652-174B-9AF7-330804B53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7139-63CB-CA4C-A22A-D711A260D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D9285-399C-5147-9576-CB3D521FE82D}" type="datetimeFigureOut">
              <a:rPr lang="en-US" smtClean="0"/>
              <a:t>11/9/25</a:t>
            </a:fld>
            <a:endParaRPr lang="en-US"/>
          </a:p>
        </p:txBody>
      </p:sp>
      <p:sp>
        <p:nvSpPr>
          <p:cNvPr id="5" name="Footer Placeholder 4">
            <a:extLst>
              <a:ext uri="{FF2B5EF4-FFF2-40B4-BE49-F238E27FC236}">
                <a16:creationId xmlns:a16="http://schemas.microsoft.com/office/drawing/2014/main" id="{F94B096A-A7DC-4C49-BCC7-901B8CCEC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4C199-899A-E940-864A-776F15FF9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CA6DF-1806-464B-A40C-8B8F83E6EB72}" type="slidenum">
              <a:rPr lang="en-US" smtClean="0"/>
              <a:t>‹#›</a:t>
            </a:fld>
            <a:endParaRPr lang="en-US"/>
          </a:p>
        </p:txBody>
      </p:sp>
    </p:spTree>
    <p:extLst>
      <p:ext uri="{BB962C8B-B14F-4D97-AF65-F5344CB8AC3E}">
        <p14:creationId xmlns:p14="http://schemas.microsoft.com/office/powerpoint/2010/main" val="219224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lar.google.com/citations?user=L7f-43gAAAAJ&amp;hl=en" TargetMode="External"/><Relationship Id="rId2" Type="http://schemas.openxmlformats.org/officeDocument/2006/relationships/hyperlink" Target="mailto:luc17@pitt.ed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hiny.crc.pitt.edu/iohu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3C9E28-B946-7842-B3D0-B0AB241F7473}"/>
              </a:ext>
            </a:extLst>
          </p:cNvPr>
          <p:cNvSpPr>
            <a:spLocks noGrp="1"/>
          </p:cNvSpPr>
          <p:nvPr>
            <p:ph type="subTitle" idx="1"/>
          </p:nvPr>
        </p:nvSpPr>
        <p:spPr>
          <a:xfrm>
            <a:off x="1523998" y="2735899"/>
            <a:ext cx="9144000" cy="2263484"/>
          </a:xfrm>
        </p:spPr>
        <p:txBody>
          <a:bodyPr>
            <a:normAutofit fontScale="40000" lnSpcReduction="20000"/>
          </a:bodyPr>
          <a:lstStyle/>
          <a:p>
            <a:r>
              <a:rPr lang="en-US" sz="5900" b="1" dirty="0">
                <a:latin typeface="Arial" panose="020B0604020202020204" pitchFamily="34" charset="0"/>
                <a:cs typeface="Arial" panose="020B0604020202020204" pitchFamily="34" charset="0"/>
              </a:rPr>
              <a:t>Lujia Chen, PhD</a:t>
            </a:r>
          </a:p>
          <a:p>
            <a:endParaRPr lang="en-US" sz="4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Assistant Professor</a:t>
            </a:r>
          </a:p>
          <a:p>
            <a:r>
              <a:rPr lang="en-US" sz="3600" dirty="0">
                <a:latin typeface="Arial" panose="020B0604020202020204" pitchFamily="34" charset="0"/>
                <a:cs typeface="Arial" panose="020B0604020202020204" pitchFamily="34" charset="0"/>
              </a:rPr>
              <a:t>Department of Biomedical Informatics, School of Medicine, University of Pittsburgh</a:t>
            </a:r>
          </a:p>
          <a:p>
            <a:r>
              <a:rPr lang="en-US" sz="3600" dirty="0">
                <a:latin typeface="Arial" panose="020B0604020202020204" pitchFamily="34" charset="0"/>
                <a:cs typeface="Arial" panose="020B0604020202020204" pitchFamily="34" charset="0"/>
              </a:rPr>
              <a:t>Contact: </a:t>
            </a:r>
            <a:r>
              <a:rPr lang="en-US" sz="3600" dirty="0">
                <a:latin typeface="Arial" panose="020B0604020202020204" pitchFamily="34" charset="0"/>
                <a:cs typeface="Arial" panose="020B0604020202020204" pitchFamily="34" charset="0"/>
                <a:hlinkClick r:id="rId2"/>
              </a:rPr>
              <a:t>luc17@pitt.edu</a:t>
            </a: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Phone: 412-736-7952</a:t>
            </a:r>
          </a:p>
          <a:p>
            <a:r>
              <a:rPr lang="en-US" sz="3600" dirty="0">
                <a:latin typeface="Arial" panose="020B0604020202020204" pitchFamily="34" charset="0"/>
                <a:cs typeface="Arial" panose="020B0604020202020204" pitchFamily="34" charset="0"/>
              </a:rPr>
              <a:t>Google scholar profile: </a:t>
            </a:r>
            <a:r>
              <a:rPr lang="en-US" sz="3600" dirty="0">
                <a:hlinkClick r:id="rId3"/>
              </a:rPr>
              <a:t>https://scholar.google.com/citations?user=L7f-43gAAAAJ&amp;hl=en</a:t>
            </a: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DCB5B1-34DC-FE4D-B692-374B24F32569}"/>
              </a:ext>
            </a:extLst>
          </p:cNvPr>
          <p:cNvSpPr txBox="1"/>
          <p:nvPr/>
        </p:nvSpPr>
        <p:spPr>
          <a:xfrm>
            <a:off x="313036" y="715310"/>
            <a:ext cx="11565925"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Developing deep learning models for precision oncology </a:t>
            </a:r>
          </a:p>
        </p:txBody>
      </p:sp>
      <p:pic>
        <p:nvPicPr>
          <p:cNvPr id="5" name="Picture 101">
            <a:extLst>
              <a:ext uri="{FF2B5EF4-FFF2-40B4-BE49-F238E27FC236}">
                <a16:creationId xmlns:a16="http://schemas.microsoft.com/office/drawing/2014/main" id="{C2072BA1-2141-AB4B-9F27-977D58DA1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5342772"/>
            <a:ext cx="1216301" cy="121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2">
            <a:extLst>
              <a:ext uri="{FF2B5EF4-FFF2-40B4-BE49-F238E27FC236}">
                <a16:creationId xmlns:a16="http://schemas.microsoft.com/office/drawing/2014/main" id="{7EFF0C8B-E709-994B-ABA5-1E76915CB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0512" y="5387008"/>
            <a:ext cx="1112643" cy="117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3">
            <a:extLst>
              <a:ext uri="{FF2B5EF4-FFF2-40B4-BE49-F238E27FC236}">
                <a16:creationId xmlns:a16="http://schemas.microsoft.com/office/drawing/2014/main" id="{A4F78D5E-0B20-D548-A353-11AEABA1A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6088" y="5520333"/>
            <a:ext cx="2119820" cy="86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74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2666-1619-2A44-8029-8EA9A6F016DF}"/>
              </a:ext>
            </a:extLst>
          </p:cNvPr>
          <p:cNvSpPr>
            <a:spLocks noGrp="1"/>
          </p:cNvSpPr>
          <p:nvPr>
            <p:ph type="title"/>
          </p:nvPr>
        </p:nvSpPr>
        <p:spPr>
          <a:xfrm>
            <a:off x="1653363" y="365760"/>
            <a:ext cx="9893461" cy="1188720"/>
          </a:xfrm>
        </p:spPr>
        <p:txBody>
          <a:bodyPr>
            <a:normAutofit/>
          </a:bodyPr>
          <a:lstStyle/>
          <a:p>
            <a:r>
              <a:rPr lang="en-US" sz="4000" b="1" dirty="0">
                <a:latin typeface="Arial" panose="020B0604020202020204" pitchFamily="34" charset="0"/>
                <a:cs typeface="Arial" panose="020B0604020202020204" pitchFamily="34" charset="0"/>
              </a:rPr>
              <a:t>Major goals of </a:t>
            </a:r>
            <a:r>
              <a:rPr lang="en-US" altLang="zh-CN" sz="4000" b="1" dirty="0">
                <a:latin typeface="Arial" panose="020B0604020202020204" pitchFamily="34" charset="0"/>
                <a:cs typeface="Arial" panose="020B0604020202020204" pitchFamily="34" charset="0"/>
              </a:rPr>
              <a:t>current</a:t>
            </a:r>
            <a:r>
              <a:rPr lang="zh-CN" altLang="en-US" sz="4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research</a:t>
            </a:r>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5BFAF02-B57C-7C46-A99A-7C0F31BC27FE}"/>
              </a:ext>
            </a:extLst>
          </p:cNvPr>
          <p:cNvSpPr>
            <a:spLocks noGrp="1"/>
          </p:cNvSpPr>
          <p:nvPr>
            <p:ph idx="1"/>
          </p:nvPr>
        </p:nvSpPr>
        <p:spPr>
          <a:xfrm>
            <a:off x="1186428" y="1684326"/>
            <a:ext cx="10713472" cy="3456129"/>
          </a:xfrm>
        </p:spPr>
        <p:txBody>
          <a:bodyPr anchor="t">
            <a:noAutofit/>
          </a:bodyPr>
          <a:lstStyle/>
          <a:p>
            <a:r>
              <a:rPr lang="en-US" sz="1800" dirty="0">
                <a:latin typeface="Arial" panose="020B0604020202020204" pitchFamily="34" charset="0"/>
                <a:cs typeface="Arial" panose="020B0604020202020204" pitchFamily="34" charset="0"/>
              </a:rPr>
              <a:t>Uses machine learning, especially deep learning models, to simulate the hierarchical organization of cellular signaling systems and to systematically identify major cancer signaling pathways. </a:t>
            </a:r>
          </a:p>
          <a:p>
            <a:r>
              <a:rPr lang="en-US" sz="1800" dirty="0">
                <a:latin typeface="Arial" panose="020B0604020202020204" pitchFamily="34" charset="0"/>
                <a:cs typeface="Arial" panose="020B0604020202020204" pitchFamily="34" charset="0"/>
              </a:rPr>
              <a:t>Detect tumor-specific aberrations in signaling pathways, and predict cancer cells’ sensitivity to anti-cancer drugs, which help guide the personalized treatment based on patients’ individual genomic status.</a:t>
            </a:r>
          </a:p>
          <a:p>
            <a:r>
              <a:rPr lang="en-US" sz="1800" dirty="0">
                <a:latin typeface="Arial" panose="020B0604020202020204" pitchFamily="34" charset="0"/>
                <a:cs typeface="Arial" panose="020B0604020202020204" pitchFamily="34" charset="0"/>
              </a:rPr>
              <a:t>Use individual patient’s genomic data</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(e.g.</a:t>
            </a:r>
            <a:r>
              <a:rPr lang="zh-CN" altLang="en-US" sz="1800" dirty="0">
                <a:latin typeface="Arial" panose="020B0604020202020204" pitchFamily="34" charset="0"/>
                <a:cs typeface="Arial" panose="020B0604020202020204" pitchFamily="34" charset="0"/>
              </a:rPr>
              <a:t> </a:t>
            </a:r>
            <a:r>
              <a:rPr lang="en-US" altLang="zh-CN" sz="1800" i="1" dirty="0">
                <a:latin typeface="Arial" panose="020B0604020202020204" pitchFamily="34" charset="0"/>
                <a:cs typeface="Arial" panose="020B0604020202020204" pitchFamily="34" charset="0"/>
              </a:rPr>
              <a:t>bulk</a:t>
            </a:r>
            <a:r>
              <a:rPr lang="zh-CN" altLang="en-US" sz="1800" i="1" dirty="0">
                <a:latin typeface="Arial" panose="020B0604020202020204" pitchFamily="34" charset="0"/>
                <a:cs typeface="Arial" panose="020B0604020202020204" pitchFamily="34" charset="0"/>
              </a:rPr>
              <a:t> </a:t>
            </a:r>
            <a:r>
              <a:rPr lang="en-US" altLang="zh-CN" sz="1800" i="1" dirty="0">
                <a:latin typeface="Arial" panose="020B0604020202020204" pitchFamily="34" charset="0"/>
                <a:cs typeface="Arial" panose="020B0604020202020204" pitchFamily="34" charset="0"/>
              </a:rPr>
              <a:t>RNA-seq, single-cell RNA-seq and spatial transcriptomics</a:t>
            </a:r>
            <a:r>
              <a:rPr lang="en-US" altLang="zh-CN"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to select candidate drugs (single drug/drug combination) and predict drug response rate. </a:t>
            </a:r>
          </a:p>
          <a:p>
            <a:r>
              <a:rPr lang="en-US" sz="1800" dirty="0">
                <a:latin typeface="Arial" panose="020B0604020202020204" pitchFamily="34" charset="0"/>
                <a:cs typeface="Arial" panose="020B0604020202020204" pitchFamily="34" charset="0"/>
              </a:rPr>
              <a:t>Use the combination of deep learning and causal discovery to study the intercellular communication in the tissue microenvironment. </a:t>
            </a:r>
          </a:p>
          <a:p>
            <a:r>
              <a:rPr lang="en-US" sz="1800" dirty="0">
                <a:latin typeface="Arial" panose="020B0604020202020204" pitchFamily="34" charset="0"/>
                <a:cs typeface="Arial" panose="020B0604020202020204" pitchFamily="34" charset="0"/>
              </a:rPr>
              <a:t>Provide insights on gene signatures and representation of transcriptomic processes that are most sensitive to drug response.</a:t>
            </a:r>
          </a:p>
        </p:txBody>
      </p:sp>
      <p:sp>
        <p:nvSpPr>
          <p:cNvPr id="5" name="Rectangle 4">
            <a:extLst>
              <a:ext uri="{FF2B5EF4-FFF2-40B4-BE49-F238E27FC236}">
                <a16:creationId xmlns:a16="http://schemas.microsoft.com/office/drawing/2014/main" id="{70F85778-E898-E941-B123-7D9C14B11970}"/>
              </a:ext>
            </a:extLst>
          </p:cNvPr>
          <p:cNvSpPr/>
          <p:nvPr/>
        </p:nvSpPr>
        <p:spPr>
          <a:xfrm>
            <a:off x="242138" y="6306832"/>
            <a:ext cx="11158174" cy="538609"/>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Funding Support:</a:t>
            </a:r>
          </a:p>
          <a:p>
            <a:r>
              <a:rPr lang="en-US" sz="900" dirty="0">
                <a:latin typeface="Arial" panose="020B0604020202020204" pitchFamily="34" charset="0"/>
                <a:cs typeface="Arial" panose="020B0604020202020204" pitchFamily="34" charset="0"/>
              </a:rPr>
              <a:t>Developing a Novel Causal Discovery Framework to Unveil Individualized Cell-Cell Communication Networks (PI, NIH NHGRI R01, R01HG014023, March 2025 - Feb 2030).</a:t>
            </a:r>
          </a:p>
          <a:p>
            <a:r>
              <a:rPr lang="en-US" sz="900" dirty="0">
                <a:latin typeface="Arial" panose="020B0604020202020204" pitchFamily="34" charset="0"/>
                <a:cs typeface="Arial" panose="020B0604020202020204" pitchFamily="34" charset="0"/>
              </a:rPr>
              <a:t>Developing deep learning models for precision oncology (PI, NIH NLM R00, 4R00LM013089, Feb 2022 - Feb 2025)</a:t>
            </a:r>
          </a:p>
        </p:txBody>
      </p:sp>
      <p:sp>
        <p:nvSpPr>
          <p:cNvPr id="4" name="Rectangle 3">
            <a:extLst>
              <a:ext uri="{FF2B5EF4-FFF2-40B4-BE49-F238E27FC236}">
                <a16:creationId xmlns:a16="http://schemas.microsoft.com/office/drawing/2014/main" id="{D1D088AC-49F7-804C-9C63-4B3E76D3DB5A}"/>
              </a:ext>
            </a:extLst>
          </p:cNvPr>
          <p:cNvSpPr/>
          <p:nvPr/>
        </p:nvSpPr>
        <p:spPr>
          <a:xfrm>
            <a:off x="254013" y="5158471"/>
            <a:ext cx="11486035" cy="1231106"/>
          </a:xfrm>
          <a:prstGeom prst="rect">
            <a:avLst/>
          </a:prstGeom>
        </p:spPr>
        <p:txBody>
          <a:bodyPr wrap="square">
            <a:spAutoFit/>
          </a:bodyPr>
          <a:lstStyle/>
          <a:p>
            <a:pPr lvl="0"/>
            <a:r>
              <a:rPr lang="en-US" sz="1100" b="1" dirty="0">
                <a:latin typeface="Arial" panose="020B0604020202020204" pitchFamily="34" charset="0"/>
                <a:cs typeface="Arial" panose="020B0604020202020204" pitchFamily="34" charset="0"/>
              </a:rPr>
              <a:t>Publications:</a:t>
            </a:r>
          </a:p>
          <a:p>
            <a:pPr marL="228600" indent="-228600">
              <a:buFontTx/>
              <a:buAutoNum type="arabicPeriod"/>
            </a:pPr>
            <a:r>
              <a:rPr lang="en-US" sz="900" dirty="0">
                <a:solidFill>
                  <a:srgbClr val="222222"/>
                </a:solidFill>
                <a:latin typeface="Arial" panose="020B0604020202020204" pitchFamily="34" charset="0"/>
              </a:rPr>
              <a:t>H Zhang, B Lu, A Qiu, GF Cooper, A Saeed, JW Paisley, X Lu, </a:t>
            </a:r>
            <a:r>
              <a:rPr lang="en-US" sz="900" b="1" i="1" dirty="0">
                <a:solidFill>
                  <a:srgbClr val="222222"/>
                </a:solidFill>
                <a:latin typeface="Arial" panose="020B0604020202020204" pitchFamily="34" charset="0"/>
              </a:rPr>
              <a:t>L Chen</a:t>
            </a:r>
            <a:r>
              <a:rPr lang="en-US" sz="900" dirty="0">
                <a:solidFill>
                  <a:srgbClr val="222222"/>
                </a:solidFill>
                <a:latin typeface="Arial" panose="020B0604020202020204" pitchFamily="34" charset="0"/>
              </a:rPr>
              <a:t>. (2025) Deconvoluting single-cell transcriptomics reveals cellular programs regulated by cell-cell communication in colorectal cancer. </a:t>
            </a:r>
            <a:r>
              <a:rPr lang="en-US" sz="900" dirty="0" err="1">
                <a:solidFill>
                  <a:srgbClr val="222222"/>
                </a:solidFill>
                <a:latin typeface="Arial" panose="020B0604020202020204" pitchFamily="34" charset="0"/>
              </a:rPr>
              <a:t>bioRxiv</a:t>
            </a:r>
            <a:r>
              <a:rPr lang="en-US" sz="900" dirty="0">
                <a:solidFill>
                  <a:srgbClr val="222222"/>
                </a:solidFill>
                <a:latin typeface="Arial" panose="020B0604020202020204" pitchFamily="34" charset="0"/>
              </a:rPr>
              <a:t>, 2025.04.09.648030. </a:t>
            </a:r>
            <a:endParaRPr lang="en-US" sz="900" b="1" i="1" dirty="0">
              <a:effectLst/>
              <a:latin typeface="Arial" panose="020B0604020202020204" pitchFamily="34" charset="0"/>
              <a:ea typeface="Times New Roman" panose="02020603050405020304" pitchFamily="18" charset="0"/>
              <a:cs typeface="Arial" panose="020B0604020202020204" pitchFamily="34" charset="0"/>
            </a:endParaRPr>
          </a:p>
          <a:p>
            <a:pPr marL="228600" indent="-228600">
              <a:buAutoNum type="arabicPeriod"/>
            </a:pPr>
            <a:r>
              <a:rPr lang="en-US" sz="900" b="1" i="1" dirty="0">
                <a:effectLst/>
                <a:latin typeface="Arial" panose="020B0604020202020204" pitchFamily="34" charset="0"/>
                <a:ea typeface="Times New Roman" panose="02020603050405020304" pitchFamily="18" charset="0"/>
                <a:cs typeface="Arial" panose="020B0604020202020204" pitchFamily="34" charset="0"/>
              </a:rPr>
              <a:t>Chen, L</a:t>
            </a:r>
            <a:r>
              <a:rPr lang="en-US" sz="900" dirty="0">
                <a:effectLst/>
                <a:latin typeface="Arial" panose="020B0604020202020204" pitchFamily="34" charset="0"/>
                <a:ea typeface="Times New Roman" panose="02020603050405020304" pitchFamily="18" charset="0"/>
                <a:cs typeface="Arial" panose="020B0604020202020204" pitchFamily="34" charset="0"/>
              </a:rPr>
              <a:t>, </a:t>
            </a:r>
            <a:r>
              <a:rPr lang="en-US" sz="900" dirty="0">
                <a:latin typeface="Arial" panose="020B0604020202020204" pitchFamily="34" charset="0"/>
                <a:cs typeface="Arial" panose="020B0604020202020204" pitchFamily="34" charset="0"/>
              </a:rPr>
              <a:t>et al. (2024) Machine learning predicts oxaliplatin benefit in early colon cancer. Journal of Clinical Oncology. </a:t>
            </a:r>
          </a:p>
          <a:p>
            <a:pPr marL="228600" indent="-228600">
              <a:buAutoNum type="arabicPeriod"/>
            </a:pPr>
            <a:r>
              <a:rPr lang="en-US" sz="900" dirty="0">
                <a:latin typeface="Arial" panose="020B0604020202020204" pitchFamily="34" charset="0"/>
                <a:cs typeface="Arial" panose="020B0604020202020204" pitchFamily="34" charset="0"/>
              </a:rPr>
              <a:t>Shuang, X., </a:t>
            </a:r>
            <a:r>
              <a:rPr lang="en-US" sz="900" b="1" i="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Cooper, G., Lu, X., et al. (2024) An interpretable deep learning framework for genome-informed precision oncology. Nature Machine Intelligence. </a:t>
            </a:r>
          </a:p>
          <a:p>
            <a:pPr marL="228600" indent="-228600">
              <a:buAutoNum type="arabicPeriod"/>
            </a:pPr>
            <a:r>
              <a:rPr lang="en-US" sz="900" dirty="0">
                <a:latin typeface="Arial" panose="020B0604020202020204" pitchFamily="34" charset="0"/>
                <a:cs typeface="Arial" panose="020B0604020202020204" pitchFamily="34" charset="0"/>
              </a:rPr>
              <a:t>Zhang, H., Lu, X., Lu, B. and </a:t>
            </a:r>
            <a:r>
              <a:rPr lang="en-US" sz="900" b="1" i="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(2023) </a:t>
            </a:r>
            <a:r>
              <a:rPr lang="en-US" sz="900" dirty="0" err="1">
                <a:latin typeface="Arial" panose="020B0604020202020204" pitchFamily="34" charset="0"/>
                <a:cs typeface="Arial" panose="020B0604020202020204" pitchFamily="34" charset="0"/>
              </a:rPr>
              <a:t>scGEM</a:t>
            </a:r>
            <a:r>
              <a:rPr lang="en-US" sz="900" dirty="0">
                <a:latin typeface="Arial" panose="020B0604020202020204" pitchFamily="34" charset="0"/>
                <a:cs typeface="Arial" panose="020B0604020202020204" pitchFamily="34" charset="0"/>
              </a:rPr>
              <a:t>: Unveiling the Nested Tree-Structured Gene Co-Expressing Modules in Single Cell Transcriptome Data. Cancers, 15(17), p.4277.</a:t>
            </a:r>
          </a:p>
          <a:p>
            <a:pPr marL="228600" indent="-228600">
              <a:buAutoNum type="arabicPeriod"/>
            </a:pPr>
            <a:r>
              <a:rPr lang="en-US" sz="900" dirty="0">
                <a:latin typeface="Arial" panose="020B0604020202020204" pitchFamily="34" charset="0"/>
                <a:cs typeface="Arial" panose="020B0604020202020204" pitchFamily="34" charset="0"/>
              </a:rPr>
              <a:t>Chen, X.*, </a:t>
            </a:r>
            <a:r>
              <a:rPr lang="en-US" sz="900" b="1" i="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et al (2022) An individualized causal framework for learning intercellular communication networks that define microenvironments of individual tumors. PLOS Computational Biology, 18(12), p.e1010761.</a:t>
            </a:r>
          </a:p>
        </p:txBody>
      </p:sp>
    </p:spTree>
    <p:extLst>
      <p:ext uri="{BB962C8B-B14F-4D97-AF65-F5344CB8AC3E}">
        <p14:creationId xmlns:p14="http://schemas.microsoft.com/office/powerpoint/2010/main" val="28340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99047F-A304-E537-58E3-1182B8E69BAF}"/>
              </a:ext>
            </a:extLst>
          </p:cNvPr>
          <p:cNvSpPr txBox="1">
            <a:spLocks/>
          </p:cNvSpPr>
          <p:nvPr/>
        </p:nvSpPr>
        <p:spPr>
          <a:xfrm>
            <a:off x="225947" y="174922"/>
            <a:ext cx="6053602" cy="923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Arial" panose="020B0604020202020204" pitchFamily="34" charset="0"/>
                <a:cs typeface="Arial" panose="020B0604020202020204" pitchFamily="34" charset="0"/>
              </a:rPr>
              <a:t>Developing machine learning models to predict the efficacy of chemotherapy and immunotherapy</a:t>
            </a:r>
          </a:p>
        </p:txBody>
      </p:sp>
      <p:pic>
        <p:nvPicPr>
          <p:cNvPr id="8" name="Picture 7">
            <a:extLst>
              <a:ext uri="{FF2B5EF4-FFF2-40B4-BE49-F238E27FC236}">
                <a16:creationId xmlns:a16="http://schemas.microsoft.com/office/drawing/2014/main" id="{12A51A45-03AC-A3F8-6657-F7D8F7F8B347}"/>
              </a:ext>
            </a:extLst>
          </p:cNvPr>
          <p:cNvPicPr>
            <a:picLocks noChangeAspect="1"/>
          </p:cNvPicPr>
          <p:nvPr/>
        </p:nvPicPr>
        <p:blipFill rotWithShape="1">
          <a:blip r:embed="rId2"/>
          <a:srcRect l="8073" t="21730" r="43691" b="37993"/>
          <a:stretch/>
        </p:blipFill>
        <p:spPr>
          <a:xfrm>
            <a:off x="6245900" y="385621"/>
            <a:ext cx="5673217" cy="3666912"/>
          </a:xfrm>
          <a:prstGeom prst="rect">
            <a:avLst/>
          </a:prstGeom>
        </p:spPr>
      </p:pic>
      <p:sp>
        <p:nvSpPr>
          <p:cNvPr id="15" name="Content Placeholder 2">
            <a:extLst>
              <a:ext uri="{FF2B5EF4-FFF2-40B4-BE49-F238E27FC236}">
                <a16:creationId xmlns:a16="http://schemas.microsoft.com/office/drawing/2014/main" id="{7F830A0C-E42E-7FE1-6516-42740B9E7268}"/>
              </a:ext>
            </a:extLst>
          </p:cNvPr>
          <p:cNvSpPr>
            <a:spLocks noGrp="1"/>
          </p:cNvSpPr>
          <p:nvPr>
            <p:ph idx="1"/>
          </p:nvPr>
        </p:nvSpPr>
        <p:spPr>
          <a:xfrm>
            <a:off x="225947" y="1035606"/>
            <a:ext cx="5806655" cy="5389302"/>
          </a:xfrm>
        </p:spPr>
        <p:txBody>
          <a:bodyPr>
            <a:noAutofit/>
          </a:bodyPr>
          <a:lstStyle/>
          <a:p>
            <a:r>
              <a:rPr lang="en-US" sz="1600" dirty="0"/>
              <a:t>A microenvironment often consists of heterogeneous spatial domains hosting different cell compositions and thereby distinguishable cell-cell communication networks (CCCNs). In this regard, the spatial transcriptome provides promise in deciphering the complex heterogeneity in the biological system by providing location-indexed gene expression for studying CCCNs. </a:t>
            </a:r>
          </a:p>
          <a:p>
            <a:r>
              <a:rPr lang="en-US" sz="1600" dirty="0"/>
              <a:t>Each spatial region of interest has its unique cell composition and spatial-domain-specific CCCNs, which may contribute to elucidating the spatial-dependent heterogeneity. </a:t>
            </a:r>
          </a:p>
          <a:p>
            <a:r>
              <a:rPr lang="en-US" sz="1600" dirty="0"/>
              <a:t>The advantage of our approach compared with contemporary spatial transcriptomic studies include 1) inferring the functional composition instead of traditional cell types in each spatial spot. 2) inferring the CCCNs in an individual spot and then identifying patterns of CCCNs shared by spots in a spatial domain of interest. </a:t>
            </a:r>
          </a:p>
          <a:p>
            <a:r>
              <a:rPr lang="en-US" sz="1600" dirty="0"/>
              <a:t>We developed an </a:t>
            </a:r>
            <a:r>
              <a:rPr lang="en-US" sz="1600" dirty="0" err="1"/>
              <a:t>Rshiny</a:t>
            </a:r>
            <a:r>
              <a:rPr lang="en-US" sz="1600" dirty="0"/>
              <a:t> API, </a:t>
            </a:r>
            <a:r>
              <a:rPr lang="en-US" sz="1600" b="1" dirty="0" err="1"/>
              <a:t>SpatialScope</a:t>
            </a:r>
            <a:r>
              <a:rPr lang="en-US" sz="1600" dirty="0"/>
              <a:t>, an interactive R Shiny platform for spatial transcriptomics analysis that enables researchers to select, visualize, and compare regions of interest on tissue maps with H&amp;E overlays. Our tool integrates comprehensive cell type gene signatures from </a:t>
            </a:r>
            <a:r>
              <a:rPr lang="en-US" sz="1600" dirty="0" err="1"/>
              <a:t>CellMarker</a:t>
            </a:r>
            <a:r>
              <a:rPr lang="en-US" sz="1600" dirty="0"/>
              <a:t> 2.0, performs spatial clustering and differential expression analysis, and allows multi-feature comparisons with statistical testing (https://</a:t>
            </a:r>
            <a:r>
              <a:rPr lang="en-US" sz="1600" dirty="0" err="1"/>
              <a:t>shiny.crc.pitt.edu</a:t>
            </a:r>
            <a:r>
              <a:rPr lang="en-US" sz="1600" dirty="0"/>
              <a:t>/</a:t>
            </a:r>
            <a:r>
              <a:rPr lang="en-US" sz="1600" dirty="0" err="1"/>
              <a:t>spatial_api</a:t>
            </a:r>
            <a:r>
              <a:rPr lang="en-US" sz="1600" dirty="0"/>
              <a:t>/)</a:t>
            </a:r>
            <a:br>
              <a:rPr lang="en-US" sz="1600" dirty="0"/>
            </a:b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The </a:t>
            </a:r>
            <a:r>
              <a:rPr lang="en-US" sz="1600" dirty="0" err="1"/>
              <a:t>Rshiny</a:t>
            </a:r>
            <a:r>
              <a:rPr lang="en-US" sz="1600" dirty="0"/>
              <a:t> API used </a:t>
            </a:r>
          </a:p>
        </p:txBody>
      </p:sp>
      <p:pic>
        <p:nvPicPr>
          <p:cNvPr id="25" name="Picture 24">
            <a:extLst>
              <a:ext uri="{FF2B5EF4-FFF2-40B4-BE49-F238E27FC236}">
                <a16:creationId xmlns:a16="http://schemas.microsoft.com/office/drawing/2014/main" id="{83A62BAD-5226-8436-6026-D20E7BC8214F}"/>
              </a:ext>
            </a:extLst>
          </p:cNvPr>
          <p:cNvPicPr>
            <a:picLocks noChangeAspect="1"/>
          </p:cNvPicPr>
          <p:nvPr/>
        </p:nvPicPr>
        <p:blipFill>
          <a:blip r:embed="rId3"/>
          <a:stretch>
            <a:fillRect/>
          </a:stretch>
        </p:blipFill>
        <p:spPr>
          <a:xfrm>
            <a:off x="6182985" y="4275923"/>
            <a:ext cx="2978318" cy="2211446"/>
          </a:xfrm>
          <a:prstGeom prst="rect">
            <a:avLst/>
          </a:prstGeom>
        </p:spPr>
      </p:pic>
      <p:pic>
        <p:nvPicPr>
          <p:cNvPr id="27" name="Picture 26">
            <a:extLst>
              <a:ext uri="{FF2B5EF4-FFF2-40B4-BE49-F238E27FC236}">
                <a16:creationId xmlns:a16="http://schemas.microsoft.com/office/drawing/2014/main" id="{1153AC9D-1E9A-64E4-6B9E-5E5DDDF73B1A}"/>
              </a:ext>
            </a:extLst>
          </p:cNvPr>
          <p:cNvPicPr>
            <a:picLocks noChangeAspect="1"/>
          </p:cNvPicPr>
          <p:nvPr/>
        </p:nvPicPr>
        <p:blipFill>
          <a:blip r:embed="rId4"/>
          <a:srcRect t="48263"/>
          <a:stretch>
            <a:fillRect/>
          </a:stretch>
        </p:blipFill>
        <p:spPr>
          <a:xfrm>
            <a:off x="9535862" y="4188297"/>
            <a:ext cx="2386311" cy="2337572"/>
          </a:xfrm>
          <a:prstGeom prst="rect">
            <a:avLst/>
          </a:prstGeom>
        </p:spPr>
      </p:pic>
      <p:sp>
        <p:nvSpPr>
          <p:cNvPr id="28" name="TextBox 27">
            <a:extLst>
              <a:ext uri="{FF2B5EF4-FFF2-40B4-BE49-F238E27FC236}">
                <a16:creationId xmlns:a16="http://schemas.microsoft.com/office/drawing/2014/main" id="{B4B5C54F-BF8B-92FE-1612-4711DE7BDBF9}"/>
              </a:ext>
            </a:extLst>
          </p:cNvPr>
          <p:cNvSpPr txBox="1"/>
          <p:nvPr/>
        </p:nvSpPr>
        <p:spPr>
          <a:xfrm>
            <a:off x="269827" y="6286408"/>
            <a:ext cx="6100762" cy="707886"/>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Publications:</a:t>
            </a:r>
          </a:p>
          <a:p>
            <a:r>
              <a:rPr lang="en-US" sz="800" dirty="0">
                <a:latin typeface="Arial" panose="020B0604020202020204" pitchFamily="34" charset="0"/>
                <a:cs typeface="Arial" panose="020B0604020202020204" pitchFamily="34" charset="0"/>
              </a:rPr>
              <a:t>Qiu, A, Lu, M., Lu, X., Xu, M., and </a:t>
            </a:r>
            <a:r>
              <a:rPr lang="en-US" sz="800" b="1" i="1" dirty="0">
                <a:latin typeface="Arial" panose="020B0604020202020204" pitchFamily="34" charset="0"/>
                <a:cs typeface="Arial" panose="020B0604020202020204" pitchFamily="34" charset="0"/>
              </a:rPr>
              <a:t>Chen., L</a:t>
            </a:r>
            <a:r>
              <a:rPr lang="en-US" sz="800" dirty="0">
                <a:latin typeface="Arial" panose="020B0604020202020204" pitchFamily="34" charset="0"/>
                <a:cs typeface="Arial" panose="020B0604020202020204" pitchFamily="34" charset="0"/>
              </a:rPr>
              <a:t>. (2025) </a:t>
            </a:r>
            <a:r>
              <a:rPr lang="en-US" sz="800" b="1" dirty="0" err="1"/>
              <a:t>SpatialScope</a:t>
            </a:r>
            <a:r>
              <a:rPr lang="en-US" sz="800" dirty="0"/>
              <a:t>, an interactive R Shiny platform for spatial transcriptomics analysis that enables researchers to select, visualize, and compare regions of interest on tissue maps with H&amp;E overlays</a:t>
            </a:r>
            <a:r>
              <a:rPr lang="en-US" sz="80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Preprint in preparation</a:t>
            </a:r>
            <a:r>
              <a:rPr lang="en-US" sz="800"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75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AA7-E6E3-F4FC-6CB3-1A8712FB79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D980E-0395-619A-0FF8-61AEF4AA0E60}"/>
              </a:ext>
            </a:extLst>
          </p:cNvPr>
          <p:cNvSpPr>
            <a:spLocks noGrp="1"/>
          </p:cNvSpPr>
          <p:nvPr>
            <p:ph idx="1"/>
          </p:nvPr>
        </p:nvSpPr>
        <p:spPr>
          <a:xfrm>
            <a:off x="360596" y="1468698"/>
            <a:ext cx="5735404" cy="4100829"/>
          </a:xfrm>
        </p:spPr>
        <p:txBody>
          <a:bodyPr>
            <a:normAutofit/>
          </a:bodyPr>
          <a:lstStyle/>
          <a:p>
            <a:r>
              <a:rPr lang="en-US" sz="1600" dirty="0"/>
              <a:t>Immune checkpoint blockade (ICB) has revolutionized the current immuno-oncology and significantly improved clinical outcome for cancer treatment.</a:t>
            </a:r>
          </a:p>
          <a:p>
            <a:r>
              <a:rPr lang="en-US" sz="1600" dirty="0"/>
              <a:t>We created the largest publicly available transcriptome datasets and biomarker discovery for immunotherapy by immune checkpoint blockage. </a:t>
            </a:r>
          </a:p>
          <a:p>
            <a:r>
              <a:rPr lang="en-US" sz="1600" dirty="0"/>
              <a:t>We discussed the biomarkers that focused on tumor genome, tumor microenvironment and tumor-host interaction. Then, we compare existing databases for biomarker discovery for ICB response.</a:t>
            </a:r>
          </a:p>
          <a:p>
            <a:r>
              <a:rPr lang="en-US" sz="1600" dirty="0"/>
              <a:t>We presented </a:t>
            </a:r>
            <a:r>
              <a:rPr lang="en-US" sz="1600" dirty="0" err="1"/>
              <a:t>IOhub</a:t>
            </a:r>
            <a:r>
              <a:rPr lang="en-US" sz="1600" dirty="0"/>
              <a:t> - an interactive web portal that incorporates 36 bulk and 10 single-cell transcriptome datasets for benchmark analysis of the current biomarkers</a:t>
            </a:r>
          </a:p>
          <a:p>
            <a:r>
              <a:rPr lang="en-US" sz="1600" dirty="0"/>
              <a:t>The </a:t>
            </a:r>
            <a:r>
              <a:rPr lang="en-US" sz="1600" dirty="0" err="1"/>
              <a:t>Iohub</a:t>
            </a:r>
            <a:r>
              <a:rPr lang="en-US" sz="1600" dirty="0"/>
              <a:t> is available for the whole research community to use (</a:t>
            </a:r>
            <a:r>
              <a:rPr lang="en-US" sz="1600" dirty="0">
                <a:hlinkClick r:id="rId2">
                  <a:extLst>
                    <a:ext uri="{A12FA001-AC4F-418D-AE19-62706E023703}">
                      <ahyp:hlinkClr xmlns:ahyp="http://schemas.microsoft.com/office/drawing/2018/hyperlinkcolor" val="tx"/>
                    </a:ext>
                  </a:extLst>
                </a:hlinkClick>
              </a:rPr>
              <a:t>https://shiny.crc.pitt.edu/iohub/</a:t>
            </a:r>
            <a:r>
              <a:rPr lang="en-US" sz="1600" dirty="0"/>
              <a:t>) . </a:t>
            </a:r>
          </a:p>
        </p:txBody>
      </p:sp>
      <p:sp>
        <p:nvSpPr>
          <p:cNvPr id="5" name="Rectangle 4">
            <a:extLst>
              <a:ext uri="{FF2B5EF4-FFF2-40B4-BE49-F238E27FC236}">
                <a16:creationId xmlns:a16="http://schemas.microsoft.com/office/drawing/2014/main" id="{53E4F4E6-D4B7-9B28-5688-F2F637551EF3}"/>
              </a:ext>
            </a:extLst>
          </p:cNvPr>
          <p:cNvSpPr/>
          <p:nvPr/>
        </p:nvSpPr>
        <p:spPr>
          <a:xfrm>
            <a:off x="245598" y="5890165"/>
            <a:ext cx="11540001" cy="553998"/>
          </a:xfrm>
          <a:prstGeom prst="rect">
            <a:avLst/>
          </a:prstGeom>
        </p:spPr>
        <p:txBody>
          <a:bodyPr wrap="square">
            <a:spAutoFit/>
          </a:bodyPr>
          <a:lstStyle/>
          <a:p>
            <a:pPr marL="228600" indent="-228600">
              <a:buAutoNum type="arabicPeriod"/>
            </a:pPr>
            <a:r>
              <a:rPr lang="en-US" sz="1000" dirty="0">
                <a:latin typeface="Arial" panose="020B0604020202020204" pitchFamily="34" charset="0"/>
              </a:rPr>
              <a:t>Zhang, H., Lu, B., Lu, X., Saeed, A, </a:t>
            </a:r>
            <a:r>
              <a:rPr lang="en-US" sz="1000" b="1" i="1" dirty="0">
                <a:latin typeface="Arial" panose="020B0604020202020204" pitchFamily="34" charset="0"/>
              </a:rPr>
              <a:t>Chen, L</a:t>
            </a:r>
            <a:r>
              <a:rPr lang="en-US" sz="1000" b="1" dirty="0">
                <a:latin typeface="Arial" panose="020B0604020202020204" pitchFamily="34" charset="0"/>
              </a:rPr>
              <a:t>. </a:t>
            </a:r>
            <a:r>
              <a:rPr lang="en-US" sz="1000" dirty="0">
                <a:latin typeface="Arial" panose="020B0604020202020204" pitchFamily="34" charset="0"/>
              </a:rPr>
              <a:t>(2024) Current transcriptome database and biomarker discovery for immunotherapy by immune checkpoint blockade. Preprint. </a:t>
            </a:r>
          </a:p>
          <a:p>
            <a:pPr marL="228600" indent="-228600">
              <a:buFontTx/>
              <a:buAutoNum type="arabicPeriod"/>
            </a:pPr>
            <a:r>
              <a:rPr lang="en-US" sz="1000" dirty="0">
                <a:latin typeface="Arial" panose="020B0604020202020204" pitchFamily="34" charset="0"/>
              </a:rPr>
              <a:t>Zhang, H., Lu, X., Lu, B. and </a:t>
            </a:r>
            <a:r>
              <a:rPr lang="en-US" sz="1000" b="1" i="1" dirty="0">
                <a:latin typeface="Arial" panose="020B0604020202020204" pitchFamily="34" charset="0"/>
              </a:rPr>
              <a:t>Chen, L</a:t>
            </a:r>
            <a:r>
              <a:rPr lang="en-US" sz="1000" b="1" dirty="0">
                <a:latin typeface="Arial" panose="020B0604020202020204" pitchFamily="34" charset="0"/>
              </a:rPr>
              <a:t>. </a:t>
            </a:r>
            <a:r>
              <a:rPr lang="en-US" sz="1000" dirty="0">
                <a:latin typeface="Arial" panose="020B0604020202020204" pitchFamily="34" charset="0"/>
              </a:rPr>
              <a:t>(2024) Measuring the composition of the tumor microenvironment with transcriptome analysis: past, present and future.</a:t>
            </a:r>
            <a:r>
              <a:rPr lang="zh-CN" altLang="en-US" sz="1000" dirty="0">
                <a:latin typeface="Arial" panose="020B0604020202020204" pitchFamily="34" charset="0"/>
              </a:rPr>
              <a:t> </a:t>
            </a:r>
            <a:r>
              <a:rPr lang="en-US" altLang="zh-CN" sz="1000" dirty="0">
                <a:latin typeface="Arial" panose="020B0604020202020204" pitchFamily="34" charset="0"/>
              </a:rPr>
              <a:t>Future Oncology.</a:t>
            </a:r>
            <a:endParaRPr lang="en-US" sz="1000" dirty="0">
              <a:latin typeface="Arial" panose="020B0604020202020204" pitchFamily="34" charset="0"/>
            </a:endParaRPr>
          </a:p>
          <a:p>
            <a:pPr marL="228600" indent="-228600">
              <a:buFontTx/>
              <a:buAutoNum type="arabicPeriod"/>
            </a:pPr>
            <a:r>
              <a:rPr lang="en-US" sz="1000" dirty="0">
                <a:latin typeface="Arial" panose="020B0604020202020204" pitchFamily="34" charset="0"/>
              </a:rPr>
              <a:t>Zhang, H., Lu, X., Lu, B. and </a:t>
            </a:r>
            <a:r>
              <a:rPr lang="en-US" sz="1000" b="1" i="1" dirty="0">
                <a:latin typeface="Arial" panose="020B0604020202020204" pitchFamily="34" charset="0"/>
              </a:rPr>
              <a:t>Chen, L</a:t>
            </a:r>
            <a:r>
              <a:rPr lang="en-US" sz="1000" b="1" dirty="0">
                <a:latin typeface="Arial" panose="020B0604020202020204" pitchFamily="34" charset="0"/>
              </a:rPr>
              <a:t>. </a:t>
            </a:r>
            <a:r>
              <a:rPr lang="en-US" sz="1000" dirty="0">
                <a:latin typeface="Arial" panose="020B0604020202020204" pitchFamily="34" charset="0"/>
              </a:rPr>
              <a:t>(2023) </a:t>
            </a:r>
            <a:r>
              <a:rPr lang="en-US" sz="1000" dirty="0" err="1">
                <a:latin typeface="Arial" panose="020B0604020202020204" pitchFamily="34" charset="0"/>
              </a:rPr>
              <a:t>scGEM</a:t>
            </a:r>
            <a:r>
              <a:rPr lang="en-US" sz="1000" dirty="0">
                <a:latin typeface="Arial" panose="020B0604020202020204" pitchFamily="34" charset="0"/>
              </a:rPr>
              <a:t>: Unveiling the Nested Tree-Structured Gene Co-Expressing Modules in Single Cell Transcriptome Data. </a:t>
            </a:r>
            <a:r>
              <a:rPr lang="en-US" sz="1000" i="1" dirty="0">
                <a:latin typeface="Arial" panose="020B0604020202020204" pitchFamily="34" charset="0"/>
              </a:rPr>
              <a:t>Cancers</a:t>
            </a:r>
            <a:r>
              <a:rPr lang="en-US" sz="1000" dirty="0">
                <a:latin typeface="Arial" panose="020B0604020202020204" pitchFamily="34" charset="0"/>
              </a:rPr>
              <a:t>, </a:t>
            </a:r>
            <a:r>
              <a:rPr lang="en-US" sz="1000" i="1" dirty="0">
                <a:latin typeface="Arial" panose="020B0604020202020204" pitchFamily="34" charset="0"/>
              </a:rPr>
              <a:t>15</a:t>
            </a:r>
            <a:r>
              <a:rPr lang="en-US" sz="1000" dirty="0">
                <a:latin typeface="Arial" panose="020B0604020202020204" pitchFamily="34" charset="0"/>
              </a:rPr>
              <a:t>(17), p.4277.</a:t>
            </a:r>
            <a:endParaRPr lang="en-US" sz="1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086B3AD-7576-1867-6839-B1037D3B65A2}"/>
              </a:ext>
            </a:extLst>
          </p:cNvPr>
          <p:cNvSpPr>
            <a:spLocks noGrp="1"/>
          </p:cNvSpPr>
          <p:nvPr>
            <p:ph type="title"/>
          </p:nvPr>
        </p:nvSpPr>
        <p:spPr>
          <a:xfrm>
            <a:off x="301030" y="433333"/>
            <a:ext cx="6053602" cy="923330"/>
          </a:xfrm>
        </p:spPr>
        <p:txBody>
          <a:bodyPr vert="horz" lIns="91440" tIns="45720" rIns="91440" bIns="45720" rtlCol="0" anchor="ctr">
            <a:normAutofit/>
          </a:bodyPr>
          <a:lstStyle/>
          <a:p>
            <a:r>
              <a:rPr lang="en-US" sz="1800" b="1" dirty="0">
                <a:latin typeface="Arial" panose="020B0604020202020204" pitchFamily="34" charset="0"/>
                <a:cs typeface="Arial" panose="020B0604020202020204" pitchFamily="34" charset="0"/>
              </a:rPr>
              <a:t>Developing m</a:t>
            </a:r>
            <a:r>
              <a:rPr lang="en-US" sz="1800" b="1" kern="1200" dirty="0">
                <a:solidFill>
                  <a:schemeClr val="tx1"/>
                </a:solidFill>
                <a:latin typeface="Arial" panose="020B0604020202020204" pitchFamily="34" charset="0"/>
                <a:cs typeface="Arial" panose="020B0604020202020204" pitchFamily="34" charset="0"/>
              </a:rPr>
              <a:t>achine learning models to predict the efficacy of chemotherapy and immunotherapy</a:t>
            </a:r>
          </a:p>
        </p:txBody>
      </p:sp>
      <p:pic>
        <p:nvPicPr>
          <p:cNvPr id="4" name="Picture 3" descr="A diagram of the human body&#10;&#10;Description automatically generated">
            <a:extLst>
              <a:ext uri="{FF2B5EF4-FFF2-40B4-BE49-F238E27FC236}">
                <a16:creationId xmlns:a16="http://schemas.microsoft.com/office/drawing/2014/main" id="{5C1BF245-3925-46F9-D68B-6CB8283439F6}"/>
              </a:ext>
            </a:extLst>
          </p:cNvPr>
          <p:cNvPicPr>
            <a:picLocks noChangeAspect="1"/>
          </p:cNvPicPr>
          <p:nvPr/>
        </p:nvPicPr>
        <p:blipFill>
          <a:blip r:embed="rId3"/>
          <a:stretch>
            <a:fillRect/>
          </a:stretch>
        </p:blipFill>
        <p:spPr>
          <a:xfrm>
            <a:off x="6267184" y="619119"/>
            <a:ext cx="5334000" cy="5105400"/>
          </a:xfrm>
          <a:prstGeom prst="rect">
            <a:avLst/>
          </a:prstGeom>
        </p:spPr>
      </p:pic>
      <p:sp>
        <p:nvSpPr>
          <p:cNvPr id="6" name="TextBox 5">
            <a:extLst>
              <a:ext uri="{FF2B5EF4-FFF2-40B4-BE49-F238E27FC236}">
                <a16:creationId xmlns:a16="http://schemas.microsoft.com/office/drawing/2014/main" id="{B32DCB1C-505A-E4F7-7D33-141E9E3A517C}"/>
              </a:ext>
            </a:extLst>
          </p:cNvPr>
          <p:cNvSpPr txBox="1"/>
          <p:nvPr/>
        </p:nvSpPr>
        <p:spPr>
          <a:xfrm>
            <a:off x="258166" y="5702053"/>
            <a:ext cx="6100762"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Publications:</a:t>
            </a:r>
          </a:p>
        </p:txBody>
      </p:sp>
    </p:spTree>
    <p:extLst>
      <p:ext uri="{BB962C8B-B14F-4D97-AF65-F5344CB8AC3E}">
        <p14:creationId xmlns:p14="http://schemas.microsoft.com/office/powerpoint/2010/main" val="113269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574917" y="1068642"/>
            <a:ext cx="5362948" cy="5099343"/>
          </a:xfrm>
        </p:spPr>
        <p:txBody>
          <a:bodyPr/>
          <a:lstStyle/>
          <a:p>
            <a:r>
              <a:rPr lang="en-US" sz="1600" dirty="0"/>
              <a:t>We developed a topic modeling method to learn nested tree-structured gene expression modules (GEMs) that reflect cellular functions and transcriptomic processes of a specific cell type in the tumor microenvironment of colorectal cancer. </a:t>
            </a:r>
          </a:p>
          <a:p>
            <a:r>
              <a:rPr lang="en-US" sz="1600" dirty="0"/>
              <a:t>GEMs could be used as new representations of cellular states to deconvolute bulk RNA-seq data and spatial transcriptomics. </a:t>
            </a:r>
          </a:p>
          <a:p>
            <a:r>
              <a:rPr lang="en-US" sz="1600" dirty="0"/>
              <a:t>By incorporating the biological knowledge of ligand-receptor interactions into the causal discovery, our model successfully learnt the intercellular interactions among cell types (T, B, Myeloid, Stromal, and Epithelial cells). </a:t>
            </a:r>
          </a:p>
          <a:p>
            <a:r>
              <a:rPr lang="en-US" sz="1600" dirty="0"/>
              <a:t>We further validated the inferred cell-cell communication using spatial transcriptomics, which measured all the gene activity in a tissue and mapped where the activity was occurring. </a:t>
            </a:r>
          </a:p>
          <a:p>
            <a:r>
              <a:rPr lang="en-US" sz="1600" dirty="0"/>
              <a:t>We successfully identified GEMs involved in the ligand-receptor signaling, which could be used as novel biomarker for therapies such as anti-PD-1 immunotherapy.</a:t>
            </a:r>
          </a:p>
        </p:txBody>
      </p:sp>
      <p:sp>
        <p:nvSpPr>
          <p:cNvPr id="5" name="Rectangle 4">
            <a:extLst>
              <a:ext uri="{FF2B5EF4-FFF2-40B4-BE49-F238E27FC236}">
                <a16:creationId xmlns:a16="http://schemas.microsoft.com/office/drawing/2014/main" id="{91163897-EED5-1D90-05DD-9BFC9331BBBE}"/>
              </a:ext>
            </a:extLst>
          </p:cNvPr>
          <p:cNvSpPr/>
          <p:nvPr/>
        </p:nvSpPr>
        <p:spPr>
          <a:xfrm>
            <a:off x="245598" y="6104485"/>
            <a:ext cx="11540001" cy="707886"/>
          </a:xfrm>
          <a:prstGeom prst="rect">
            <a:avLst/>
          </a:prstGeom>
        </p:spPr>
        <p:txBody>
          <a:bodyPr wrap="square">
            <a:spAutoFit/>
          </a:bodyPr>
          <a:lstStyle/>
          <a:p>
            <a:pPr lvl="0"/>
            <a:r>
              <a:rPr lang="en-US" sz="1000" dirty="0">
                <a:latin typeface="Arial" panose="020B0604020202020204" pitchFamily="34" charset="0"/>
                <a:cs typeface="Arial" panose="020B0604020202020204" pitchFamily="34" charset="0"/>
              </a:rPr>
              <a:t>1. </a:t>
            </a:r>
            <a:r>
              <a:rPr lang="en-US" sz="1000" dirty="0">
                <a:latin typeface="Arial" panose="020B0604020202020204" pitchFamily="34" charset="0"/>
              </a:rPr>
              <a:t>Zhang, H., Lu, X., Lu, B. and </a:t>
            </a:r>
            <a:r>
              <a:rPr lang="en-US" sz="1000" b="1" dirty="0">
                <a:latin typeface="Arial" panose="020B0604020202020204" pitchFamily="34" charset="0"/>
              </a:rPr>
              <a:t>Chen, L. </a:t>
            </a:r>
            <a:r>
              <a:rPr lang="en-US" sz="1000" dirty="0">
                <a:latin typeface="Arial" panose="020B0604020202020204" pitchFamily="34" charset="0"/>
              </a:rPr>
              <a:t>(2023) </a:t>
            </a:r>
            <a:r>
              <a:rPr lang="en-US" sz="1000" dirty="0" err="1">
                <a:latin typeface="Arial" panose="020B0604020202020204" pitchFamily="34" charset="0"/>
              </a:rPr>
              <a:t>scGEM</a:t>
            </a:r>
            <a:r>
              <a:rPr lang="en-US" sz="1000" dirty="0">
                <a:latin typeface="Arial" panose="020B0604020202020204" pitchFamily="34" charset="0"/>
              </a:rPr>
              <a:t>: Unveiling the Nested Tree-Structured Gene Co-Expressing Modules in Single Cell Transcriptome Data. </a:t>
            </a:r>
            <a:r>
              <a:rPr lang="en-US" sz="1000" i="1" dirty="0">
                <a:latin typeface="Arial" panose="020B0604020202020204" pitchFamily="34" charset="0"/>
              </a:rPr>
              <a:t>Cancers</a:t>
            </a:r>
            <a:r>
              <a:rPr lang="en-US" sz="1000" dirty="0">
                <a:latin typeface="Arial" panose="020B0604020202020204" pitchFamily="34" charset="0"/>
              </a:rPr>
              <a:t>, </a:t>
            </a:r>
            <a:r>
              <a:rPr lang="en-US" sz="1000" i="1" dirty="0">
                <a:latin typeface="Arial" panose="020B0604020202020204" pitchFamily="34" charset="0"/>
              </a:rPr>
              <a:t>15</a:t>
            </a:r>
            <a:r>
              <a:rPr lang="en-US" sz="1000" dirty="0">
                <a:latin typeface="Arial" panose="020B0604020202020204" pitchFamily="34" charset="0"/>
              </a:rPr>
              <a:t>(17), p.4277.</a:t>
            </a:r>
            <a:endParaRPr lang="en-US" sz="1000" dirty="0">
              <a:latin typeface="Arial" panose="020B0604020202020204" pitchFamily="34" charset="0"/>
              <a:cs typeface="Arial" panose="020B0604020202020204" pitchFamily="34" charset="0"/>
            </a:endParaRPr>
          </a:p>
          <a:p>
            <a:pPr lvl="0"/>
            <a:r>
              <a:rPr lang="en-US" sz="1000" dirty="0">
                <a:latin typeface="Arial" panose="020B0604020202020204" pitchFamily="34" charset="0"/>
                <a:cs typeface="Arial" panose="020B0604020202020204" pitchFamily="34" charset="0"/>
              </a:rPr>
              <a:t>2. </a:t>
            </a:r>
            <a:r>
              <a:rPr lang="en-US" sz="1000" b="1" dirty="0">
                <a:latin typeface="Arial" panose="020B0604020202020204" pitchFamily="34" charset="0"/>
                <a:cs typeface="Arial" panose="020B0604020202020204" pitchFamily="34" charset="0"/>
              </a:rPr>
              <a:t>Chen, L.</a:t>
            </a:r>
            <a:r>
              <a:rPr lang="en-US" sz="1000" dirty="0">
                <a:latin typeface="Arial" panose="020B0604020202020204" pitchFamily="34" charset="0"/>
                <a:cs typeface="Arial" panose="020B0604020202020204" pitchFamily="34" charset="0"/>
              </a:rPr>
              <a:t>, Zhang, H., et al (2023) Deconvoluting single-cell transcriptomics reveals cellular programs regulated by cell-cell communication in colorectal cancer. Under submission.  </a:t>
            </a:r>
          </a:p>
          <a:p>
            <a:r>
              <a:rPr lang="en-US" sz="1000" dirty="0">
                <a:latin typeface="Arial" panose="020B0604020202020204" pitchFamily="34" charset="0"/>
                <a:cs typeface="Arial" panose="020B0604020202020204" pitchFamily="34" charset="0"/>
              </a:rPr>
              <a:t>3. </a:t>
            </a:r>
            <a:r>
              <a:rPr lang="en-US" sz="1000" dirty="0">
                <a:latin typeface="Arial" panose="020B0604020202020204" pitchFamily="34" charset="0"/>
              </a:rPr>
              <a:t>Chen, X.*, </a:t>
            </a:r>
            <a:r>
              <a:rPr lang="en-US" sz="1000" b="1" dirty="0">
                <a:latin typeface="Arial" panose="020B0604020202020204" pitchFamily="34" charset="0"/>
              </a:rPr>
              <a:t>Chen, L</a:t>
            </a:r>
            <a:r>
              <a:rPr lang="en-US" sz="1000" dirty="0">
                <a:latin typeface="Arial" panose="020B0604020202020204" pitchFamily="34" charset="0"/>
              </a:rPr>
              <a:t>.*, et al (2022) An individualized causal framework for learning intercellular communication networks that define microenvironments of individual tumors. PLOS Computational Biology, 18(12), p.e1010761.</a:t>
            </a:r>
          </a:p>
        </p:txBody>
      </p:sp>
      <p:pic>
        <p:nvPicPr>
          <p:cNvPr id="11" name="Picture 10" descr="A poster of a diagram&#10;&#10;Description automatically generated">
            <a:extLst>
              <a:ext uri="{FF2B5EF4-FFF2-40B4-BE49-F238E27FC236}">
                <a16:creationId xmlns:a16="http://schemas.microsoft.com/office/drawing/2014/main" id="{6E7AFC73-F93E-A10D-B8EF-608B52D4BB27}"/>
              </a:ext>
            </a:extLst>
          </p:cNvPr>
          <p:cNvPicPr>
            <a:picLocks noChangeAspect="1"/>
          </p:cNvPicPr>
          <p:nvPr/>
        </p:nvPicPr>
        <p:blipFill rotWithShape="1">
          <a:blip r:embed="rId2"/>
          <a:srcRect l="220"/>
          <a:stretch/>
        </p:blipFill>
        <p:spPr>
          <a:xfrm>
            <a:off x="6393839" y="127596"/>
            <a:ext cx="5223244" cy="5930613"/>
          </a:xfrm>
          <a:prstGeom prst="rect">
            <a:avLst/>
          </a:prstGeom>
        </p:spPr>
      </p:pic>
      <p:sp>
        <p:nvSpPr>
          <p:cNvPr id="7" name="Title 1">
            <a:extLst>
              <a:ext uri="{FF2B5EF4-FFF2-40B4-BE49-F238E27FC236}">
                <a16:creationId xmlns:a16="http://schemas.microsoft.com/office/drawing/2014/main" id="{626B4505-E48F-DCA2-B853-CDE998536A63}"/>
              </a:ext>
            </a:extLst>
          </p:cNvPr>
          <p:cNvSpPr>
            <a:spLocks noGrp="1"/>
          </p:cNvSpPr>
          <p:nvPr>
            <p:ph type="title"/>
          </p:nvPr>
        </p:nvSpPr>
        <p:spPr>
          <a:xfrm>
            <a:off x="229590" y="90424"/>
            <a:ext cx="6053602" cy="923330"/>
          </a:xfrm>
        </p:spPr>
        <p:txBody>
          <a:bodyPr vert="horz" lIns="91440" tIns="45720" rIns="91440" bIns="45720" rtlCol="0" anchor="ctr">
            <a:normAutofit/>
          </a:bodyPr>
          <a:lstStyle/>
          <a:p>
            <a:r>
              <a:rPr lang="en-US" sz="1800" b="1" dirty="0">
                <a:latin typeface="Arial" panose="020B0604020202020204" pitchFamily="34" charset="0"/>
                <a:cs typeface="Arial" panose="020B0604020202020204" pitchFamily="34" charset="0"/>
              </a:rPr>
              <a:t>Combination of m</a:t>
            </a:r>
            <a:r>
              <a:rPr lang="en-US" sz="1800" b="1" kern="1200" dirty="0">
                <a:solidFill>
                  <a:schemeClr val="tx1"/>
                </a:solidFill>
                <a:latin typeface="Arial" panose="020B0604020202020204" pitchFamily="34" charset="0"/>
                <a:cs typeface="Arial" panose="020B0604020202020204" pitchFamily="34" charset="0"/>
              </a:rPr>
              <a:t>achine learning models and causal discovery for studying tumor microenvironment</a:t>
            </a:r>
          </a:p>
        </p:txBody>
      </p:sp>
      <p:sp>
        <p:nvSpPr>
          <p:cNvPr id="4" name="TextBox 3">
            <a:extLst>
              <a:ext uri="{FF2B5EF4-FFF2-40B4-BE49-F238E27FC236}">
                <a16:creationId xmlns:a16="http://schemas.microsoft.com/office/drawing/2014/main" id="{30EA5C93-F65C-4A5D-711D-0FDF5A36D58A}"/>
              </a:ext>
            </a:extLst>
          </p:cNvPr>
          <p:cNvSpPr txBox="1"/>
          <p:nvPr/>
        </p:nvSpPr>
        <p:spPr>
          <a:xfrm>
            <a:off x="243878" y="5902081"/>
            <a:ext cx="6100762"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Publications:</a:t>
            </a:r>
          </a:p>
        </p:txBody>
      </p:sp>
    </p:spTree>
    <p:extLst>
      <p:ext uri="{BB962C8B-B14F-4D97-AF65-F5344CB8AC3E}">
        <p14:creationId xmlns:p14="http://schemas.microsoft.com/office/powerpoint/2010/main" val="221641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D9C1-27B0-9D4C-882D-FA1B531BBCB6}"/>
              </a:ext>
            </a:extLst>
          </p:cNvPr>
          <p:cNvSpPr>
            <a:spLocks noGrp="1"/>
          </p:cNvSpPr>
          <p:nvPr>
            <p:ph type="title"/>
          </p:nvPr>
        </p:nvSpPr>
        <p:spPr>
          <a:xfrm>
            <a:off x="49075" y="-354745"/>
            <a:ext cx="10515600" cy="1325563"/>
          </a:xfrm>
        </p:spPr>
        <p:txBody>
          <a:bodyPr>
            <a:normAutofit/>
          </a:bodyPr>
          <a:lstStyle/>
          <a:p>
            <a:r>
              <a:rPr lang="en-US" sz="3200" b="1" dirty="0">
                <a:latin typeface="Arial" panose="020B0604020202020204" pitchFamily="34" charset="0"/>
                <a:cs typeface="Arial" panose="020B0604020202020204" pitchFamily="34" charset="0"/>
              </a:rPr>
              <a:t>Deep Learning for precision oncology</a:t>
            </a:r>
          </a:p>
        </p:txBody>
      </p:sp>
      <p:sp>
        <p:nvSpPr>
          <p:cNvPr id="4" name="TextBox 3">
            <a:extLst>
              <a:ext uri="{FF2B5EF4-FFF2-40B4-BE49-F238E27FC236}">
                <a16:creationId xmlns:a16="http://schemas.microsoft.com/office/drawing/2014/main" id="{D83F32B6-DD88-E348-9FC9-9B0A6FC02FCB}"/>
              </a:ext>
            </a:extLst>
          </p:cNvPr>
          <p:cNvSpPr txBox="1"/>
          <p:nvPr/>
        </p:nvSpPr>
        <p:spPr>
          <a:xfrm>
            <a:off x="2728524" y="3043080"/>
            <a:ext cx="2763079" cy="307777"/>
          </a:xfrm>
          <a:prstGeom prst="rect">
            <a:avLst/>
          </a:prstGeom>
          <a:noFill/>
        </p:spPr>
        <p:txBody>
          <a:bodyPr wrap="square" rtlCol="0">
            <a:spAutoFit/>
          </a:bodyPr>
          <a:lstStyle/>
          <a:p>
            <a:r>
              <a:rPr lang="en-US" sz="1400" b="1" dirty="0"/>
              <a:t>Deep Learning Model</a:t>
            </a:r>
          </a:p>
        </p:txBody>
      </p:sp>
      <p:cxnSp>
        <p:nvCxnSpPr>
          <p:cNvPr id="6" name="Straight Arrow Connector 5">
            <a:extLst>
              <a:ext uri="{FF2B5EF4-FFF2-40B4-BE49-F238E27FC236}">
                <a16:creationId xmlns:a16="http://schemas.microsoft.com/office/drawing/2014/main" id="{01ACA0FC-A89C-6849-BCE2-B410360CE789}"/>
              </a:ext>
            </a:extLst>
          </p:cNvPr>
          <p:cNvCxnSpPr>
            <a:cxnSpLocks/>
          </p:cNvCxnSpPr>
          <p:nvPr/>
        </p:nvCxnSpPr>
        <p:spPr>
          <a:xfrm flipV="1">
            <a:off x="10109909" y="3719804"/>
            <a:ext cx="526204" cy="952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7E6279-B682-6C41-AE1E-4AB2A0A83FFA}"/>
              </a:ext>
            </a:extLst>
          </p:cNvPr>
          <p:cNvCxnSpPr>
            <a:cxnSpLocks/>
            <a:endCxn id="70" idx="1"/>
          </p:cNvCxnSpPr>
          <p:nvPr/>
        </p:nvCxnSpPr>
        <p:spPr>
          <a:xfrm>
            <a:off x="10104847" y="2665301"/>
            <a:ext cx="531266" cy="68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2499B2-33F0-6D4D-AC90-738FDD08AB39}"/>
              </a:ext>
            </a:extLst>
          </p:cNvPr>
          <p:cNvSpPr txBox="1"/>
          <p:nvPr/>
        </p:nvSpPr>
        <p:spPr>
          <a:xfrm>
            <a:off x="27015" y="2708002"/>
            <a:ext cx="2865749" cy="584775"/>
          </a:xfrm>
          <a:prstGeom prst="rect">
            <a:avLst/>
          </a:prstGeom>
          <a:noFill/>
        </p:spPr>
        <p:txBody>
          <a:bodyPr wrap="square" rtlCol="0">
            <a:spAutoFit/>
          </a:bodyPr>
          <a:lstStyle/>
          <a:p>
            <a:r>
              <a:rPr lang="zh-CN" altLang="en-US" dirty="0"/>
              <a:t>          </a:t>
            </a:r>
            <a:r>
              <a:rPr lang="en-US" sz="1400" b="1" dirty="0"/>
              <a:t>Genomic Data </a:t>
            </a:r>
          </a:p>
          <a:p>
            <a:r>
              <a:rPr lang="zh-CN" altLang="en-US" sz="1400" b="1" dirty="0"/>
              <a:t>    </a:t>
            </a:r>
            <a:r>
              <a:rPr lang="en-US" sz="1400" b="1" dirty="0"/>
              <a:t>(single-cell and bulk-cell)</a:t>
            </a:r>
          </a:p>
        </p:txBody>
      </p:sp>
      <p:sp>
        <p:nvSpPr>
          <p:cNvPr id="22" name="TextBox 21">
            <a:extLst>
              <a:ext uri="{FF2B5EF4-FFF2-40B4-BE49-F238E27FC236}">
                <a16:creationId xmlns:a16="http://schemas.microsoft.com/office/drawing/2014/main" id="{A36D0CB3-77A6-6A48-9B4D-99A90DACE47B}"/>
              </a:ext>
            </a:extLst>
          </p:cNvPr>
          <p:cNvSpPr txBox="1"/>
          <p:nvPr/>
        </p:nvSpPr>
        <p:spPr>
          <a:xfrm>
            <a:off x="501285" y="4903814"/>
            <a:ext cx="1904215" cy="307777"/>
          </a:xfrm>
          <a:prstGeom prst="rect">
            <a:avLst/>
          </a:prstGeom>
          <a:noFill/>
        </p:spPr>
        <p:txBody>
          <a:bodyPr wrap="square" rtlCol="0">
            <a:spAutoFit/>
          </a:bodyPr>
          <a:lstStyle/>
          <a:p>
            <a:r>
              <a:rPr lang="en-US" sz="1400" b="1" dirty="0"/>
              <a:t>Drug</a:t>
            </a:r>
            <a:r>
              <a:rPr lang="zh-CN" altLang="en-US" sz="1400" b="1" dirty="0"/>
              <a:t> </a:t>
            </a:r>
            <a:r>
              <a:rPr lang="en-US" altLang="zh-CN" sz="1400" b="1" dirty="0"/>
              <a:t>response</a:t>
            </a:r>
            <a:endParaRPr lang="en-US" sz="1400" b="1" dirty="0"/>
          </a:p>
        </p:txBody>
      </p:sp>
      <p:pic>
        <p:nvPicPr>
          <p:cNvPr id="24" name="Picture 23" descr="A picture containing animal&#10;&#10;Description automatically generated">
            <a:extLst>
              <a:ext uri="{FF2B5EF4-FFF2-40B4-BE49-F238E27FC236}">
                <a16:creationId xmlns:a16="http://schemas.microsoft.com/office/drawing/2014/main" id="{A24E3FD7-D4B7-4544-B34D-C6574C131EE1}"/>
              </a:ext>
            </a:extLst>
          </p:cNvPr>
          <p:cNvPicPr>
            <a:picLocks noChangeAspect="1"/>
          </p:cNvPicPr>
          <p:nvPr/>
        </p:nvPicPr>
        <p:blipFill>
          <a:blip r:embed="rId3"/>
          <a:stretch>
            <a:fillRect/>
          </a:stretch>
        </p:blipFill>
        <p:spPr>
          <a:xfrm>
            <a:off x="516065" y="1712592"/>
            <a:ext cx="1269419" cy="806988"/>
          </a:xfrm>
          <a:prstGeom prst="rect">
            <a:avLst/>
          </a:prstGeom>
        </p:spPr>
      </p:pic>
      <p:pic>
        <p:nvPicPr>
          <p:cNvPr id="26" name="Picture 25" descr="A close up of a logo&#10;&#10;Description automatically generated">
            <a:extLst>
              <a:ext uri="{FF2B5EF4-FFF2-40B4-BE49-F238E27FC236}">
                <a16:creationId xmlns:a16="http://schemas.microsoft.com/office/drawing/2014/main" id="{3EFD4F3B-1EF3-1B4E-A4CE-4DDE943D90B1}"/>
              </a:ext>
            </a:extLst>
          </p:cNvPr>
          <p:cNvPicPr>
            <a:picLocks noChangeAspect="1"/>
          </p:cNvPicPr>
          <p:nvPr/>
        </p:nvPicPr>
        <p:blipFill rotWithShape="1">
          <a:blip r:embed="rId4"/>
          <a:srcRect l="2758" t="16358" r="6204" b="3040"/>
          <a:stretch/>
        </p:blipFill>
        <p:spPr>
          <a:xfrm>
            <a:off x="2851165" y="1254146"/>
            <a:ext cx="1356432" cy="1364138"/>
          </a:xfrm>
          <a:prstGeom prst="rect">
            <a:avLst/>
          </a:prstGeom>
        </p:spPr>
      </p:pic>
      <p:cxnSp>
        <p:nvCxnSpPr>
          <p:cNvPr id="31" name="Straight Arrow Connector 30">
            <a:extLst>
              <a:ext uri="{FF2B5EF4-FFF2-40B4-BE49-F238E27FC236}">
                <a16:creationId xmlns:a16="http://schemas.microsoft.com/office/drawing/2014/main" id="{5DAAC46B-5733-BC46-8A6D-25A6DF2BD921}"/>
              </a:ext>
            </a:extLst>
          </p:cNvPr>
          <p:cNvCxnSpPr>
            <a:cxnSpLocks/>
          </p:cNvCxnSpPr>
          <p:nvPr/>
        </p:nvCxnSpPr>
        <p:spPr>
          <a:xfrm>
            <a:off x="2137473" y="2542175"/>
            <a:ext cx="568310" cy="58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descr="A close up of a map&#10;&#10;Description automatically generated">
            <a:extLst>
              <a:ext uri="{FF2B5EF4-FFF2-40B4-BE49-F238E27FC236}">
                <a16:creationId xmlns:a16="http://schemas.microsoft.com/office/drawing/2014/main" id="{30C3F6D6-5384-0747-8D85-0907B954C224}"/>
              </a:ext>
            </a:extLst>
          </p:cNvPr>
          <p:cNvPicPr>
            <a:picLocks noChangeAspect="1"/>
          </p:cNvPicPr>
          <p:nvPr/>
        </p:nvPicPr>
        <p:blipFill rotWithShape="1">
          <a:blip r:embed="rId5"/>
          <a:srcRect l="6380" t="14496" r="1752" b="12781"/>
          <a:stretch/>
        </p:blipFill>
        <p:spPr>
          <a:xfrm>
            <a:off x="356558" y="4022133"/>
            <a:ext cx="1507931" cy="895275"/>
          </a:xfrm>
          <a:prstGeom prst="rect">
            <a:avLst/>
          </a:prstGeom>
        </p:spPr>
      </p:pic>
      <p:cxnSp>
        <p:nvCxnSpPr>
          <p:cNvPr id="35" name="Straight Arrow Connector 34">
            <a:extLst>
              <a:ext uri="{FF2B5EF4-FFF2-40B4-BE49-F238E27FC236}">
                <a16:creationId xmlns:a16="http://schemas.microsoft.com/office/drawing/2014/main" id="{BDFBE904-D8CD-B946-8447-D3C51A3CE2A4}"/>
              </a:ext>
            </a:extLst>
          </p:cNvPr>
          <p:cNvCxnSpPr>
            <a:cxnSpLocks/>
          </p:cNvCxnSpPr>
          <p:nvPr/>
        </p:nvCxnSpPr>
        <p:spPr>
          <a:xfrm flipV="1">
            <a:off x="2149073" y="3635629"/>
            <a:ext cx="566137" cy="64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0EF2C14-B3EB-4B44-BBD4-C828CA8A7641}"/>
              </a:ext>
            </a:extLst>
          </p:cNvPr>
          <p:cNvPicPr/>
          <p:nvPr/>
        </p:nvPicPr>
        <p:blipFill rotWithShape="1">
          <a:blip r:embed="rId6" cstate="print">
            <a:extLst>
              <a:ext uri="{28A0092B-C50C-407E-A947-70E740481C1C}">
                <a14:useLocalDpi xmlns:a14="http://schemas.microsoft.com/office/drawing/2010/main" val="0"/>
              </a:ext>
            </a:extLst>
          </a:blip>
          <a:srcRect r="11573"/>
          <a:stretch/>
        </p:blipFill>
        <p:spPr>
          <a:xfrm>
            <a:off x="2818832" y="3674426"/>
            <a:ext cx="1573314" cy="1653304"/>
          </a:xfrm>
          <a:prstGeom prst="rect">
            <a:avLst/>
          </a:prstGeom>
        </p:spPr>
      </p:pic>
      <p:pic>
        <p:nvPicPr>
          <p:cNvPr id="28" name="Picture 27" descr="../../PaperDrafts/SemanticPaper/Figure1.pdf">
            <a:extLst>
              <a:ext uri="{FF2B5EF4-FFF2-40B4-BE49-F238E27FC236}">
                <a16:creationId xmlns:a16="http://schemas.microsoft.com/office/drawing/2014/main" id="{A76E0616-8985-2B44-846B-1A2883800885}"/>
              </a:ext>
            </a:extLst>
          </p:cNvPr>
          <p:cNvPicPr/>
          <p:nvPr/>
        </p:nvPicPr>
        <p:blipFill rotWithShape="1">
          <a:blip r:embed="rId7">
            <a:extLst>
              <a:ext uri="{28A0092B-C50C-407E-A947-70E740481C1C}">
                <a14:useLocalDpi xmlns:a14="http://schemas.microsoft.com/office/drawing/2010/main" val="0"/>
              </a:ext>
            </a:extLst>
          </a:blip>
          <a:srcRect l="34691" t="67974" r="37787" b="1937"/>
          <a:stretch/>
        </p:blipFill>
        <p:spPr bwMode="auto">
          <a:xfrm>
            <a:off x="7726417" y="662047"/>
            <a:ext cx="1832261" cy="1618146"/>
          </a:xfrm>
          <a:prstGeom prst="rect">
            <a:avLst/>
          </a:prstGeom>
          <a:noFill/>
          <a:ln>
            <a:noFill/>
          </a:ln>
        </p:spPr>
      </p:pic>
      <p:pic>
        <p:nvPicPr>
          <p:cNvPr id="29" name="Picture 28" descr="../../PaperDrafts/SemanticPaper/Figure1.pdf">
            <a:extLst>
              <a:ext uri="{FF2B5EF4-FFF2-40B4-BE49-F238E27FC236}">
                <a16:creationId xmlns:a16="http://schemas.microsoft.com/office/drawing/2014/main" id="{49476C07-DD7C-6F48-A89D-B031BC708F75}"/>
              </a:ext>
            </a:extLst>
          </p:cNvPr>
          <p:cNvPicPr/>
          <p:nvPr/>
        </p:nvPicPr>
        <p:blipFill rotWithShape="1">
          <a:blip r:embed="rId7">
            <a:extLst>
              <a:ext uri="{28A0092B-C50C-407E-A947-70E740481C1C}">
                <a14:useLocalDpi xmlns:a14="http://schemas.microsoft.com/office/drawing/2010/main" val="0"/>
              </a:ext>
            </a:extLst>
          </a:blip>
          <a:srcRect l="70544" t="69124" r="446" b="3748"/>
          <a:stretch/>
        </p:blipFill>
        <p:spPr bwMode="auto">
          <a:xfrm>
            <a:off x="7762764" y="4345223"/>
            <a:ext cx="1723453" cy="1341267"/>
          </a:xfrm>
          <a:prstGeom prst="rect">
            <a:avLst/>
          </a:prstGeom>
          <a:noFill/>
          <a:ln>
            <a:noFill/>
          </a:ln>
        </p:spPr>
      </p:pic>
      <p:grpSp>
        <p:nvGrpSpPr>
          <p:cNvPr id="69" name="Group 68">
            <a:extLst>
              <a:ext uri="{FF2B5EF4-FFF2-40B4-BE49-F238E27FC236}">
                <a16:creationId xmlns:a16="http://schemas.microsoft.com/office/drawing/2014/main" id="{4BE530C6-0AAF-8D49-AADB-636852E2A982}"/>
              </a:ext>
            </a:extLst>
          </p:cNvPr>
          <p:cNvGrpSpPr/>
          <p:nvPr/>
        </p:nvGrpSpPr>
        <p:grpSpPr>
          <a:xfrm>
            <a:off x="4819045" y="2277804"/>
            <a:ext cx="2494876" cy="1922722"/>
            <a:chOff x="4881497" y="2161209"/>
            <a:chExt cx="2665025" cy="2084986"/>
          </a:xfrm>
        </p:grpSpPr>
        <p:sp>
          <p:nvSpPr>
            <p:cNvPr id="32" name="Rectangle 31">
              <a:extLst>
                <a:ext uri="{FF2B5EF4-FFF2-40B4-BE49-F238E27FC236}">
                  <a16:creationId xmlns:a16="http://schemas.microsoft.com/office/drawing/2014/main" id="{6DF35E29-6508-BC46-99A8-045068A508F4}"/>
                </a:ext>
              </a:extLst>
            </p:cNvPr>
            <p:cNvSpPr/>
            <p:nvPr/>
          </p:nvSpPr>
          <p:spPr>
            <a:xfrm>
              <a:off x="5564741" y="2482173"/>
              <a:ext cx="1534886" cy="140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6474D4-65A4-D648-BE94-C2D355F8B0CA}"/>
                </a:ext>
              </a:extLst>
            </p:cNvPr>
            <p:cNvSpPr txBox="1"/>
            <p:nvPr/>
          </p:nvSpPr>
          <p:spPr>
            <a:xfrm>
              <a:off x="5362361" y="3912444"/>
              <a:ext cx="2184161" cy="333751"/>
            </a:xfrm>
            <a:prstGeom prst="rect">
              <a:avLst/>
            </a:prstGeom>
            <a:noFill/>
          </p:spPr>
          <p:txBody>
            <a:bodyPr wrap="square" rtlCol="0">
              <a:spAutoFit/>
            </a:bodyPr>
            <a:lstStyle/>
            <a:p>
              <a:r>
                <a:rPr lang="en-US" altLang="zh-CN" sz="1400" b="1" dirty="0"/>
                <a:t>Tumor Representation</a:t>
              </a:r>
              <a:endParaRPr lang="en-US" sz="1400" b="1" dirty="0"/>
            </a:p>
          </p:txBody>
        </p:sp>
        <p:sp>
          <p:nvSpPr>
            <p:cNvPr id="38" name="TextBox 37">
              <a:extLst>
                <a:ext uri="{FF2B5EF4-FFF2-40B4-BE49-F238E27FC236}">
                  <a16:creationId xmlns:a16="http://schemas.microsoft.com/office/drawing/2014/main" id="{93288467-3BD1-2C41-A47B-7AF98CE68E59}"/>
                </a:ext>
              </a:extLst>
            </p:cNvPr>
            <p:cNvSpPr txBox="1"/>
            <p:nvPr/>
          </p:nvSpPr>
          <p:spPr>
            <a:xfrm>
              <a:off x="4881497" y="2974263"/>
              <a:ext cx="915445" cy="307777"/>
            </a:xfrm>
            <a:prstGeom prst="rect">
              <a:avLst/>
            </a:prstGeom>
            <a:noFill/>
          </p:spPr>
          <p:txBody>
            <a:bodyPr wrap="square" rtlCol="0">
              <a:spAutoFit/>
            </a:bodyPr>
            <a:lstStyle/>
            <a:p>
              <a:r>
                <a:rPr lang="en-US" altLang="zh-CN" sz="1400" dirty="0"/>
                <a:t>Tumors</a:t>
              </a:r>
              <a:endParaRPr lang="en-US" sz="1400" dirty="0"/>
            </a:p>
          </p:txBody>
        </p:sp>
        <p:sp>
          <p:nvSpPr>
            <p:cNvPr id="39" name="TextBox 38">
              <a:extLst>
                <a:ext uri="{FF2B5EF4-FFF2-40B4-BE49-F238E27FC236}">
                  <a16:creationId xmlns:a16="http://schemas.microsoft.com/office/drawing/2014/main" id="{B1C584E5-1AB7-7C4A-9567-CA9155F9CB7D}"/>
                </a:ext>
              </a:extLst>
            </p:cNvPr>
            <p:cNvSpPr txBox="1"/>
            <p:nvPr/>
          </p:nvSpPr>
          <p:spPr>
            <a:xfrm>
              <a:off x="5327776" y="2161209"/>
              <a:ext cx="2145270" cy="307777"/>
            </a:xfrm>
            <a:prstGeom prst="rect">
              <a:avLst/>
            </a:prstGeom>
            <a:noFill/>
          </p:spPr>
          <p:txBody>
            <a:bodyPr wrap="square" rtlCol="0">
              <a:spAutoFit/>
            </a:bodyPr>
            <a:lstStyle/>
            <a:p>
              <a:r>
                <a:rPr lang="en-US" sz="1400" dirty="0"/>
                <a:t>Gene Modules</a:t>
              </a:r>
              <a:r>
                <a:rPr lang="en-US" altLang="zh-CN" sz="1400" dirty="0"/>
                <a:t>/Pathways</a:t>
              </a:r>
              <a:endParaRPr lang="en-US" sz="1400" dirty="0"/>
            </a:p>
          </p:txBody>
        </p:sp>
        <p:cxnSp>
          <p:nvCxnSpPr>
            <p:cNvPr id="41" name="Straight Connector 40">
              <a:extLst>
                <a:ext uri="{FF2B5EF4-FFF2-40B4-BE49-F238E27FC236}">
                  <a16:creationId xmlns:a16="http://schemas.microsoft.com/office/drawing/2014/main" id="{02F90862-0BBE-9143-ADF4-19B2413E8AA8}"/>
                </a:ext>
              </a:extLst>
            </p:cNvPr>
            <p:cNvCxnSpPr/>
            <p:nvPr/>
          </p:nvCxnSpPr>
          <p:spPr>
            <a:xfrm>
              <a:off x="5564741" y="2757292"/>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4F7A59-FB33-B94D-9593-6008AB498E74}"/>
                </a:ext>
              </a:extLst>
            </p:cNvPr>
            <p:cNvCxnSpPr/>
            <p:nvPr/>
          </p:nvCxnSpPr>
          <p:spPr>
            <a:xfrm>
              <a:off x="5564741" y="3059114"/>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B77A83-9D3C-6B47-854E-7071C3EFA857}"/>
                </a:ext>
              </a:extLst>
            </p:cNvPr>
            <p:cNvCxnSpPr/>
            <p:nvPr/>
          </p:nvCxnSpPr>
          <p:spPr>
            <a:xfrm>
              <a:off x="5564741" y="3331027"/>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84E71D-9B94-924D-BCC5-0C6705182791}"/>
                </a:ext>
              </a:extLst>
            </p:cNvPr>
            <p:cNvCxnSpPr/>
            <p:nvPr/>
          </p:nvCxnSpPr>
          <p:spPr>
            <a:xfrm>
              <a:off x="5564741" y="3618090"/>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4A2842-2CDC-0F48-8D4E-8BAD6EFFF833}"/>
                </a:ext>
              </a:extLst>
            </p:cNvPr>
            <p:cNvCxnSpPr/>
            <p:nvPr/>
          </p:nvCxnSpPr>
          <p:spPr>
            <a:xfrm>
              <a:off x="5862258" y="2482173"/>
              <a:ext cx="0" cy="13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DC6AED-10F1-B944-BB12-32A877D46FBB}"/>
                </a:ext>
              </a:extLst>
            </p:cNvPr>
            <p:cNvCxnSpPr/>
            <p:nvPr/>
          </p:nvCxnSpPr>
          <p:spPr>
            <a:xfrm>
              <a:off x="6183390" y="2496266"/>
              <a:ext cx="0" cy="13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9625714-1450-4745-A947-32B9FFD81674}"/>
                </a:ext>
              </a:extLst>
            </p:cNvPr>
            <p:cNvCxnSpPr/>
            <p:nvPr/>
          </p:nvCxnSpPr>
          <p:spPr>
            <a:xfrm>
              <a:off x="6493243" y="2496198"/>
              <a:ext cx="0" cy="13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921883-CAEF-444F-AAD0-D0B9B81EBE13}"/>
                </a:ext>
              </a:extLst>
            </p:cNvPr>
            <p:cNvCxnSpPr/>
            <p:nvPr/>
          </p:nvCxnSpPr>
          <p:spPr>
            <a:xfrm>
              <a:off x="6787542" y="2482173"/>
              <a:ext cx="0" cy="139697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AA42275-A548-0A49-BBC6-933CA194AF47}"/>
                </a:ext>
              </a:extLst>
            </p:cNvPr>
            <p:cNvSpPr txBox="1"/>
            <p:nvPr/>
          </p:nvSpPr>
          <p:spPr>
            <a:xfrm>
              <a:off x="5584971" y="2833425"/>
              <a:ext cx="285656" cy="215444"/>
            </a:xfrm>
            <a:prstGeom prst="rect">
              <a:avLst/>
            </a:prstGeom>
            <a:noFill/>
          </p:spPr>
          <p:txBody>
            <a:bodyPr wrap="none" rtlCol="0">
              <a:spAutoFit/>
            </a:bodyPr>
            <a:lstStyle/>
            <a:p>
              <a:r>
                <a:rPr lang="en-US" sz="800" dirty="0"/>
                <a:t>T1</a:t>
              </a:r>
            </a:p>
          </p:txBody>
        </p:sp>
        <p:sp>
          <p:nvSpPr>
            <p:cNvPr id="53" name="TextBox 52">
              <a:extLst>
                <a:ext uri="{FF2B5EF4-FFF2-40B4-BE49-F238E27FC236}">
                  <a16:creationId xmlns:a16="http://schemas.microsoft.com/office/drawing/2014/main" id="{25435BC1-EBD4-1949-87B6-09087A5E8453}"/>
                </a:ext>
              </a:extLst>
            </p:cNvPr>
            <p:cNvSpPr txBox="1"/>
            <p:nvPr/>
          </p:nvSpPr>
          <p:spPr>
            <a:xfrm>
              <a:off x="5584971" y="3105337"/>
              <a:ext cx="285656" cy="215444"/>
            </a:xfrm>
            <a:prstGeom prst="rect">
              <a:avLst/>
            </a:prstGeom>
            <a:noFill/>
          </p:spPr>
          <p:txBody>
            <a:bodyPr wrap="none" rtlCol="0">
              <a:spAutoFit/>
            </a:bodyPr>
            <a:lstStyle/>
            <a:p>
              <a:r>
                <a:rPr lang="en-US" sz="800" dirty="0"/>
                <a:t>T2</a:t>
              </a:r>
            </a:p>
          </p:txBody>
        </p:sp>
        <p:sp>
          <p:nvSpPr>
            <p:cNvPr id="54" name="TextBox 53">
              <a:extLst>
                <a:ext uri="{FF2B5EF4-FFF2-40B4-BE49-F238E27FC236}">
                  <a16:creationId xmlns:a16="http://schemas.microsoft.com/office/drawing/2014/main" id="{872123BE-7EAC-6C46-9392-71936C20A156}"/>
                </a:ext>
              </a:extLst>
            </p:cNvPr>
            <p:cNvSpPr txBox="1"/>
            <p:nvPr/>
          </p:nvSpPr>
          <p:spPr>
            <a:xfrm>
              <a:off x="5572569" y="3649328"/>
              <a:ext cx="316112" cy="215444"/>
            </a:xfrm>
            <a:prstGeom prst="rect">
              <a:avLst/>
            </a:prstGeom>
            <a:noFill/>
          </p:spPr>
          <p:txBody>
            <a:bodyPr wrap="none" rtlCol="0">
              <a:spAutoFit/>
            </a:bodyPr>
            <a:lstStyle/>
            <a:p>
              <a:r>
                <a:rPr lang="en-US" sz="800" dirty="0"/>
                <a:t>Tm</a:t>
              </a:r>
            </a:p>
          </p:txBody>
        </p:sp>
        <p:sp>
          <p:nvSpPr>
            <p:cNvPr id="55" name="TextBox 54">
              <a:extLst>
                <a:ext uri="{FF2B5EF4-FFF2-40B4-BE49-F238E27FC236}">
                  <a16:creationId xmlns:a16="http://schemas.microsoft.com/office/drawing/2014/main" id="{CE0BF82B-F1A7-F64C-AAF7-407031C1B611}"/>
                </a:ext>
              </a:extLst>
            </p:cNvPr>
            <p:cNvSpPr txBox="1"/>
            <p:nvPr/>
          </p:nvSpPr>
          <p:spPr>
            <a:xfrm>
              <a:off x="5550982" y="3377164"/>
              <a:ext cx="354584" cy="215444"/>
            </a:xfrm>
            <a:prstGeom prst="rect">
              <a:avLst/>
            </a:prstGeom>
            <a:noFill/>
          </p:spPr>
          <p:txBody>
            <a:bodyPr wrap="none" rtlCol="0">
              <a:spAutoFit/>
            </a:bodyPr>
            <a:lstStyle/>
            <a:p>
              <a:r>
                <a:rPr lang="en-US" sz="800" dirty="0"/>
                <a:t>… …</a:t>
              </a:r>
            </a:p>
          </p:txBody>
        </p:sp>
        <p:sp>
          <p:nvSpPr>
            <p:cNvPr id="56" name="TextBox 55">
              <a:extLst>
                <a:ext uri="{FF2B5EF4-FFF2-40B4-BE49-F238E27FC236}">
                  <a16:creationId xmlns:a16="http://schemas.microsoft.com/office/drawing/2014/main" id="{A5D3F36E-1F1B-254D-AE43-EC15E3074671}"/>
                </a:ext>
              </a:extLst>
            </p:cNvPr>
            <p:cNvSpPr txBox="1"/>
            <p:nvPr/>
          </p:nvSpPr>
          <p:spPr>
            <a:xfrm>
              <a:off x="6478100" y="2505404"/>
              <a:ext cx="354584" cy="215444"/>
            </a:xfrm>
            <a:prstGeom prst="rect">
              <a:avLst/>
            </a:prstGeom>
            <a:noFill/>
          </p:spPr>
          <p:txBody>
            <a:bodyPr wrap="none" rtlCol="0">
              <a:spAutoFit/>
            </a:bodyPr>
            <a:lstStyle/>
            <a:p>
              <a:r>
                <a:rPr lang="en-US" sz="800" dirty="0"/>
                <a:t>… …</a:t>
              </a:r>
            </a:p>
          </p:txBody>
        </p:sp>
        <p:sp>
          <p:nvSpPr>
            <p:cNvPr id="57" name="TextBox 56">
              <a:extLst>
                <a:ext uri="{FF2B5EF4-FFF2-40B4-BE49-F238E27FC236}">
                  <a16:creationId xmlns:a16="http://schemas.microsoft.com/office/drawing/2014/main" id="{F5E6B3E1-A25A-BC46-A82A-B6B761A07255}"/>
                </a:ext>
              </a:extLst>
            </p:cNvPr>
            <p:cNvSpPr txBox="1"/>
            <p:nvPr/>
          </p:nvSpPr>
          <p:spPr>
            <a:xfrm>
              <a:off x="5890881" y="2518832"/>
              <a:ext cx="300082" cy="215444"/>
            </a:xfrm>
            <a:prstGeom prst="rect">
              <a:avLst/>
            </a:prstGeom>
            <a:noFill/>
          </p:spPr>
          <p:txBody>
            <a:bodyPr wrap="none" rtlCol="0">
              <a:spAutoFit/>
            </a:bodyPr>
            <a:lstStyle/>
            <a:p>
              <a:r>
                <a:rPr lang="en-US" sz="800" dirty="0"/>
                <a:t>G1</a:t>
              </a:r>
            </a:p>
          </p:txBody>
        </p:sp>
        <p:sp>
          <p:nvSpPr>
            <p:cNvPr id="58" name="TextBox 57">
              <a:extLst>
                <a:ext uri="{FF2B5EF4-FFF2-40B4-BE49-F238E27FC236}">
                  <a16:creationId xmlns:a16="http://schemas.microsoft.com/office/drawing/2014/main" id="{28AD2821-E694-1A49-AB12-E39038B1FF98}"/>
                </a:ext>
              </a:extLst>
            </p:cNvPr>
            <p:cNvSpPr txBox="1"/>
            <p:nvPr/>
          </p:nvSpPr>
          <p:spPr>
            <a:xfrm>
              <a:off x="6183390" y="2518834"/>
              <a:ext cx="300082" cy="215444"/>
            </a:xfrm>
            <a:prstGeom prst="rect">
              <a:avLst/>
            </a:prstGeom>
            <a:noFill/>
          </p:spPr>
          <p:txBody>
            <a:bodyPr wrap="none" rtlCol="0">
              <a:spAutoFit/>
            </a:bodyPr>
            <a:lstStyle/>
            <a:p>
              <a:r>
                <a:rPr lang="en-US" sz="800" dirty="0"/>
                <a:t>G2</a:t>
              </a:r>
            </a:p>
          </p:txBody>
        </p:sp>
        <p:sp>
          <p:nvSpPr>
            <p:cNvPr id="59" name="TextBox 58">
              <a:extLst>
                <a:ext uri="{FF2B5EF4-FFF2-40B4-BE49-F238E27FC236}">
                  <a16:creationId xmlns:a16="http://schemas.microsoft.com/office/drawing/2014/main" id="{A7C9A5F6-89AC-C24D-943E-4B991ED8E9D0}"/>
                </a:ext>
              </a:extLst>
            </p:cNvPr>
            <p:cNvSpPr txBox="1"/>
            <p:nvPr/>
          </p:nvSpPr>
          <p:spPr>
            <a:xfrm>
              <a:off x="6803301" y="2508818"/>
              <a:ext cx="303288" cy="215444"/>
            </a:xfrm>
            <a:prstGeom prst="rect">
              <a:avLst/>
            </a:prstGeom>
            <a:noFill/>
          </p:spPr>
          <p:txBody>
            <a:bodyPr wrap="none" rtlCol="0">
              <a:spAutoFit/>
            </a:bodyPr>
            <a:lstStyle/>
            <a:p>
              <a:r>
                <a:rPr lang="en-US" sz="800" dirty="0" err="1"/>
                <a:t>Gn</a:t>
              </a:r>
              <a:endParaRPr lang="en-US" sz="800" dirty="0"/>
            </a:p>
          </p:txBody>
        </p:sp>
      </p:grpSp>
      <p:sp>
        <p:nvSpPr>
          <p:cNvPr id="61" name="TextBox 60">
            <a:extLst>
              <a:ext uri="{FF2B5EF4-FFF2-40B4-BE49-F238E27FC236}">
                <a16:creationId xmlns:a16="http://schemas.microsoft.com/office/drawing/2014/main" id="{A8F6E7FD-5465-714A-8954-4B0557C68431}"/>
              </a:ext>
            </a:extLst>
          </p:cNvPr>
          <p:cNvSpPr txBox="1"/>
          <p:nvPr/>
        </p:nvSpPr>
        <p:spPr>
          <a:xfrm>
            <a:off x="7913985" y="5596344"/>
            <a:ext cx="1808074" cy="307777"/>
          </a:xfrm>
          <a:prstGeom prst="rect">
            <a:avLst/>
          </a:prstGeom>
          <a:noFill/>
        </p:spPr>
        <p:txBody>
          <a:bodyPr wrap="square" rtlCol="0">
            <a:spAutoFit/>
          </a:bodyPr>
          <a:lstStyle/>
          <a:p>
            <a:r>
              <a:rPr lang="en-US" altLang="zh-CN" sz="1400" b="1" dirty="0"/>
              <a:t>Survival Analysis</a:t>
            </a:r>
            <a:endParaRPr lang="en-US" sz="1400" b="1" dirty="0"/>
          </a:p>
        </p:txBody>
      </p:sp>
      <p:sp>
        <p:nvSpPr>
          <p:cNvPr id="62" name="TextBox 61">
            <a:extLst>
              <a:ext uri="{FF2B5EF4-FFF2-40B4-BE49-F238E27FC236}">
                <a16:creationId xmlns:a16="http://schemas.microsoft.com/office/drawing/2014/main" id="{AE83872A-A962-2942-9A58-BD7BB307EE40}"/>
              </a:ext>
            </a:extLst>
          </p:cNvPr>
          <p:cNvSpPr txBox="1"/>
          <p:nvPr/>
        </p:nvSpPr>
        <p:spPr>
          <a:xfrm>
            <a:off x="7660457" y="2155594"/>
            <a:ext cx="2003801" cy="307777"/>
          </a:xfrm>
          <a:prstGeom prst="rect">
            <a:avLst/>
          </a:prstGeom>
          <a:noFill/>
        </p:spPr>
        <p:txBody>
          <a:bodyPr wrap="square" rtlCol="0">
            <a:spAutoFit/>
          </a:bodyPr>
          <a:lstStyle/>
          <a:p>
            <a:r>
              <a:rPr lang="en-US" altLang="zh-CN" sz="1400" b="1" dirty="0"/>
              <a:t>Cancer Subtype Analysis</a:t>
            </a:r>
            <a:endParaRPr lang="en-US" sz="1400" b="1" dirty="0"/>
          </a:p>
        </p:txBody>
      </p:sp>
      <p:cxnSp>
        <p:nvCxnSpPr>
          <p:cNvPr id="78" name="Straight Arrow Connector 77">
            <a:extLst>
              <a:ext uri="{FF2B5EF4-FFF2-40B4-BE49-F238E27FC236}">
                <a16:creationId xmlns:a16="http://schemas.microsoft.com/office/drawing/2014/main" id="{CCA82B4E-58AA-774E-B14D-126161DA0713}"/>
              </a:ext>
            </a:extLst>
          </p:cNvPr>
          <p:cNvCxnSpPr>
            <a:cxnSpLocks/>
          </p:cNvCxnSpPr>
          <p:nvPr/>
        </p:nvCxnSpPr>
        <p:spPr>
          <a:xfrm>
            <a:off x="4472116" y="3189224"/>
            <a:ext cx="346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AA17F74-CA45-9F4F-941B-F088284E732D}"/>
              </a:ext>
            </a:extLst>
          </p:cNvPr>
          <p:cNvCxnSpPr>
            <a:cxnSpLocks/>
            <a:stCxn id="32" idx="3"/>
          </p:cNvCxnSpPr>
          <p:nvPr/>
        </p:nvCxnSpPr>
        <p:spPr>
          <a:xfrm flipV="1">
            <a:off x="6895557" y="1391608"/>
            <a:ext cx="830860" cy="182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9DC3BE8-B473-954C-87F1-ED2ABC8DDE93}"/>
              </a:ext>
            </a:extLst>
          </p:cNvPr>
          <p:cNvCxnSpPr>
            <a:cxnSpLocks/>
            <a:stCxn id="32" idx="3"/>
            <a:endCxn id="29" idx="1"/>
          </p:cNvCxnSpPr>
          <p:nvPr/>
        </p:nvCxnSpPr>
        <p:spPr>
          <a:xfrm>
            <a:off x="6895557" y="3220476"/>
            <a:ext cx="867207" cy="1795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400B2DB-8C8A-1C46-9F8F-5AAF3DD2114A}"/>
              </a:ext>
            </a:extLst>
          </p:cNvPr>
          <p:cNvSpPr txBox="1"/>
          <p:nvPr/>
        </p:nvSpPr>
        <p:spPr>
          <a:xfrm>
            <a:off x="2775293" y="973711"/>
            <a:ext cx="2763079" cy="276999"/>
          </a:xfrm>
          <a:prstGeom prst="rect">
            <a:avLst/>
          </a:prstGeom>
          <a:noFill/>
        </p:spPr>
        <p:txBody>
          <a:bodyPr wrap="square" rtlCol="0">
            <a:spAutoFit/>
          </a:bodyPr>
          <a:lstStyle/>
          <a:p>
            <a:r>
              <a:rPr lang="en-US" altLang="zh-CN" sz="1200" b="1" i="1" dirty="0"/>
              <a:t>e.g</a:t>
            </a:r>
            <a:r>
              <a:rPr lang="en-US" sz="1200" b="1" i="1" dirty="0"/>
              <a:t>. Deep Autoencoder</a:t>
            </a:r>
          </a:p>
        </p:txBody>
      </p:sp>
      <p:sp>
        <p:nvSpPr>
          <p:cNvPr id="91" name="TextBox 90">
            <a:extLst>
              <a:ext uri="{FF2B5EF4-FFF2-40B4-BE49-F238E27FC236}">
                <a16:creationId xmlns:a16="http://schemas.microsoft.com/office/drawing/2014/main" id="{5578B397-1B1E-4A4A-B6DA-779A07D014DD}"/>
              </a:ext>
            </a:extLst>
          </p:cNvPr>
          <p:cNvSpPr txBox="1"/>
          <p:nvPr/>
        </p:nvSpPr>
        <p:spPr>
          <a:xfrm>
            <a:off x="2944382" y="5288892"/>
            <a:ext cx="2763079" cy="276999"/>
          </a:xfrm>
          <a:prstGeom prst="rect">
            <a:avLst/>
          </a:prstGeom>
          <a:noFill/>
        </p:spPr>
        <p:txBody>
          <a:bodyPr wrap="square" rtlCol="0">
            <a:spAutoFit/>
          </a:bodyPr>
          <a:lstStyle/>
          <a:p>
            <a:r>
              <a:rPr lang="en-US" sz="1200" b="1" i="1" dirty="0"/>
              <a:t>e.g. Topic Modeling</a:t>
            </a:r>
          </a:p>
        </p:txBody>
      </p:sp>
      <p:sp>
        <p:nvSpPr>
          <p:cNvPr id="63" name="TextBox 62">
            <a:extLst>
              <a:ext uri="{FF2B5EF4-FFF2-40B4-BE49-F238E27FC236}">
                <a16:creationId xmlns:a16="http://schemas.microsoft.com/office/drawing/2014/main" id="{8D22CAFA-5DA6-1E4F-A669-7C9DEAA37C99}"/>
              </a:ext>
            </a:extLst>
          </p:cNvPr>
          <p:cNvSpPr txBox="1"/>
          <p:nvPr/>
        </p:nvSpPr>
        <p:spPr>
          <a:xfrm>
            <a:off x="7648471" y="3976100"/>
            <a:ext cx="2044712" cy="446276"/>
          </a:xfrm>
          <a:prstGeom prst="rect">
            <a:avLst/>
          </a:prstGeom>
          <a:noFill/>
        </p:spPr>
        <p:txBody>
          <a:bodyPr wrap="square" rtlCol="0">
            <a:spAutoFit/>
          </a:bodyPr>
          <a:lstStyle/>
          <a:p>
            <a:r>
              <a:rPr lang="en-US" altLang="zh-CN" sz="1400" b="1" dirty="0"/>
              <a:t>Drug Sensitivity Analysis</a:t>
            </a:r>
          </a:p>
          <a:p>
            <a:r>
              <a:rPr lang="en-US" sz="900" b="1" dirty="0"/>
              <a:t>         (machine learning classifiers)</a:t>
            </a:r>
          </a:p>
        </p:txBody>
      </p:sp>
      <p:sp>
        <p:nvSpPr>
          <p:cNvPr id="34" name="Rounded Rectangle 33">
            <a:extLst>
              <a:ext uri="{FF2B5EF4-FFF2-40B4-BE49-F238E27FC236}">
                <a16:creationId xmlns:a16="http://schemas.microsoft.com/office/drawing/2014/main" id="{64E7E166-5710-CF49-939C-D82B59DB695C}"/>
              </a:ext>
            </a:extLst>
          </p:cNvPr>
          <p:cNvSpPr/>
          <p:nvPr/>
        </p:nvSpPr>
        <p:spPr>
          <a:xfrm>
            <a:off x="204328" y="1200315"/>
            <a:ext cx="1924515" cy="4371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00866B98-77C4-CD4E-9C25-F42FDBAF6A9B}"/>
              </a:ext>
            </a:extLst>
          </p:cNvPr>
          <p:cNvGrpSpPr/>
          <p:nvPr/>
        </p:nvGrpSpPr>
        <p:grpSpPr>
          <a:xfrm>
            <a:off x="10636113" y="1007957"/>
            <a:ext cx="2159556" cy="4693724"/>
            <a:chOff x="10700325" y="1322692"/>
            <a:chExt cx="2159556" cy="4693724"/>
          </a:xfrm>
        </p:grpSpPr>
        <p:pic>
          <p:nvPicPr>
            <p:cNvPr id="13" name="Picture 12" descr="A close up of a logo&#10;&#10;Description automatically generated">
              <a:extLst>
                <a:ext uri="{FF2B5EF4-FFF2-40B4-BE49-F238E27FC236}">
                  <a16:creationId xmlns:a16="http://schemas.microsoft.com/office/drawing/2014/main" id="{2D055968-3A5F-444C-8684-EE5AB8ED206D}"/>
                </a:ext>
              </a:extLst>
            </p:cNvPr>
            <p:cNvPicPr>
              <a:picLocks noChangeAspect="1"/>
            </p:cNvPicPr>
            <p:nvPr/>
          </p:nvPicPr>
          <p:blipFill>
            <a:blip r:embed="rId8"/>
            <a:stretch>
              <a:fillRect/>
            </a:stretch>
          </p:blipFill>
          <p:spPr>
            <a:xfrm>
              <a:off x="10806229" y="1561219"/>
              <a:ext cx="1040560" cy="917103"/>
            </a:xfrm>
            <a:prstGeom prst="rect">
              <a:avLst/>
            </a:prstGeom>
          </p:spPr>
        </p:pic>
        <p:sp>
          <p:nvSpPr>
            <p:cNvPr id="14" name="TextBox 13">
              <a:extLst>
                <a:ext uri="{FF2B5EF4-FFF2-40B4-BE49-F238E27FC236}">
                  <a16:creationId xmlns:a16="http://schemas.microsoft.com/office/drawing/2014/main" id="{FDB218FE-A2E9-CC46-93E8-FA03BAE2A08F}"/>
                </a:ext>
              </a:extLst>
            </p:cNvPr>
            <p:cNvSpPr txBox="1"/>
            <p:nvPr/>
          </p:nvSpPr>
          <p:spPr>
            <a:xfrm>
              <a:off x="10868215" y="2565733"/>
              <a:ext cx="1932495" cy="523220"/>
            </a:xfrm>
            <a:prstGeom prst="rect">
              <a:avLst/>
            </a:prstGeom>
            <a:noFill/>
          </p:spPr>
          <p:txBody>
            <a:bodyPr wrap="square" rtlCol="0">
              <a:spAutoFit/>
            </a:bodyPr>
            <a:lstStyle/>
            <a:p>
              <a:r>
                <a:rPr lang="en-US" sz="1400" b="1" dirty="0"/>
                <a:t>Personalized </a:t>
              </a:r>
            </a:p>
            <a:p>
              <a:r>
                <a:rPr lang="en-US" sz="1400" b="1" dirty="0"/>
                <a:t>   medicine</a:t>
              </a:r>
            </a:p>
          </p:txBody>
        </p:sp>
        <p:sp>
          <p:nvSpPr>
            <p:cNvPr id="15" name="TextBox 14">
              <a:extLst>
                <a:ext uri="{FF2B5EF4-FFF2-40B4-BE49-F238E27FC236}">
                  <a16:creationId xmlns:a16="http://schemas.microsoft.com/office/drawing/2014/main" id="{4BF799A1-665E-4842-992F-8983457D345B}"/>
                </a:ext>
              </a:extLst>
            </p:cNvPr>
            <p:cNvSpPr txBox="1"/>
            <p:nvPr/>
          </p:nvSpPr>
          <p:spPr>
            <a:xfrm>
              <a:off x="10765126" y="4034539"/>
              <a:ext cx="1932495" cy="307777"/>
            </a:xfrm>
            <a:prstGeom prst="rect">
              <a:avLst/>
            </a:prstGeom>
            <a:noFill/>
          </p:spPr>
          <p:txBody>
            <a:bodyPr wrap="square" rtlCol="0">
              <a:spAutoFit/>
            </a:bodyPr>
            <a:lstStyle/>
            <a:p>
              <a:r>
                <a:rPr lang="en-US" sz="1400" b="1" dirty="0"/>
                <a:t>Drug prediction</a:t>
              </a:r>
            </a:p>
          </p:txBody>
        </p:sp>
        <p:sp>
          <p:nvSpPr>
            <p:cNvPr id="16" name="TextBox 15">
              <a:extLst>
                <a:ext uri="{FF2B5EF4-FFF2-40B4-BE49-F238E27FC236}">
                  <a16:creationId xmlns:a16="http://schemas.microsoft.com/office/drawing/2014/main" id="{5806E58F-1438-2841-9A78-A647957B3FAD}"/>
                </a:ext>
              </a:extLst>
            </p:cNvPr>
            <p:cNvSpPr txBox="1"/>
            <p:nvPr/>
          </p:nvSpPr>
          <p:spPr>
            <a:xfrm>
              <a:off x="10927386" y="5554518"/>
              <a:ext cx="1932495" cy="307777"/>
            </a:xfrm>
            <a:prstGeom prst="rect">
              <a:avLst/>
            </a:prstGeom>
            <a:noFill/>
          </p:spPr>
          <p:txBody>
            <a:bodyPr wrap="square" rtlCol="0">
              <a:spAutoFit/>
            </a:bodyPr>
            <a:lstStyle/>
            <a:p>
              <a:r>
                <a:rPr lang="en-US" sz="1400" b="1" dirty="0" err="1"/>
                <a:t>Diagonosis</a:t>
              </a:r>
              <a:endParaRPr lang="en-US" sz="1400" b="1" dirty="0"/>
            </a:p>
          </p:txBody>
        </p:sp>
        <p:pic>
          <p:nvPicPr>
            <p:cNvPr id="18" name="Picture 17" descr="A close up of a logo&#10;&#10;Description automatically generated">
              <a:extLst>
                <a:ext uri="{FF2B5EF4-FFF2-40B4-BE49-F238E27FC236}">
                  <a16:creationId xmlns:a16="http://schemas.microsoft.com/office/drawing/2014/main" id="{2FF7409B-FF00-B24F-B472-C08079BC1A7F}"/>
                </a:ext>
              </a:extLst>
            </p:cNvPr>
            <p:cNvPicPr>
              <a:picLocks noChangeAspect="1"/>
            </p:cNvPicPr>
            <p:nvPr/>
          </p:nvPicPr>
          <p:blipFill>
            <a:blip r:embed="rId9"/>
            <a:stretch>
              <a:fillRect/>
            </a:stretch>
          </p:blipFill>
          <p:spPr>
            <a:xfrm>
              <a:off x="10874983" y="4600807"/>
              <a:ext cx="1018651" cy="934501"/>
            </a:xfrm>
            <a:prstGeom prst="rect">
              <a:avLst/>
            </a:prstGeom>
          </p:spPr>
        </p:pic>
        <p:pic>
          <p:nvPicPr>
            <p:cNvPr id="20" name="Picture 19" descr="A close up of sunglasses&#10;&#10;Description automatically generated">
              <a:extLst>
                <a:ext uri="{FF2B5EF4-FFF2-40B4-BE49-F238E27FC236}">
                  <a16:creationId xmlns:a16="http://schemas.microsoft.com/office/drawing/2014/main" id="{513F6B34-649B-0D43-AD4D-4F0FF3AE40BF}"/>
                </a:ext>
              </a:extLst>
            </p:cNvPr>
            <p:cNvPicPr>
              <a:picLocks noChangeAspect="1"/>
            </p:cNvPicPr>
            <p:nvPr/>
          </p:nvPicPr>
          <p:blipFill>
            <a:blip r:embed="rId10"/>
            <a:stretch>
              <a:fillRect/>
            </a:stretch>
          </p:blipFill>
          <p:spPr>
            <a:xfrm>
              <a:off x="10873563" y="3097783"/>
              <a:ext cx="960899" cy="960899"/>
            </a:xfrm>
            <a:prstGeom prst="rect">
              <a:avLst/>
            </a:prstGeom>
          </p:spPr>
        </p:pic>
        <p:sp>
          <p:nvSpPr>
            <p:cNvPr id="70" name="Rounded Rectangle 69">
              <a:extLst>
                <a:ext uri="{FF2B5EF4-FFF2-40B4-BE49-F238E27FC236}">
                  <a16:creationId xmlns:a16="http://schemas.microsoft.com/office/drawing/2014/main" id="{E535B7C2-4B6B-494B-845D-288137D036C8}"/>
                </a:ext>
              </a:extLst>
            </p:cNvPr>
            <p:cNvSpPr/>
            <p:nvPr/>
          </p:nvSpPr>
          <p:spPr>
            <a:xfrm>
              <a:off x="10700325" y="1322692"/>
              <a:ext cx="1392822" cy="4693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82C7FA7F-41F7-D54D-8D58-95C95C009058}"/>
              </a:ext>
            </a:extLst>
          </p:cNvPr>
          <p:cNvGrpSpPr/>
          <p:nvPr/>
        </p:nvGrpSpPr>
        <p:grpSpPr>
          <a:xfrm>
            <a:off x="7850701" y="2503903"/>
            <a:ext cx="1602836" cy="1503015"/>
            <a:chOff x="7789869" y="2807942"/>
            <a:chExt cx="1984671" cy="1873243"/>
          </a:xfrm>
        </p:grpSpPr>
        <p:grpSp>
          <p:nvGrpSpPr>
            <p:cNvPr id="75" name="Group 74">
              <a:extLst>
                <a:ext uri="{FF2B5EF4-FFF2-40B4-BE49-F238E27FC236}">
                  <a16:creationId xmlns:a16="http://schemas.microsoft.com/office/drawing/2014/main" id="{67F80508-AE00-884C-840E-92B193918E35}"/>
                </a:ext>
              </a:extLst>
            </p:cNvPr>
            <p:cNvGrpSpPr/>
            <p:nvPr/>
          </p:nvGrpSpPr>
          <p:grpSpPr>
            <a:xfrm>
              <a:off x="7890189" y="2811073"/>
              <a:ext cx="1884351" cy="1850262"/>
              <a:chOff x="7890189" y="2811073"/>
              <a:chExt cx="1884351" cy="1850262"/>
            </a:xfrm>
          </p:grpSpPr>
          <p:pic>
            <p:nvPicPr>
              <p:cNvPr id="68" name="Picture 67" descr="A close up of a map&#10;&#10;Description automatically generated">
                <a:extLst>
                  <a:ext uri="{FF2B5EF4-FFF2-40B4-BE49-F238E27FC236}">
                    <a16:creationId xmlns:a16="http://schemas.microsoft.com/office/drawing/2014/main" id="{7A5E723F-FD69-714A-8CEC-7C65E6EA4E36}"/>
                  </a:ext>
                </a:extLst>
              </p:cNvPr>
              <p:cNvPicPr>
                <a:picLocks noChangeAspect="1"/>
              </p:cNvPicPr>
              <p:nvPr/>
            </p:nvPicPr>
            <p:blipFill>
              <a:blip r:embed="rId11"/>
              <a:stretch>
                <a:fillRect/>
              </a:stretch>
            </p:blipFill>
            <p:spPr>
              <a:xfrm>
                <a:off x="7929763" y="2867100"/>
                <a:ext cx="1844777" cy="1794235"/>
              </a:xfrm>
              <a:prstGeom prst="rect">
                <a:avLst/>
              </a:prstGeom>
            </p:spPr>
          </p:pic>
          <p:sp>
            <p:nvSpPr>
              <p:cNvPr id="74" name="Rectangle 73">
                <a:extLst>
                  <a:ext uri="{FF2B5EF4-FFF2-40B4-BE49-F238E27FC236}">
                    <a16:creationId xmlns:a16="http://schemas.microsoft.com/office/drawing/2014/main" id="{EF907D0D-729C-DC45-AB66-D523A649F726}"/>
                  </a:ext>
                </a:extLst>
              </p:cNvPr>
              <p:cNvSpPr/>
              <p:nvPr/>
            </p:nvSpPr>
            <p:spPr>
              <a:xfrm>
                <a:off x="7890189" y="2811073"/>
                <a:ext cx="144230" cy="275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D81C443F-E5E5-184C-9FF0-CC771C45D4B1}"/>
                </a:ext>
              </a:extLst>
            </p:cNvPr>
            <p:cNvSpPr/>
            <p:nvPr/>
          </p:nvSpPr>
          <p:spPr>
            <a:xfrm>
              <a:off x="7789869" y="2807942"/>
              <a:ext cx="1945097" cy="18732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a:extLst>
              <a:ext uri="{FF2B5EF4-FFF2-40B4-BE49-F238E27FC236}">
                <a16:creationId xmlns:a16="http://schemas.microsoft.com/office/drawing/2014/main" id="{6F541F0A-E802-0741-9737-A6C9433F84A1}"/>
              </a:ext>
            </a:extLst>
          </p:cNvPr>
          <p:cNvCxnSpPr>
            <a:cxnSpLocks/>
            <a:stCxn id="32" idx="3"/>
          </p:cNvCxnSpPr>
          <p:nvPr/>
        </p:nvCxnSpPr>
        <p:spPr>
          <a:xfrm flipV="1">
            <a:off x="6895557" y="3220475"/>
            <a:ext cx="8444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653A7EDF-DD5C-4043-AEDB-E8940C5B0E9B}"/>
              </a:ext>
            </a:extLst>
          </p:cNvPr>
          <p:cNvSpPr/>
          <p:nvPr/>
        </p:nvSpPr>
        <p:spPr>
          <a:xfrm>
            <a:off x="2705783" y="588616"/>
            <a:ext cx="7389926" cy="5295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69C566-DB8C-5E47-92C3-623C90BD98B2}"/>
              </a:ext>
            </a:extLst>
          </p:cNvPr>
          <p:cNvSpPr/>
          <p:nvPr/>
        </p:nvSpPr>
        <p:spPr>
          <a:xfrm>
            <a:off x="88900" y="5921828"/>
            <a:ext cx="12192000" cy="1231106"/>
          </a:xfrm>
          <a:prstGeom prst="rect">
            <a:avLst/>
          </a:prstGeom>
        </p:spPr>
        <p:txBody>
          <a:bodyPr wrap="square">
            <a:spAutoFit/>
          </a:bodyPr>
          <a:lstStyle/>
          <a:p>
            <a:pPr marL="228600" indent="-228600">
              <a:buAutoNum type="arabicPeriod"/>
            </a:pPr>
            <a:r>
              <a:rPr lang="en-US" sz="900" b="1" i="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Wang, Y., et al. (2023) Machine Learning Predicts Oxaliplatin Benefit in Early Colon Cancer. Journal of Clinical Oncology. Formally accepted. </a:t>
            </a:r>
          </a:p>
          <a:p>
            <a:pPr marL="228600" indent="-228600">
              <a:buAutoNum type="arabicPeriod"/>
            </a:pPr>
            <a:r>
              <a:rPr lang="en-US" sz="900" dirty="0">
                <a:latin typeface="Arial" panose="020B0604020202020204" pitchFamily="34" charset="0"/>
                <a:cs typeface="Arial" panose="020B0604020202020204" pitchFamily="34" charset="0"/>
              </a:rPr>
              <a:t>Liu, Z., Cai, C., Ma, X., Liu, J., </a:t>
            </a:r>
            <a:r>
              <a:rPr lang="en-US" sz="900" b="1" i="1" dirty="0">
                <a:latin typeface="Arial" panose="020B0604020202020204" pitchFamily="34" charset="0"/>
                <a:cs typeface="Arial" panose="020B0604020202020204" pitchFamily="34" charset="0"/>
              </a:rPr>
              <a:t>Chen, L., </a:t>
            </a:r>
            <a:r>
              <a:rPr lang="en-US" sz="900" dirty="0">
                <a:latin typeface="Arial" panose="020B0604020202020204" pitchFamily="34" charset="0"/>
                <a:cs typeface="Arial" panose="020B0604020202020204" pitchFamily="34" charset="0"/>
              </a:rPr>
              <a:t>Lui, V.W.Y., Cooper, G.F. and Lu, X. (2022) A Novel Bayesian Framework Infers Driver Activation States and Reveals Pathway-Oriented Molecular Subtypes in Head and Neck Cancer. Cancers, 14(19), p.4825.</a:t>
            </a:r>
          </a:p>
          <a:p>
            <a:pPr marL="228600" indent="-228600">
              <a:buAutoNum type="arabicPeriod"/>
            </a:pPr>
            <a:r>
              <a:rPr lang="en-US" sz="900" dirty="0">
                <a:latin typeface="Arial" panose="020B0604020202020204" pitchFamily="34" charset="0"/>
                <a:cs typeface="Arial" panose="020B0604020202020204" pitchFamily="34" charset="0"/>
              </a:rPr>
              <a:t>Ding, M.Q., </a:t>
            </a:r>
            <a:r>
              <a:rPr lang="en-US" sz="900" b="1" i="1" dirty="0">
                <a:latin typeface="Arial" panose="020B0604020202020204" pitchFamily="34" charset="0"/>
                <a:cs typeface="Arial" panose="020B0604020202020204" pitchFamily="34" charset="0"/>
              </a:rPr>
              <a:t>Chen, L</a:t>
            </a:r>
            <a:r>
              <a:rPr lang="en-US" sz="900" i="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Cooper G.F., Young, J.D., Lu X. (2018) Precision Oncology beyond Targeted Therapy: Combining Omics Data with Machine Learning Matches the Majority of Cancer Cells to Effective Therapeutics, Molecular cancer research : MCR, 16, 269-278.</a:t>
            </a:r>
          </a:p>
          <a:p>
            <a:pPr marL="228600" indent="-228600">
              <a:buAutoNum type="arabicPeriod"/>
            </a:pPr>
            <a:r>
              <a:rPr lang="en-US" sz="900" b="1" i="1" dirty="0">
                <a:latin typeface="Arial" panose="020B0604020202020204" pitchFamily="34" charset="0"/>
                <a:cs typeface="Arial" panose="020B0604020202020204" pitchFamily="34" charset="0"/>
              </a:rPr>
              <a:t>Chen, L., </a:t>
            </a:r>
            <a:r>
              <a:rPr lang="en-US" sz="900" dirty="0">
                <a:latin typeface="Arial" panose="020B0604020202020204" pitchFamily="34" charset="0"/>
                <a:cs typeface="Arial" panose="020B0604020202020204" pitchFamily="34" charset="0"/>
              </a:rPr>
              <a:t>Cai C., Chen V., Lu X. (2016) Learning a hierarchical representation of the yeast transcriptomic machinery using an autoencoder model, BMC bioinformatics, 17 Suppl 1, 9.</a:t>
            </a:r>
            <a:endParaRPr lang="en-US" sz="900" i="1" dirty="0">
              <a:latin typeface="Arial" panose="020B0604020202020204" pitchFamily="34" charset="0"/>
              <a:cs typeface="Arial" panose="020B0604020202020204" pitchFamily="34" charset="0"/>
            </a:endParaRPr>
          </a:p>
          <a:p>
            <a:pPr marL="228600" indent="-228600">
              <a:buAutoNum type="arabicPeriod" startAt="2"/>
            </a:pPr>
            <a:endParaRPr lang="en-US" sz="1000" dirty="0">
              <a:latin typeface="Arial" panose="020B0604020202020204" pitchFamily="34" charset="0"/>
              <a:cs typeface="Arial" panose="020B0604020202020204" pitchFamily="34" charset="0"/>
            </a:endParaRPr>
          </a:p>
          <a:p>
            <a:endParaRPr lang="en-US" sz="1000"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1E5F9F-4099-918F-56A6-A113D4AC94CD}"/>
              </a:ext>
            </a:extLst>
          </p:cNvPr>
          <p:cNvSpPr txBox="1"/>
          <p:nvPr/>
        </p:nvSpPr>
        <p:spPr>
          <a:xfrm>
            <a:off x="100999" y="5744916"/>
            <a:ext cx="6100762"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Publications:</a:t>
            </a:r>
          </a:p>
        </p:txBody>
      </p:sp>
    </p:spTree>
    <p:extLst>
      <p:ext uri="{BB962C8B-B14F-4D97-AF65-F5344CB8AC3E}">
        <p14:creationId xmlns:p14="http://schemas.microsoft.com/office/powerpoint/2010/main" val="205900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CE4A8-1A7F-244B-A085-6BC1F34C3C52}"/>
              </a:ext>
            </a:extLst>
          </p:cNvPr>
          <p:cNvSpPr>
            <a:spLocks noGrp="1"/>
          </p:cNvSpPr>
          <p:nvPr>
            <p:ph type="title"/>
          </p:nvPr>
        </p:nvSpPr>
        <p:spPr>
          <a:xfrm>
            <a:off x="808637" y="386930"/>
            <a:ext cx="10645956" cy="1188950"/>
          </a:xfrm>
        </p:spPr>
        <p:txBody>
          <a:bodyPr anchor="b">
            <a:normAutofit/>
          </a:bodyPr>
          <a:lstStyle/>
          <a:p>
            <a:r>
              <a:rPr lang="en-US" sz="5000" b="1" dirty="0">
                <a:latin typeface="Arial" panose="020B0604020202020204" pitchFamily="34" charset="0"/>
                <a:cs typeface="Arial" panose="020B0604020202020204" pitchFamily="34" charset="0"/>
              </a:rPr>
              <a:t>AI in Precision Oncology</a:t>
            </a:r>
          </a:p>
        </p:txBody>
      </p:sp>
      <p:grpSp>
        <p:nvGrpSpPr>
          <p:cNvPr id="26"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E4FB93-3DD3-3B41-BECF-D4A8121796B9}"/>
              </a:ext>
            </a:extLst>
          </p:cNvPr>
          <p:cNvSpPr/>
          <p:nvPr/>
        </p:nvSpPr>
        <p:spPr>
          <a:xfrm>
            <a:off x="380011" y="2301795"/>
            <a:ext cx="10818420" cy="3877985"/>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lab focuses on developing and applying machine learning, especially deep learning models and causal discovery, to systematically identify major signaling pathways and cell-cell communication in the normal/disease microenvironment. Our lab aims to enhance the discovery of patient-specific gene signature biomarkers and guide drug selection to advance the precision medicine . </a:t>
            </a:r>
          </a:p>
          <a:p>
            <a:pPr marL="285750"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Collaborators in the following areas:</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Artificial Intelligence especially Deep Learning</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a:t>
            </a:r>
            <a:r>
              <a:rPr lang="en-US" altLang="zh-CN" dirty="0">
                <a:latin typeface="Arial" panose="020B0604020202020204" pitchFamily="34" charset="0"/>
                <a:cs typeface="Arial" panose="020B0604020202020204" pitchFamily="34" charset="0"/>
              </a:rPr>
              <a:t>ancer</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biology</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Drug discovery</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Immunology</a:t>
            </a:r>
          </a:p>
        </p:txBody>
      </p:sp>
    </p:spTree>
    <p:extLst>
      <p:ext uri="{BB962C8B-B14F-4D97-AF65-F5344CB8AC3E}">
        <p14:creationId xmlns:p14="http://schemas.microsoft.com/office/powerpoint/2010/main" val="229819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0DC958FBEEE48836E062EF598A96D" ma:contentTypeVersion="13" ma:contentTypeDescription="Create a new document." ma:contentTypeScope="" ma:versionID="efb39527e87a929a68eebe914e1d9c1e">
  <xsd:schema xmlns:xsd="http://www.w3.org/2001/XMLSchema" xmlns:xs="http://www.w3.org/2001/XMLSchema" xmlns:p="http://schemas.microsoft.com/office/2006/metadata/properties" xmlns:ns2="30577b95-eb91-4f16-9434-7f8d99b86dbd" xmlns:ns3="9945de61-050f-4a31-adbb-2cf301d783f2" targetNamespace="http://schemas.microsoft.com/office/2006/metadata/properties" ma:root="true" ma:fieldsID="eac5b3e2166192f626d36eca95c57261" ns2:_="" ns3:_="">
    <xsd:import namespace="30577b95-eb91-4f16-9434-7f8d99b86dbd"/>
    <xsd:import namespace="9945de61-050f-4a31-adbb-2cf301d78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77b95-eb91-4f16-9434-7f8d99b8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45de61-050f-4a31-adbb-2cf301d783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ca113c0-178d-4ac3-a841-7dc5fe9be44c}" ma:internalName="TaxCatchAll" ma:showField="CatchAllData" ma:web="9945de61-050f-4a31-adbb-2cf301d78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577b95-eb91-4f16-9434-7f8d99b86dbd">
      <Terms xmlns="http://schemas.microsoft.com/office/infopath/2007/PartnerControls"/>
    </lcf76f155ced4ddcb4097134ff3c332f>
    <TaxCatchAll xmlns="9945de61-050f-4a31-adbb-2cf301d783f2" xsi:nil="true"/>
  </documentManagement>
</p:properties>
</file>

<file path=customXml/itemProps1.xml><?xml version="1.0" encoding="utf-8"?>
<ds:datastoreItem xmlns:ds="http://schemas.openxmlformats.org/officeDocument/2006/customXml" ds:itemID="{FD077EB9-81F2-47A2-B432-820E9C27C059}"/>
</file>

<file path=customXml/itemProps2.xml><?xml version="1.0" encoding="utf-8"?>
<ds:datastoreItem xmlns:ds="http://schemas.openxmlformats.org/officeDocument/2006/customXml" ds:itemID="{B0A1C171-7025-4C3E-B38E-025D51313DFB}"/>
</file>

<file path=customXml/itemProps3.xml><?xml version="1.0" encoding="utf-8"?>
<ds:datastoreItem xmlns:ds="http://schemas.openxmlformats.org/officeDocument/2006/customXml" ds:itemID="{571A8558-F825-4CC5-804C-F20C97F3BF52}"/>
</file>

<file path=docProps/app.xml><?xml version="1.0" encoding="utf-8"?>
<Properties xmlns="http://schemas.openxmlformats.org/officeDocument/2006/extended-properties" xmlns:vt="http://schemas.openxmlformats.org/officeDocument/2006/docPropsVTypes">
  <TotalTime>8545</TotalTime>
  <Words>1652</Words>
  <Application>Microsoft Macintosh PowerPoint</Application>
  <PresentationFormat>Widescreen</PresentationFormat>
  <Paragraphs>109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Major goals of current research</vt:lpstr>
      <vt:lpstr>PowerPoint Presentation</vt:lpstr>
      <vt:lpstr>Developing machine learning models to predict the efficacy of chemotherapy and immunotherapy</vt:lpstr>
      <vt:lpstr>Combination of machine learning models and causal discovery for studying tumor microenvironment</vt:lpstr>
      <vt:lpstr>Deep Learning for precision oncology</vt:lpstr>
      <vt:lpstr>AI in Precision Oncology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Lujia</dc:creator>
  <cp:lastModifiedBy>Chen, Lujia</cp:lastModifiedBy>
  <cp:revision>139</cp:revision>
  <dcterms:created xsi:type="dcterms:W3CDTF">2020-09-02T01:57:57Z</dcterms:created>
  <dcterms:modified xsi:type="dcterms:W3CDTF">2025-11-10T16:34:09Z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0x010100E3D0DC958FBEEE48836E062EF598A96D</vt:lpwstr>
  </property>
</Properties>
</file>