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3" r:id="rId4"/>
  </p:sldMasterIdLst>
  <p:notesMasterIdLst>
    <p:notesMasterId r:id="rId10"/>
  </p:notesMasterIdLst>
  <p:handoutMasterIdLst>
    <p:handoutMasterId r:id="rId11"/>
  </p:handoutMasterIdLst>
  <p:sldIdLst>
    <p:sldId id="260" r:id="rId5"/>
    <p:sldId id="259" r:id="rId6"/>
    <p:sldId id="261" r:id="rId7"/>
    <p:sldId id="302" r:id="rId8"/>
    <p:sldId id="303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A9FC"/>
    <a:srgbClr val="DBC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06"/>
    <p:restoredTop sz="94694"/>
  </p:normalViewPr>
  <p:slideViewPr>
    <p:cSldViewPr snapToGrid="0" snapToObjects="1">
      <p:cViewPr varScale="1">
        <p:scale>
          <a:sx n="123" d="100"/>
          <a:sy n="123" d="100"/>
        </p:scale>
        <p:origin x="10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E024C4-109F-4742-8A0F-4459B1DC55DE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F506564A-0BAF-4C31-B882-AA4BC3CED8A5}">
      <dgm:prSet phldrT="[Text]" custT="1"/>
      <dgm:spPr>
        <a:solidFill>
          <a:srgbClr val="0070C0">
            <a:alpha val="50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300" dirty="0" err="1"/>
            <a:t>Koita</a:t>
          </a:r>
          <a:r>
            <a:rPr lang="en-US" sz="1300" dirty="0"/>
            <a:t> Center for Digital Health (KCDH) </a:t>
          </a:r>
        </a:p>
        <a:p>
          <a:r>
            <a:rPr lang="en-US" sz="1300" dirty="0"/>
            <a:t>Mumbai, India</a:t>
          </a:r>
        </a:p>
        <a:p>
          <a:r>
            <a:rPr lang="en-US" sz="1300" dirty="0"/>
            <a:t>Ganesh Ramakrishnan</a:t>
          </a:r>
        </a:p>
      </dgm:t>
    </dgm:pt>
    <dgm:pt modelId="{DEB958AA-0D37-4546-AE85-A839248AB4B2}" type="parTrans" cxnId="{A905AA0B-090F-4423-9BF2-D164E45BE88E}">
      <dgm:prSet/>
      <dgm:spPr/>
      <dgm:t>
        <a:bodyPr/>
        <a:lstStyle/>
        <a:p>
          <a:endParaRPr lang="en-US"/>
        </a:p>
      </dgm:t>
    </dgm:pt>
    <dgm:pt modelId="{D0F19AA5-CC78-4BF6-ADA7-2C45A1092B1C}" type="sibTrans" cxnId="{A905AA0B-090F-4423-9BF2-D164E45BE88E}">
      <dgm:prSet/>
      <dgm:spPr/>
      <dgm:t>
        <a:bodyPr/>
        <a:lstStyle/>
        <a:p>
          <a:endParaRPr lang="en-US"/>
        </a:p>
      </dgm:t>
    </dgm:pt>
    <dgm:pt modelId="{F9C618FE-8390-4476-B853-B57086B95DEF}">
      <dgm:prSet phldrT="[Text]" custT="1"/>
      <dgm:spPr>
        <a:solidFill>
          <a:srgbClr val="92D050">
            <a:alpha val="50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300" dirty="0"/>
            <a:t>VIHAR</a:t>
          </a:r>
        </a:p>
        <a:p>
          <a:r>
            <a:rPr lang="en-US" sz="1300" dirty="0"/>
            <a:t>University of Pittsburgh, USA</a:t>
          </a:r>
        </a:p>
        <a:p>
          <a:r>
            <a:rPr lang="en-US" sz="1300" dirty="0"/>
            <a:t>Vanathi Gopalakrishnan</a:t>
          </a:r>
        </a:p>
      </dgm:t>
    </dgm:pt>
    <dgm:pt modelId="{BE0581B1-0231-4059-9661-FF1256ABCB24}" type="parTrans" cxnId="{7E120347-8034-4792-8A27-6A27DA367C5B}">
      <dgm:prSet/>
      <dgm:spPr/>
      <dgm:t>
        <a:bodyPr/>
        <a:lstStyle/>
        <a:p>
          <a:endParaRPr lang="en-US"/>
        </a:p>
      </dgm:t>
    </dgm:pt>
    <dgm:pt modelId="{F51F544E-0D18-4F7A-BCAD-0C834B59B9FE}" type="sibTrans" cxnId="{7E120347-8034-4792-8A27-6A27DA367C5B}">
      <dgm:prSet/>
      <dgm:spPr/>
      <dgm:t>
        <a:bodyPr/>
        <a:lstStyle/>
        <a:p>
          <a:endParaRPr lang="en-US"/>
        </a:p>
      </dgm:t>
    </dgm:pt>
    <dgm:pt modelId="{66C39E3F-AF30-4C6C-AF75-31F108B1BC26}">
      <dgm:prSet phldrT="[Text]" custT="1"/>
      <dgm:spPr>
        <a:solidFill>
          <a:srgbClr val="FF0000">
            <a:alpha val="50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300" dirty="0"/>
            <a:t>Carnegie Mellon University, Africa</a:t>
          </a:r>
        </a:p>
        <a:p>
          <a:r>
            <a:rPr lang="en-US" sz="1300" dirty="0"/>
            <a:t>Rwanda, Africa</a:t>
          </a:r>
        </a:p>
        <a:p>
          <a:r>
            <a:rPr lang="en-US" sz="1300" dirty="0"/>
            <a:t>Edith </a:t>
          </a:r>
          <a:r>
            <a:rPr lang="en-US" sz="1300" dirty="0" err="1"/>
            <a:t>Luhanga</a:t>
          </a:r>
          <a:endParaRPr lang="en-US" sz="1300" dirty="0"/>
        </a:p>
      </dgm:t>
    </dgm:pt>
    <dgm:pt modelId="{497EFA21-ADF9-4F03-8FA9-63200A458F5D}" type="parTrans" cxnId="{8638DD1C-AC7E-4443-BC1F-FC7BDC368229}">
      <dgm:prSet/>
      <dgm:spPr/>
      <dgm:t>
        <a:bodyPr/>
        <a:lstStyle/>
        <a:p>
          <a:endParaRPr lang="en-US"/>
        </a:p>
      </dgm:t>
    </dgm:pt>
    <dgm:pt modelId="{79DE658B-4FD9-45D2-89DB-7F7D63825E66}" type="sibTrans" cxnId="{8638DD1C-AC7E-4443-BC1F-FC7BDC368229}">
      <dgm:prSet/>
      <dgm:spPr/>
      <dgm:t>
        <a:bodyPr/>
        <a:lstStyle/>
        <a:p>
          <a:endParaRPr lang="en-US"/>
        </a:p>
      </dgm:t>
    </dgm:pt>
    <dgm:pt modelId="{2EFB390E-65F7-4D25-A8E5-A48365BDFDC8}" type="pres">
      <dgm:prSet presAssocID="{06E024C4-109F-4742-8A0F-4459B1DC55DE}" presName="Name0" presStyleCnt="0">
        <dgm:presLayoutVars>
          <dgm:chMax val="7"/>
          <dgm:dir/>
          <dgm:resizeHandles val="exact"/>
        </dgm:presLayoutVars>
      </dgm:prSet>
      <dgm:spPr/>
    </dgm:pt>
    <dgm:pt modelId="{45788771-670F-44C4-944E-C79F5705BC6A}" type="pres">
      <dgm:prSet presAssocID="{06E024C4-109F-4742-8A0F-4459B1DC55DE}" presName="ellipse1" presStyleLbl="vennNode1" presStyleIdx="0" presStyleCnt="3">
        <dgm:presLayoutVars>
          <dgm:bulletEnabled val="1"/>
        </dgm:presLayoutVars>
      </dgm:prSet>
      <dgm:spPr/>
    </dgm:pt>
    <dgm:pt modelId="{E924A512-82A9-4E99-8EB0-A583C35C2403}" type="pres">
      <dgm:prSet presAssocID="{06E024C4-109F-4742-8A0F-4459B1DC55DE}" presName="ellipse2" presStyleLbl="vennNode1" presStyleIdx="1" presStyleCnt="3" custLinFactNeighborX="-1235" custLinFactNeighborY="0">
        <dgm:presLayoutVars>
          <dgm:bulletEnabled val="1"/>
        </dgm:presLayoutVars>
      </dgm:prSet>
      <dgm:spPr/>
    </dgm:pt>
    <dgm:pt modelId="{ABDACB1D-4940-4C79-B62B-6120258DD53F}" type="pres">
      <dgm:prSet presAssocID="{06E024C4-109F-4742-8A0F-4459B1DC55DE}" presName="ellipse3" presStyleLbl="vennNode1" presStyleIdx="2" presStyleCnt="3" custLinFactNeighborX="5520" custLinFactNeighborY="-11966">
        <dgm:presLayoutVars>
          <dgm:bulletEnabled val="1"/>
        </dgm:presLayoutVars>
      </dgm:prSet>
      <dgm:spPr/>
    </dgm:pt>
  </dgm:ptLst>
  <dgm:cxnLst>
    <dgm:cxn modelId="{A905AA0B-090F-4423-9BF2-D164E45BE88E}" srcId="{06E024C4-109F-4742-8A0F-4459B1DC55DE}" destId="{F506564A-0BAF-4C31-B882-AA4BC3CED8A5}" srcOrd="0" destOrd="0" parTransId="{DEB958AA-0D37-4546-AE85-A839248AB4B2}" sibTransId="{D0F19AA5-CC78-4BF6-ADA7-2C45A1092B1C}"/>
    <dgm:cxn modelId="{8638DD1C-AC7E-4443-BC1F-FC7BDC368229}" srcId="{06E024C4-109F-4742-8A0F-4459B1DC55DE}" destId="{66C39E3F-AF30-4C6C-AF75-31F108B1BC26}" srcOrd="2" destOrd="0" parTransId="{497EFA21-ADF9-4F03-8FA9-63200A458F5D}" sibTransId="{79DE658B-4FD9-45D2-89DB-7F7D63825E66}"/>
    <dgm:cxn modelId="{1A93C63A-161E-421F-AE4F-F5D10C3EE4AE}" type="presOf" srcId="{F506564A-0BAF-4C31-B882-AA4BC3CED8A5}" destId="{45788771-670F-44C4-944E-C79F5705BC6A}" srcOrd="0" destOrd="0" presId="urn:microsoft.com/office/officeart/2005/8/layout/rings+Icon"/>
    <dgm:cxn modelId="{7E120347-8034-4792-8A27-6A27DA367C5B}" srcId="{06E024C4-109F-4742-8A0F-4459B1DC55DE}" destId="{F9C618FE-8390-4476-B853-B57086B95DEF}" srcOrd="1" destOrd="0" parTransId="{BE0581B1-0231-4059-9661-FF1256ABCB24}" sibTransId="{F51F544E-0D18-4F7A-BCAD-0C834B59B9FE}"/>
    <dgm:cxn modelId="{F2327A91-32EB-4F67-81BB-815DE67ACB17}" type="presOf" srcId="{F9C618FE-8390-4476-B853-B57086B95DEF}" destId="{E924A512-82A9-4E99-8EB0-A583C35C2403}" srcOrd="0" destOrd="0" presId="urn:microsoft.com/office/officeart/2005/8/layout/rings+Icon"/>
    <dgm:cxn modelId="{4CF39B9C-7787-4163-ABE5-690100AB6B1F}" type="presOf" srcId="{06E024C4-109F-4742-8A0F-4459B1DC55DE}" destId="{2EFB390E-65F7-4D25-A8E5-A48365BDFDC8}" srcOrd="0" destOrd="0" presId="urn:microsoft.com/office/officeart/2005/8/layout/rings+Icon"/>
    <dgm:cxn modelId="{453D129D-646B-48F0-817F-E9726584B019}" type="presOf" srcId="{66C39E3F-AF30-4C6C-AF75-31F108B1BC26}" destId="{ABDACB1D-4940-4C79-B62B-6120258DD53F}" srcOrd="0" destOrd="0" presId="urn:microsoft.com/office/officeart/2005/8/layout/rings+Icon"/>
    <dgm:cxn modelId="{FEFBFBB8-942A-4150-93FA-739FD6F83467}" type="presParOf" srcId="{2EFB390E-65F7-4D25-A8E5-A48365BDFDC8}" destId="{45788771-670F-44C4-944E-C79F5705BC6A}" srcOrd="0" destOrd="0" presId="urn:microsoft.com/office/officeart/2005/8/layout/rings+Icon"/>
    <dgm:cxn modelId="{B0BC7D29-C8C0-46D5-B87C-D8E66987374C}" type="presParOf" srcId="{2EFB390E-65F7-4D25-A8E5-A48365BDFDC8}" destId="{E924A512-82A9-4E99-8EB0-A583C35C2403}" srcOrd="1" destOrd="0" presId="urn:microsoft.com/office/officeart/2005/8/layout/rings+Icon"/>
    <dgm:cxn modelId="{DED6FAC9-3970-48DB-94B0-51127BD33E0A}" type="presParOf" srcId="{2EFB390E-65F7-4D25-A8E5-A48365BDFDC8}" destId="{ABDACB1D-4940-4C79-B62B-6120258DD53F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788771-670F-44C4-944E-C79F5705BC6A}">
      <dsp:nvSpPr>
        <dsp:cNvPr id="0" name=""/>
        <dsp:cNvSpPr/>
      </dsp:nvSpPr>
      <dsp:spPr>
        <a:xfrm>
          <a:off x="195749" y="0"/>
          <a:ext cx="1919947" cy="1919919"/>
        </a:xfrm>
        <a:prstGeom prst="ellipse">
          <a:avLst/>
        </a:prstGeom>
        <a:solidFill>
          <a:srgbClr val="0070C0">
            <a:alpha val="50000"/>
          </a:srgb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Koita</a:t>
          </a:r>
          <a:r>
            <a:rPr lang="en-US" sz="1300" kern="1200" dirty="0"/>
            <a:t> Center for Digital Health (KCDH)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Mumbai, India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Ganesh Ramakrishnan</a:t>
          </a:r>
        </a:p>
      </dsp:txBody>
      <dsp:txXfrm>
        <a:off x="476919" y="281166"/>
        <a:ext cx="1357607" cy="1357587"/>
      </dsp:txXfrm>
    </dsp:sp>
    <dsp:sp modelId="{E924A512-82A9-4E99-8EB0-A583C35C2403}">
      <dsp:nvSpPr>
        <dsp:cNvPr id="0" name=""/>
        <dsp:cNvSpPr/>
      </dsp:nvSpPr>
      <dsp:spPr>
        <a:xfrm>
          <a:off x="1160252" y="1280480"/>
          <a:ext cx="1919947" cy="1919919"/>
        </a:xfrm>
        <a:prstGeom prst="ellipse">
          <a:avLst/>
        </a:prstGeom>
        <a:solidFill>
          <a:srgbClr val="92D050">
            <a:alpha val="50000"/>
          </a:srgb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VIHAR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University of Pittsburgh, USA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Vanathi Gopalakrishnan</a:t>
          </a:r>
        </a:p>
      </dsp:txBody>
      <dsp:txXfrm>
        <a:off x="1441422" y="1561646"/>
        <a:ext cx="1357607" cy="1357587"/>
      </dsp:txXfrm>
    </dsp:sp>
    <dsp:sp modelId="{ABDACB1D-4940-4C79-B62B-6120258DD53F}">
      <dsp:nvSpPr>
        <dsp:cNvPr id="0" name=""/>
        <dsp:cNvSpPr/>
      </dsp:nvSpPr>
      <dsp:spPr>
        <a:xfrm>
          <a:off x="2276990" y="0"/>
          <a:ext cx="1919947" cy="1919919"/>
        </a:xfrm>
        <a:prstGeom prst="ellipse">
          <a:avLst/>
        </a:prstGeom>
        <a:solidFill>
          <a:srgbClr val="FF0000">
            <a:alpha val="50000"/>
          </a:srgb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Carnegie Mellon University, Africa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Rwanda, Africa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Edith </a:t>
          </a:r>
          <a:r>
            <a:rPr lang="en-US" sz="1300" kern="1200" dirty="0" err="1"/>
            <a:t>Luhanga</a:t>
          </a:r>
          <a:endParaRPr lang="en-US" sz="1300" kern="1200" dirty="0"/>
        </a:p>
      </dsp:txBody>
      <dsp:txXfrm>
        <a:off x="2558160" y="281166"/>
        <a:ext cx="1357607" cy="1357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2C9C9F-45B0-CF48-8065-55FECDAF78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E1D255-3D8B-5847-8573-45ED078D95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B294F-7AA8-0C48-883B-228BCD4E5DD5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9B95-97E5-7B43-99CF-A518ECF3D8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CDE643-2E3B-2C4C-9046-6CF7193963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BBA79-B11D-9E47-B16A-594C9D24D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13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EB1DC-8316-E24C-9584-C98409025F60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70FD3-B96D-5946-BA53-EFED26972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02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C17B-F920-F544-9BC0-87EFC93D0B94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12EBA1-084F-BB4E-B1DA-A2F189D4B7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295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C17B-F920-F544-9BC0-87EFC93D0B94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813A-2C04-B447-97FA-80B7AE719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43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C17B-F920-F544-9BC0-87EFC93D0B94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813A-2C04-B447-97FA-80B7AE719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48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C17B-F920-F544-9BC0-87EFC93D0B94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813A-2C04-B447-97FA-80B7AE719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35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C17B-F920-F544-9BC0-87EFC93D0B94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628329-BBCB-D14B-8044-B48DFF35B3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59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C17B-F920-F544-9BC0-87EFC93D0B94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813A-2C04-B447-97FA-80B7AE719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276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C17B-F920-F544-9BC0-87EFC93D0B94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813A-2C04-B447-97FA-80B7AE719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451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C17B-F920-F544-9BC0-87EFC93D0B94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813A-2C04-B447-97FA-80B7AE719E6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0A3B22-3ED2-FE45-9074-123F08DA92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08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C17B-F920-F544-9BC0-87EFC93D0B94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D52A70-B1C2-1142-84FA-8BBADAAA46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79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C17B-F920-F544-9BC0-87EFC93D0B94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813A-2C04-B447-97FA-80B7AE719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027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C17B-F920-F544-9BC0-87EFC93D0B94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F8E913-3830-EA4A-9C39-DBEB805CC1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23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2C17B-F920-F544-9BC0-87EFC93D0B94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4813A-2C04-B447-97FA-80B7AE719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7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mailto:vanathi@pitt.ed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nam12.safelinks.protection.outlook.com/?url=https%3A%2F%2Furldefense.com%2Fv3%2F__https%3A%2Flink.springer.com%2Farticle%2F10.1186%2F1475-925X-14-S2-S7__%3B!!NHLzug!P_LPzkpyf1NQAS3pcDCzb4uP9Lasizxzl__bbmzuZJLdUJmWlBaNzcaQcP2hipyrQpAEQUIvPnZzPgxQW05c%24&amp;data=05%7C02%7Cvanathi%40pitt.edu%7Cbe35f851c18b4d5b849408dd0a5a3f56%7C9ef9f489e0a04eeb87cc3a526112fd0d%7C1%7C0%7C638678105194837691%7CUnknown%7CTWFpbGZsb3d8eyJFbXB0eU1hcGkiOnRydWUsIlYiOiIwLjAuMDAwMCIsIlAiOiJXaW4zMiIsIkFOIjoiTWFpbCIsIldUIjoyfQ%3D%3D%7C0%7C%7C%7C&amp;sdata=IIKtQ28KxBLoHI3ZxA93PdoW8pk0RRR7yivFuLYGi9s%3D&amp;reserved=0" TargetMode="External"/><Relationship Id="rId13" Type="http://schemas.openxmlformats.org/officeDocument/2006/relationships/hyperlink" Target="https://nam12.safelinks.protection.outlook.com/?url=https%3A%2F%2Furldefense.com%2Fv3%2F__https%3A%2Fonlinelibrary.wiley.com%2Fdoi%2Fabs%2F10.1111%2Fj.1471-4159.2005.03478.x__%3B!!NHLzug!P_LPzkpyf1NQAS3pcDCzb4uP9Lasizxzl__bbmzuZJLdUJmWlBaNzcaQcP2hipyrQpAEQUIvPnZzPrsXt9W0%24&amp;data=05%7C02%7Cvanathi%40pitt.edu%7Cbe35f851c18b4d5b849408dd0a5a3f56%7C9ef9f489e0a04eeb87cc3a526112fd0d%7C1%7C0%7C638678105194899050%7CUnknown%7CTWFpbGZsb3d8eyJFbXB0eU1hcGkiOnRydWUsIlYiOiIwLjAuMDAwMCIsIlAiOiJXaW4zMiIsIkFOIjoiTWFpbCIsIldUIjoyfQ%3D%3D%7C0%7C%7C%7C&amp;sdata=hlz9bcOeeJFuUyBbtH%2FYK3Z%2FOM8t20NLVsP31rsK1EI%3D&amp;reserved=0" TargetMode="External"/><Relationship Id="rId3" Type="http://schemas.openxmlformats.org/officeDocument/2006/relationships/hyperlink" Target="https://nam12.safelinks.protection.outlook.com/?url=https%3A%2F%2Furldefense.com%2Fv3%2F__https%3A%2Fcrimsonpublishers.com%2Foabb%2Fpdf%2FOABB.000573.pdf__%3B!!NHLzug!P_LPzkpyf1NQAS3pcDCzb4uP9Lasizxzl__bbmzuZJLdUJmWlBaNzcaQcP2hipyrQpAEQUIvPnZzPpcao7Tn%24&amp;data=05%7C02%7Cvanathi%40pitt.edu%7Cbe35f851c18b4d5b849408dd0a5a3f56%7C9ef9f489e0a04eeb87cc3a526112fd0d%7C1%7C0%7C638678105194782275%7CUnknown%7CTWFpbGZsb3d8eyJFbXB0eU1hcGkiOnRydWUsIlYiOiIwLjAuMDAwMCIsIlAiOiJXaW4zMiIsIkFOIjoiTWFpbCIsIldUIjoyfQ%3D%3D%7C0%7C%7C%7C&amp;sdata=2AJIJJR%2Fby8Im1qPTyLQbORLHDkwvEHvfzp0avy2vI0%3D&amp;reserved=0" TargetMode="External"/><Relationship Id="rId7" Type="http://schemas.openxmlformats.org/officeDocument/2006/relationships/hyperlink" Target="https://nam12.safelinks.protection.outlook.com/?url=https%3A%2F%2Furldefense.com%2Fv3%2F__https%3A%2Flink.springer.com%2Farticle%2F10.1186%2Fs12885-016-2223-3__%3B!!NHLzug!P_LPzkpyf1NQAS3pcDCzb4uP9Lasizxzl__bbmzuZJLdUJmWlBaNzcaQcP2hipyrQpAEQUIvPnZzPq6D88Zx%24&amp;data=05%7C02%7Cvanathi%40pitt.edu%7Cbe35f851c18b4d5b849408dd0a5a3f56%7C9ef9f489e0a04eeb87cc3a526112fd0d%7C1%7C0%7C638678105194826357%7CUnknown%7CTWFpbGZsb3d8eyJFbXB0eU1hcGkiOnRydWUsIlYiOiIwLjAuMDAwMCIsIlAiOiJXaW4zMiIsIkFOIjoiTWFpbCIsIldUIjoyfQ%3D%3D%7C0%7C%7C%7C&amp;sdata=ZVE%2BuZj3Wh%2BLajgB6y%2BG4HsWLLWRgJDUGKmE0ckrEYo%3D&amp;reserved=0" TargetMode="External"/><Relationship Id="rId12" Type="http://schemas.openxmlformats.org/officeDocument/2006/relationships/hyperlink" Target="https://nam12.safelinks.protection.outlook.com/?url=https%3A%2F%2Furldefense.com%2Fv3%2F__https%3A%2Fonlinelibrary.wiley.com%2Fdoi%2Fabs%2F10.1002%2Fmus.21683__%3B!!NHLzug!P_LPzkpyf1NQAS3pcDCzb4uP9Lasizxzl__bbmzuZJLdUJmWlBaNzcaQcP2hipyrQpAEQUIvPnZzPtS7b4GW%24&amp;data=05%7C02%7Cvanathi%40pitt.edu%7Cbe35f851c18b4d5b849408dd0a5a3f56%7C9ef9f489e0a04eeb87cc3a526112fd0d%7C1%7C0%7C638678105194886520%7CUnknown%7CTWFpbGZsb3d8eyJFbXB0eU1hcGkiOnRydWUsIlYiOiIwLjAuMDAwMCIsIlAiOiJXaW4zMiIsIkFOIjoiTWFpbCIsIldUIjoyfQ%3D%3D%7C0%7C%7C%7C&amp;sdata=IkCMrcI18YZnVBNdZY9raeyn88SFuG0aYhIehdcrNKM%3D&amp;reserved=0" TargetMode="External"/><Relationship Id="rId2" Type="http://schemas.openxmlformats.org/officeDocument/2006/relationships/hyperlink" Target="https://nam12.safelinks.protection.outlook.com/?url=https%3A%2F%2Furldefense.com%2Fv3%2F__https%3A%2Fassets-eu.researchsquare.com%2Ffiles%2Frs-5041092%2Fv1%2F922f438a-c12e-430c-942c-1666b17dd246.pdf%3Fc%3D1727434885__%3B!!NHLzug!P_LPzkpyf1NQAS3pcDCzb4uP9Lasizxzl__bbmzuZJLdUJmWlBaNzcaQcP2hipyrQpAEQUIvPnZzPoQBb4Aw%24&amp;data=05%7C02%7Cvanathi%40pitt.edu%7Cbe35f851c18b4d5b849408dd0a5a3f56%7C9ef9f489e0a04eeb87cc3a526112fd0d%7C1%7C0%7C638678105194761919%7CUnknown%7CTWFpbGZsb3d8eyJFbXB0eU1hcGkiOnRydWUsIlYiOiIwLjAuMDAwMCIsIlAiOiJXaW4zMiIsIkFOIjoiTWFpbCIsIldUIjoyfQ%3D%3D%7C0%7C%7C%7C&amp;sdata=%2FHu0Q56AGvflIudwG2fAek4TyGAmcoGf0y2NVfkxQKU%3D&amp;reserved=0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nam12.safelinks.protection.outlook.com/?url=https%3A%2F%2Furldefense.com%2Fv3%2F__https%3A%2Fwww.mdpi.com%2F2306-5729%2F2%2F1%2F8__%3B!!NHLzug!P_LPzkpyf1NQAS3pcDCzb4uP9Lasizxzl__bbmzuZJLdUJmWlBaNzcaQcP2hipyrQpAEQUIvPnZzPtj3RaA8%24&amp;data=05%7C02%7Cvanathi%40pitt.edu%7Cbe35f851c18b4d5b849408dd0a5a3f56%7C9ef9f489e0a04eeb87cc3a526112fd0d%7C1%7C0%7C638678105194815339%7CUnknown%7CTWFpbGZsb3d8eyJFbXB0eU1hcGkiOnRydWUsIlYiOiIwLjAuMDAwMCIsIlAiOiJXaW4zMiIsIkFOIjoiTWFpbCIsIldUIjoyfQ%3D%3D%7C0%7C%7C%7C&amp;sdata=U698xgOgV9f0hy%2FPW3c8ZJKRyOQ28Nsqjn1VuW%2BsK3o%3D&amp;reserved=0" TargetMode="External"/><Relationship Id="rId11" Type="http://schemas.openxmlformats.org/officeDocument/2006/relationships/hyperlink" Target="https://nam12.safelinks.protection.outlook.com/?url=https%3A%2F%2Furldefense.com%2Fv3%2F__https%3A%2Fpmc.ncbi.nlm.nih.gov%2Farticles%2FPMC2656082%2F__%3B!!NHLzug!P_LPzkpyf1NQAS3pcDCzb4uP9Lasizxzl__bbmzuZJLdUJmWlBaNzcaQcP2hipyrQpAEQUIvPnZzPlpqozoT%24&amp;data=05%7C02%7Cvanathi%40pitt.edu%7Cbe35f851c18b4d5b849408dd0a5a3f56%7C9ef9f489e0a04eeb87cc3a526112fd0d%7C1%7C0%7C638678105194875030%7CUnknown%7CTWFpbGZsb3d8eyJFbXB0eU1hcGkiOnRydWUsIlYiOiIwLjAuMDAwMCIsIlAiOiJXaW4zMiIsIkFOIjoiTWFpbCIsIldUIjoyfQ%3D%3D%7C0%7C%7C%7C&amp;sdata=PyP7oL8U%2FXGprDeYR0beu5WSeFGFcWco%2FZaz7srGfZg%3D&amp;reserved=0" TargetMode="External"/><Relationship Id="rId5" Type="http://schemas.openxmlformats.org/officeDocument/2006/relationships/hyperlink" Target="https://nam12.safelinks.protection.outlook.com/?url=https%3A%2F%2Furldefense.com%2Fv3%2F__https%3A%2Fwww.sciencedirect.com%2Fscience%2Farticle%2Fpii%2FS1532046420300836__%3B!!NHLzug!P_LPzkpyf1NQAS3pcDCzb4uP9Lasizxzl__bbmzuZJLdUJmWlBaNzcaQcP2hipyrQpAEQUIvPnZzPhr-5ZJK%24&amp;data=05%7C02%7Cvanathi%40pitt.edu%7Cbe35f851c18b4d5b849408dd0a5a3f56%7C9ef9f489e0a04eeb87cc3a526112fd0d%7C1%7C0%7C638678105194804373%7CUnknown%7CTWFpbGZsb3d8eyJFbXB0eU1hcGkiOnRydWUsIlYiOiIwLjAuMDAwMCIsIlAiOiJXaW4zMiIsIkFOIjoiTWFpbCIsIldUIjoyfQ%3D%3D%7C0%7C%7C%7C&amp;sdata=fnEWumWrmdp8jJ4K%2BftrYBkY2F1uqTgE8QKZRHmonqk%3D&amp;reserved=0" TargetMode="External"/><Relationship Id="rId10" Type="http://schemas.openxmlformats.org/officeDocument/2006/relationships/hyperlink" Target="https://nam12.safelinks.protection.outlook.com/?url=https%3A%2F%2Furldefense.com%2Fv3%2F__https%3A%2Fwww.sciencedirect.com%2Fscience%2Farticle%2Fpii%2FS1556086415329129__%3B!!NHLzug!P_LPzkpyf1NQAS3pcDCzb4uP9Lasizxzl__bbmzuZJLdUJmWlBaNzcaQcP2hipyrQpAEQUIvPnZzPk36dfNe%24&amp;data=05%7C02%7Cvanathi%40pitt.edu%7Cbe35f851c18b4d5b849408dd0a5a3f56%7C9ef9f489e0a04eeb87cc3a526112fd0d%7C1%7C0%7C638678105194863279%7CUnknown%7CTWFpbGZsb3d8eyJFbXB0eU1hcGkiOnRydWUsIlYiOiIwLjAuMDAwMCIsIlAiOiJXaW4zMiIsIkFOIjoiTWFpbCIsIldUIjoyfQ%3D%3D%7C0%7C%7C%7C&amp;sdata=dQ7O%2Bhyy8%2FtkjLvNLlq8hX1HBmgFeL3r7M%2Fo8N1DCnE%3D&amp;reserved=0" TargetMode="External"/><Relationship Id="rId4" Type="http://schemas.openxmlformats.org/officeDocument/2006/relationships/hyperlink" Target="https://nam12.safelinks.protection.outlook.com/?url=https%3A%2F%2Furldefense.com%2Fv3%2F__https%3A%2Fojs.aaai.org%2Faimagazine%2Findex.php%2Faimagazine%2Farticle%2Fview%2F7375__%3B!!NHLzug!P_LPzkpyf1NQAS3pcDCzb4uP9Lasizxzl__bbmzuZJLdUJmWlBaNzcaQcP2hipyrQpAEQUIvPnZzPqk-iio_%24&amp;data=05%7C02%7Cvanathi%40pitt.edu%7Cbe35f851c18b4d5b849408dd0a5a3f56%7C9ef9f489e0a04eeb87cc3a526112fd0d%7C1%7C0%7C638678105194793297%7CUnknown%7CTWFpbGZsb3d8eyJFbXB0eU1hcGkiOnRydWUsIlYiOiIwLjAuMDAwMCIsIlAiOiJXaW4zMiIsIkFOIjoiTWFpbCIsIldUIjoyfQ%3D%3D%7C0%7C%7C%7C&amp;sdata=YKe16Xdy%2BZJdCHkhw9awDkRTjx6AJCogV70HbCVEkZQ%3D&amp;reserved=0" TargetMode="External"/><Relationship Id="rId9" Type="http://schemas.openxmlformats.org/officeDocument/2006/relationships/hyperlink" Target="https://nam12.safelinks.protection.outlook.com/?url=https%3A%2F%2Furldefense.com%2Fv3%2F__https%3A%2Facsjournals.onlinelibrary.wiley.com%2Fdoi%2Ffull%2F10.1002%2Fcncr.28963__%3B!!NHLzug!P_LPzkpyf1NQAS3pcDCzb4uP9Lasizxzl__bbmzuZJLdUJmWlBaNzcaQcP2hipyrQpAEQUIvPnZzPmapQe2g%24&amp;data=05%7C02%7Cvanathi%40pitt.edu%7Cbe35f851c18b4d5b849408dd0a5a3f56%7C9ef9f489e0a04eeb87cc3a526112fd0d%7C1%7C0%7C638678105194850666%7CUnknown%7CTWFpbGZsb3d8eyJFbXB0eU1hcGkiOnRydWUsIlYiOiIwLjAuMDAwMCIsIlAiOiJXaW4zMiIsIkFOIjoiTWFpbCIsIldUIjoyfQ%3D%3D%7C0%7C%7C%7C&amp;sdata=QcrTnLmvtYFh9qo132u8Xr55EeyHmm4jH31L1ilWUOg%3D&amp;reserved=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BAA4797-EF5D-374D-8E3C-CCA52083C1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085" y="523307"/>
            <a:ext cx="5811669" cy="128358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 defTabSz="914400"/>
            <a:r>
              <a:rPr lang="en-US" sz="3400" kern="1200" spc="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Biomedical Data Science for Precision Medicine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929FD984-01D1-8546-B6ED-25A2C962D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086" y="1842859"/>
            <a:ext cx="6054679" cy="216647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 defTabSz="914400">
              <a:spcBef>
                <a:spcPts val="1000"/>
              </a:spcBef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Vanathi Gopalakrishnan, PhD</a:t>
            </a:r>
          </a:p>
          <a:p>
            <a:pPr algn="l" defTabSz="914400">
              <a:spcBef>
                <a:spcPts val="1000"/>
              </a:spcBef>
            </a:pPr>
            <a:r>
              <a:rPr lang="en-US" sz="15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 Professor of Biomedical Informatics (Primary), Bioengineering, Clinical and Translational Science (Secondary)</a:t>
            </a:r>
          </a:p>
          <a:p>
            <a:pPr algn="l" defTabSz="914400">
              <a:spcBef>
                <a:spcPts val="1000"/>
              </a:spcBef>
            </a:pPr>
            <a:r>
              <a:rPr lang="en-US" sz="15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Director, </a:t>
            </a:r>
            <a:r>
              <a:rPr lang="en-US" sz="1500" dirty="0" err="1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PRoBE</a:t>
            </a:r>
            <a:r>
              <a:rPr lang="en-US" sz="15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Laboratory for Pattern Recognition from Biomedical Evidence</a:t>
            </a:r>
          </a:p>
          <a:p>
            <a:pPr algn="l" defTabSz="914400">
              <a:spcBef>
                <a:spcPts val="1000"/>
              </a:spcBef>
            </a:pPr>
            <a:r>
              <a:rPr lang="en-US" sz="15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Founding Director, Vijayalakshmi Innovation Center in Women’s Health Analytics and Research (VIHAR)</a:t>
            </a:r>
          </a:p>
          <a:p>
            <a:pPr algn="l" defTabSz="914400">
              <a:spcBef>
                <a:spcPts val="1000"/>
              </a:spcBef>
            </a:pPr>
            <a:r>
              <a:rPr lang="en-US" sz="15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Longitudinal Educator (LE)</a:t>
            </a:r>
          </a:p>
          <a:p>
            <a:pPr algn="l" defTabSz="914400">
              <a:spcBef>
                <a:spcPts val="1000"/>
              </a:spcBef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of Medicine, University of Pittsburgh</a:t>
            </a:r>
          </a:p>
        </p:txBody>
      </p:sp>
      <p:pic>
        <p:nvPicPr>
          <p:cNvPr id="11" name="Picture 10" descr="A person smiling at camera&#10;&#10;Description automatically generated">
            <a:extLst>
              <a:ext uri="{FF2B5EF4-FFF2-40B4-BE49-F238E27FC236}">
                <a16:creationId xmlns:a16="http://schemas.microsoft.com/office/drawing/2014/main" id="{D3CA839F-19FB-7C4D-8541-4E5A3FF9E7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250" b="2"/>
          <a:stretch/>
        </p:blipFill>
        <p:spPr>
          <a:xfrm>
            <a:off x="6698323" y="57632"/>
            <a:ext cx="2363197" cy="2662704"/>
          </a:xfrm>
          <a:prstGeom prst="rect">
            <a:avLst/>
          </a:prstGeom>
        </p:spPr>
      </p:pic>
      <p:pic>
        <p:nvPicPr>
          <p:cNvPr id="32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996C2CE-C9D3-9544-AB85-7EEBE5219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237" y="4344987"/>
            <a:ext cx="1401763" cy="79851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5D45FC3-F725-3247-8017-505F045265FA}"/>
              </a:ext>
            </a:extLst>
          </p:cNvPr>
          <p:cNvSpPr txBox="1"/>
          <p:nvPr/>
        </p:nvSpPr>
        <p:spPr>
          <a:xfrm>
            <a:off x="6778084" y="2811772"/>
            <a:ext cx="2203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vanathi@pitt.edu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Room 530, BAUM</a:t>
            </a:r>
          </a:p>
        </p:txBody>
      </p:sp>
      <p:sp>
        <p:nvSpPr>
          <p:cNvPr id="99" name="Rectangle 32">
            <a:extLst>
              <a:ext uri="{FF2B5EF4-FFF2-40B4-BE49-F238E27FC236}">
                <a16:creationId xmlns:a16="http://schemas.microsoft.com/office/drawing/2014/main" id="{D43793A1-A435-6542-918A-622E9D493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918" y="66661"/>
            <a:ext cx="2011362" cy="3524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>
              <a:defRPr/>
            </a:pPr>
            <a:r>
              <a:rPr lang="en-US" sz="12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ＭＳ Ｐゴシック" pitchFamily="34" charset="-128"/>
                <a:cs typeface="Tahoma" pitchFamily="34" charset="0"/>
              </a:rPr>
              <a:t>Department of Biomedical Informatics</a:t>
            </a:r>
          </a:p>
        </p:txBody>
      </p:sp>
      <p:pic>
        <p:nvPicPr>
          <p:cNvPr id="102" name="Picture 43" descr="dbmi2">
            <a:extLst>
              <a:ext uri="{FF2B5EF4-FFF2-40B4-BE49-F238E27FC236}">
                <a16:creationId xmlns:a16="http://schemas.microsoft.com/office/drawing/2014/main" id="{57D74638-DC0F-4042-A69B-DD6296704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0" y="80883"/>
            <a:ext cx="411914" cy="41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972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75" y="56857"/>
            <a:ext cx="8752955" cy="898437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Vijayalakshmi Innovation Center in Women’s Health Analytics and Research (VIHAR)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892" y="1053854"/>
            <a:ext cx="4286706" cy="3430131"/>
          </a:xfrm>
        </p:spPr>
        <p:txBody>
          <a:bodyPr>
            <a:normAutofit lnSpcReduction="10000"/>
          </a:bodyPr>
          <a:lstStyle/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 (Body CS)"/>
              </a:rPr>
              <a:t>Mission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Times New Roman (Body CS)"/>
            </a:endParaRP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 (Body CS)"/>
              </a:rPr>
              <a:t>To conduct world-class research and training that empowers females of all ages across the world to take charge of their own health and well-being in collaboration with health care technology and systems.</a:t>
            </a: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 (Body CS)"/>
              </a:rPr>
              <a:t>Vision </a:t>
            </a:r>
            <a:endParaRPr lang="en-US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 (Body CS)"/>
            </a:endParaRP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 (Body CS)"/>
              </a:rPr>
              <a:t>To become the world’s premier innovation center of knowledge and practice in evidence-based girls and women’s integrated health and wellness across the life span. 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222222"/>
                </a:solidFill>
              </a:rPr>
              <a:t>	</a:t>
            </a:r>
            <a:r>
              <a:rPr lang="en-US" sz="1300" dirty="0">
                <a:solidFill>
                  <a:srgbClr val="222222"/>
                </a:solidFill>
              </a:rPr>
              <a:t>Philanthropic Support for Named Center</a:t>
            </a:r>
          </a:p>
        </p:txBody>
      </p:sp>
      <p:sp>
        <p:nvSpPr>
          <p:cNvPr id="7" name="Rectangle 32">
            <a:extLst>
              <a:ext uri="{FF2B5EF4-FFF2-40B4-BE49-F238E27FC236}">
                <a16:creationId xmlns:a16="http://schemas.microsoft.com/office/drawing/2014/main" id="{FABA2C73-777A-F247-BA47-393B31ECF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0724" y="4654639"/>
            <a:ext cx="2011362" cy="3524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2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ＭＳ Ｐゴシック" pitchFamily="34" charset="-128"/>
                <a:cs typeface="Tahoma" pitchFamily="34" charset="0"/>
              </a:rPr>
              <a:t>Department of Biomedical Informatics</a:t>
            </a:r>
          </a:p>
        </p:txBody>
      </p:sp>
      <p:pic>
        <p:nvPicPr>
          <p:cNvPr id="8" name="Picture 43" descr="dbmi2">
            <a:extLst>
              <a:ext uri="{FF2B5EF4-FFF2-40B4-BE49-F238E27FC236}">
                <a16:creationId xmlns:a16="http://schemas.microsoft.com/office/drawing/2014/main" id="{51C698DA-D0DB-62DE-DB63-9EB519371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934" y="4666831"/>
            <a:ext cx="411914" cy="41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5F416905-0C86-324A-AD2B-8FD66D5BBF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1431005"/>
              </p:ext>
            </p:extLst>
          </p:nvPr>
        </p:nvGraphicFramePr>
        <p:xfrm>
          <a:off x="4784142" y="1168720"/>
          <a:ext cx="4286706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C8C32DB-DC52-6645-A500-E417CB9AA6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0900" y="4726733"/>
            <a:ext cx="35941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23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4"/>
          <p:cNvSpPr>
            <a:spLocks noGrp="1"/>
          </p:cNvSpPr>
          <p:nvPr>
            <p:ph idx="1"/>
          </p:nvPr>
        </p:nvSpPr>
        <p:spPr>
          <a:xfrm>
            <a:off x="1009716" y="880108"/>
            <a:ext cx="6957844" cy="55887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altLang="en-US" sz="1500" b="1" dirty="0"/>
              <a:t>Research Goals: To Accelerate Biomedical Knowledge Discovery by</a:t>
            </a:r>
          </a:p>
          <a:p>
            <a:pPr marL="0" indent="0" algn="ctr">
              <a:buNone/>
            </a:pPr>
            <a:r>
              <a:rPr lang="en-US" altLang="en-US" sz="1500" b="1" dirty="0"/>
              <a:t>Developing and Applying novel hybrid Artificial Intelligence Methods</a:t>
            </a:r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318061" y="117513"/>
            <a:ext cx="6695375" cy="7429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000" b="1" dirty="0">
                <a:solidFill>
                  <a:schemeClr val="bg2">
                    <a:lumMod val="50000"/>
                  </a:schemeClr>
                </a:solidFill>
              </a:rPr>
              <a:t>P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</a:rPr>
              <a:t>attern </a:t>
            </a:r>
            <a:r>
              <a:rPr lang="en-US" altLang="en-US" sz="3000" b="1" dirty="0">
                <a:solidFill>
                  <a:schemeClr val="bg2">
                    <a:lumMod val="50000"/>
                  </a:schemeClr>
                </a:solidFill>
              </a:rPr>
              <a:t>R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</a:rPr>
              <a:t>ecognition fr</a:t>
            </a:r>
            <a:r>
              <a:rPr lang="en-US" altLang="en-US" sz="3000" b="1" dirty="0">
                <a:solidFill>
                  <a:schemeClr val="bg2">
                    <a:lumMod val="50000"/>
                  </a:schemeClr>
                </a:solidFill>
              </a:rPr>
              <a:t>o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</a:rPr>
              <a:t>m </a:t>
            </a:r>
            <a:r>
              <a:rPr lang="en-US" altLang="en-US" sz="3000" b="1" dirty="0">
                <a:solidFill>
                  <a:schemeClr val="bg2">
                    <a:lumMod val="50000"/>
                  </a:schemeClr>
                </a:solidFill>
              </a:rPr>
              <a:t>B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</a:rPr>
              <a:t>iomedical </a:t>
            </a:r>
            <a:r>
              <a:rPr lang="en-US" altLang="en-US" sz="3000" b="1" dirty="0">
                <a:solidFill>
                  <a:schemeClr val="bg2">
                    <a:lumMod val="50000"/>
                  </a:schemeClr>
                </a:solidFill>
              </a:rPr>
              <a:t>E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</a:rPr>
              <a:t>vidence:</a:t>
            </a:r>
            <a:br>
              <a:rPr lang="en-US" altLang="en-US" sz="30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altLang="en-US" sz="3000" b="1" dirty="0" err="1">
                <a:solidFill>
                  <a:schemeClr val="bg2">
                    <a:lumMod val="50000"/>
                  </a:schemeClr>
                </a:solidFill>
              </a:rPr>
              <a:t>PRoBE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</a:rPr>
              <a:t> Lab</a:t>
            </a:r>
          </a:p>
        </p:txBody>
      </p:sp>
      <p:sp>
        <p:nvSpPr>
          <p:cNvPr id="4" name="Oval 3"/>
          <p:cNvSpPr/>
          <p:nvPr/>
        </p:nvSpPr>
        <p:spPr>
          <a:xfrm>
            <a:off x="2066752" y="1751723"/>
            <a:ext cx="1925165" cy="775575"/>
          </a:xfrm>
          <a:prstGeom prst="ellipse">
            <a:avLst/>
          </a:prstGeom>
          <a:solidFill>
            <a:srgbClr val="D4BA6E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dirty="0"/>
              <a:t>PRIOR</a:t>
            </a:r>
          </a:p>
          <a:p>
            <a:pPr algn="ctr">
              <a:defRPr/>
            </a:pPr>
            <a:r>
              <a:rPr lang="en-US" sz="1500" dirty="0"/>
              <a:t>KNOWLEDGE</a:t>
            </a:r>
          </a:p>
        </p:txBody>
      </p:sp>
      <p:sp>
        <p:nvSpPr>
          <p:cNvPr id="6" name="Oval 5"/>
          <p:cNvSpPr/>
          <p:nvPr/>
        </p:nvSpPr>
        <p:spPr>
          <a:xfrm>
            <a:off x="4837928" y="1778317"/>
            <a:ext cx="2030969" cy="7755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dirty="0"/>
              <a:t>DATA</a:t>
            </a:r>
          </a:p>
          <a:p>
            <a:pPr algn="ctr">
              <a:defRPr/>
            </a:pPr>
            <a:r>
              <a:rPr lang="en-US" sz="1500" dirty="0"/>
              <a:t>(structured or unstructured)</a:t>
            </a:r>
          </a:p>
        </p:txBody>
      </p:sp>
      <p:sp>
        <p:nvSpPr>
          <p:cNvPr id="8" name="Oval 7"/>
          <p:cNvSpPr/>
          <p:nvPr/>
        </p:nvSpPr>
        <p:spPr>
          <a:xfrm>
            <a:off x="2961145" y="3376065"/>
            <a:ext cx="3121573" cy="10287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dirty="0"/>
              <a:t>PREDICTIVE  MODELS FOR</a:t>
            </a:r>
          </a:p>
          <a:p>
            <a:pPr algn="ctr">
              <a:defRPr/>
            </a:pPr>
            <a:r>
              <a:rPr lang="en-US" sz="1500" dirty="0"/>
              <a:t>BIOMEDICINE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2207846" y="2305189"/>
            <a:ext cx="1023576" cy="1275549"/>
          </a:xfrm>
          <a:prstGeom prst="straightConnector1">
            <a:avLst/>
          </a:prstGeom>
          <a:ln w="38100">
            <a:solidFill>
              <a:srgbClr val="D4BA6E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 flipH="1">
            <a:off x="5994664" y="2339283"/>
            <a:ext cx="734976" cy="1394777"/>
          </a:xfrm>
          <a:prstGeom prst="straightConnector1">
            <a:avLst/>
          </a:prstGeom>
          <a:ln w="3810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3" name="Rectangle 8"/>
          <p:cNvSpPr>
            <a:spLocks noChangeArrowheads="1"/>
          </p:cNvSpPr>
          <p:nvPr/>
        </p:nvSpPr>
        <p:spPr bwMode="auto">
          <a:xfrm>
            <a:off x="1494489" y="4443076"/>
            <a:ext cx="691144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50" dirty="0"/>
              <a:t>Enable predictions about for example: mechanism of action, target selection, useful biomarkers for early detection or monitoring of disease, toxicity risk, and clinical trial outcomes.</a:t>
            </a:r>
          </a:p>
        </p:txBody>
      </p:sp>
      <p:sp>
        <p:nvSpPr>
          <p:cNvPr id="11" name="Plus 10"/>
          <p:cNvSpPr/>
          <p:nvPr/>
        </p:nvSpPr>
        <p:spPr>
          <a:xfrm>
            <a:off x="4143494" y="1895706"/>
            <a:ext cx="594756" cy="456370"/>
          </a:xfrm>
          <a:prstGeom prst="mathPlus">
            <a:avLst/>
          </a:prstGeom>
          <a:solidFill>
            <a:srgbClr val="C0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cxnSp>
        <p:nvCxnSpPr>
          <p:cNvPr id="20" name="Straight Arrow Connector 19"/>
          <p:cNvCxnSpPr>
            <a:cxnSpLocks/>
          </p:cNvCxnSpPr>
          <p:nvPr/>
        </p:nvCxnSpPr>
        <p:spPr>
          <a:xfrm>
            <a:off x="4478592" y="2767672"/>
            <a:ext cx="1" cy="599063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767562" y="2821823"/>
            <a:ext cx="3636445" cy="369332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RULE LEARNING    METHODOLOGIES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920240" y="1664935"/>
            <a:ext cx="5015915" cy="1028700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701017" y="2881806"/>
            <a:ext cx="2252283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Examples: </a:t>
            </a:r>
          </a:p>
          <a:p>
            <a:r>
              <a:rPr lang="en-US" sz="1350" b="1" dirty="0"/>
              <a:t>Bayesian Rule Learning (BRL)</a:t>
            </a:r>
          </a:p>
          <a:p>
            <a:r>
              <a:rPr lang="en-US" sz="1350" b="1" dirty="0"/>
              <a:t>Transfer Rule Learner (TRL)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7421" y="1598411"/>
            <a:ext cx="134080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Obtained for</a:t>
            </a:r>
          </a:p>
          <a:p>
            <a:r>
              <a:rPr lang="en-US" sz="1500" dirty="0"/>
              <a:t>example from:</a:t>
            </a:r>
          </a:p>
          <a:p>
            <a:r>
              <a:rPr lang="en-US" sz="1500" dirty="0"/>
              <a:t>Literature,</a:t>
            </a:r>
          </a:p>
          <a:p>
            <a:r>
              <a:rPr lang="en-US" sz="1500" dirty="0"/>
              <a:t>Ontologies,</a:t>
            </a:r>
          </a:p>
          <a:p>
            <a:r>
              <a:rPr lang="en-US" sz="1500" dirty="0"/>
              <a:t>Past analyses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15450" y="1635919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13" name="TextBox 12"/>
          <p:cNvSpPr txBox="1"/>
          <p:nvPr/>
        </p:nvSpPr>
        <p:spPr>
          <a:xfrm>
            <a:off x="7008153" y="1629959"/>
            <a:ext cx="195128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Obtained for </a:t>
            </a:r>
          </a:p>
          <a:p>
            <a:r>
              <a:rPr lang="en-US" sz="1500" dirty="0"/>
              <a:t>example from:</a:t>
            </a:r>
          </a:p>
          <a:p>
            <a:r>
              <a:rPr lang="en-US" sz="1500" dirty="0"/>
              <a:t>Biomedical Assays, Clinical Assessments,</a:t>
            </a:r>
          </a:p>
          <a:p>
            <a:r>
              <a:rPr lang="en-US" sz="1500" dirty="0"/>
              <a:t>Imaging tests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42009" y="2410739"/>
            <a:ext cx="18315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Integrative Modeling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6F6A0A-06B1-324C-8BC1-3BF461ABF91D}"/>
              </a:ext>
            </a:extLst>
          </p:cNvPr>
          <p:cNvSpPr txBox="1"/>
          <p:nvPr/>
        </p:nvSpPr>
        <p:spPr>
          <a:xfrm>
            <a:off x="6639125" y="3477326"/>
            <a:ext cx="1181734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EXPLAINABLE</a:t>
            </a:r>
          </a:p>
          <a:p>
            <a:r>
              <a:rPr lang="en-US" sz="1350" dirty="0"/>
              <a:t>ARTIFICIAL</a:t>
            </a:r>
            <a:br>
              <a:rPr lang="en-US" sz="1350" dirty="0"/>
            </a:br>
            <a:r>
              <a:rPr lang="en-US" sz="1350" dirty="0"/>
              <a:t>INTELLIGENCE</a:t>
            </a:r>
          </a:p>
        </p:txBody>
      </p:sp>
    </p:spTree>
    <p:extLst>
      <p:ext uri="{BB962C8B-B14F-4D97-AF65-F5344CB8AC3E}">
        <p14:creationId xmlns:p14="http://schemas.microsoft.com/office/powerpoint/2010/main" val="457109867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914400" y="-18636"/>
            <a:ext cx="7429500" cy="857250"/>
          </a:xfrm>
        </p:spPr>
        <p:txBody>
          <a:bodyPr/>
          <a:lstStyle/>
          <a:p>
            <a:pPr eaLnBrk="1" hangingPunct="1"/>
            <a:r>
              <a:rPr lang="en-US" altLang="en-US" sz="2700" dirty="0">
                <a:solidFill>
                  <a:schemeClr val="accent3">
                    <a:lumMod val="50000"/>
                  </a:schemeClr>
                </a:solidFill>
              </a:rPr>
              <a:t>BIOMEDICAL DATA </a:t>
            </a:r>
            <a:r>
              <a:rPr lang="en-US" altLang="en-US" sz="2700" dirty="0" err="1">
                <a:solidFill>
                  <a:schemeClr val="accent3">
                    <a:lumMod val="50000"/>
                  </a:schemeClr>
                </a:solidFill>
              </a:rPr>
              <a:t>PRoBE</a:t>
            </a:r>
            <a:r>
              <a:rPr lang="en-US" altLang="en-US" sz="2700" dirty="0">
                <a:solidFill>
                  <a:schemeClr val="accent3">
                    <a:lumMod val="50000"/>
                  </a:schemeClr>
                </a:solidFill>
              </a:rPr>
              <a:t> LAB HAS ANALYZED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2429" y="809817"/>
            <a:ext cx="3913859" cy="4333683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1500" dirty="0"/>
              <a:t>Proteomic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1500" dirty="0"/>
              <a:t>Mass Spectral (large/wide/deep)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1500" dirty="0"/>
              <a:t>Immunoassay</a:t>
            </a:r>
          </a:p>
          <a:p>
            <a:pPr>
              <a:defRPr/>
            </a:pPr>
            <a:r>
              <a:rPr lang="en-US" sz="1500" dirty="0"/>
              <a:t>Genomic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1500" dirty="0"/>
              <a:t>GWAS/SNPs(very large)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1500" dirty="0"/>
              <a:t>DNA Methylation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1500" dirty="0"/>
              <a:t>Gene Expression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1500" dirty="0"/>
              <a:t>microRNA</a:t>
            </a:r>
          </a:p>
          <a:p>
            <a:pPr>
              <a:defRPr/>
            </a:pPr>
            <a:r>
              <a:rPr lang="en-US" sz="1500" dirty="0"/>
              <a:t>Images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1500" dirty="0"/>
              <a:t>Cardiac MRI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1500" dirty="0"/>
              <a:t>Brain fMRI</a:t>
            </a:r>
          </a:p>
          <a:p>
            <a:pPr>
              <a:defRPr/>
            </a:pPr>
            <a:r>
              <a:rPr lang="en-US" sz="1500" dirty="0"/>
              <a:t>Microbiome</a:t>
            </a:r>
          </a:p>
          <a:p>
            <a:pPr>
              <a:defRPr/>
            </a:pPr>
            <a:r>
              <a:rPr lang="en-US" sz="1500" dirty="0"/>
              <a:t>Metabolome</a:t>
            </a:r>
          </a:p>
          <a:p>
            <a:pPr>
              <a:defRPr/>
            </a:pPr>
            <a:r>
              <a:rPr lang="en-US" sz="1500" dirty="0"/>
              <a:t>Exposome</a:t>
            </a:r>
          </a:p>
          <a:p>
            <a:pPr>
              <a:defRPr/>
            </a:pPr>
            <a:r>
              <a:rPr lang="en-US" sz="1500" dirty="0"/>
              <a:t>Federated EHR </a:t>
            </a:r>
          </a:p>
          <a:p>
            <a:pPr>
              <a:buFont typeface="Arial" pitchFamily="34" charset="0"/>
              <a:buChar char="–"/>
              <a:defRPr/>
            </a:pPr>
            <a:endParaRPr lang="en-US" sz="1500" dirty="0"/>
          </a:p>
          <a:p>
            <a:pPr lvl="1">
              <a:buFont typeface="Arial" pitchFamily="34" charset="0"/>
              <a:buChar char="–"/>
              <a:defRPr/>
            </a:pPr>
            <a:endParaRPr lang="en-US" sz="15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912435"/>
            <a:ext cx="4373945" cy="4231066"/>
          </a:xfrm>
        </p:spPr>
        <p:txBody>
          <a:bodyPr rtlCol="0">
            <a:normAutofit fontScale="32500" lnSpcReduction="20000"/>
          </a:bodyPr>
          <a:lstStyle/>
          <a:p>
            <a:pPr>
              <a:spcAft>
                <a:spcPts val="450"/>
              </a:spcAft>
              <a:defRPr/>
            </a:pPr>
            <a:r>
              <a:rPr lang="en-US" sz="4125" dirty="0"/>
              <a:t>From biomarker</a:t>
            </a:r>
            <a:r>
              <a:rPr lang="en-US" sz="4125" baseline="30000" dirty="0"/>
              <a:t> </a:t>
            </a:r>
            <a:r>
              <a:rPr lang="en-US" sz="4125" dirty="0"/>
              <a:t>discovery studies for early detection of:</a:t>
            </a:r>
          </a:p>
          <a:p>
            <a:pPr lvl="1">
              <a:spcAft>
                <a:spcPts val="450"/>
              </a:spcAft>
              <a:buFont typeface="Arial" pitchFamily="34" charset="0"/>
              <a:buChar char="–"/>
              <a:defRPr/>
            </a:pPr>
            <a:r>
              <a:rPr lang="en-US" sz="4125" dirty="0"/>
              <a:t>Amyotrophic Lateral Sclerosis</a:t>
            </a:r>
          </a:p>
          <a:p>
            <a:pPr lvl="1">
              <a:spcAft>
                <a:spcPts val="450"/>
              </a:spcAft>
              <a:buFont typeface="Arial" pitchFamily="34" charset="0"/>
              <a:buChar char="–"/>
              <a:defRPr/>
            </a:pPr>
            <a:r>
              <a:rPr lang="en-US" sz="4125" dirty="0"/>
              <a:t>Alzheimer’s</a:t>
            </a:r>
          </a:p>
          <a:p>
            <a:pPr lvl="1">
              <a:spcAft>
                <a:spcPts val="450"/>
              </a:spcAft>
              <a:buFont typeface="Arial" pitchFamily="34" charset="0"/>
              <a:buChar char="–"/>
              <a:defRPr/>
            </a:pPr>
            <a:r>
              <a:rPr lang="en-US" sz="4125" dirty="0"/>
              <a:t>Lung Cancer</a:t>
            </a:r>
          </a:p>
          <a:p>
            <a:pPr lvl="1">
              <a:spcAft>
                <a:spcPts val="450"/>
              </a:spcAft>
              <a:buFont typeface="Arial" pitchFamily="34" charset="0"/>
              <a:buChar char="–"/>
              <a:defRPr/>
            </a:pPr>
            <a:r>
              <a:rPr lang="en-US" sz="4125" dirty="0"/>
              <a:t>Breast Cancer</a:t>
            </a:r>
          </a:p>
          <a:p>
            <a:pPr lvl="1">
              <a:spcAft>
                <a:spcPts val="450"/>
              </a:spcAft>
              <a:buFont typeface="Arial" pitchFamily="34" charset="0"/>
              <a:buChar char="–"/>
              <a:defRPr/>
            </a:pPr>
            <a:r>
              <a:rPr lang="en-US" sz="4125" dirty="0"/>
              <a:t>Esophageal Cancer</a:t>
            </a:r>
          </a:p>
          <a:p>
            <a:pPr lvl="1">
              <a:spcAft>
                <a:spcPts val="450"/>
              </a:spcAft>
              <a:buFont typeface="Arial" pitchFamily="34" charset="0"/>
              <a:buChar char="–"/>
              <a:defRPr/>
            </a:pPr>
            <a:r>
              <a:rPr lang="en-US" sz="4125" dirty="0"/>
              <a:t>Inflammatory Bowel Diseases Ulcerative Colitis, </a:t>
            </a:r>
            <a:r>
              <a:rPr lang="en-US" sz="4125" dirty="0" err="1"/>
              <a:t>Crohn’s</a:t>
            </a:r>
            <a:endParaRPr lang="en-US" sz="4125" dirty="0"/>
          </a:p>
          <a:p>
            <a:pPr lvl="1">
              <a:spcAft>
                <a:spcPts val="450"/>
              </a:spcAft>
              <a:buFont typeface="Arial" pitchFamily="34" charset="0"/>
              <a:buChar char="–"/>
              <a:defRPr/>
            </a:pPr>
            <a:r>
              <a:rPr lang="en-US" sz="4125" dirty="0"/>
              <a:t>Coronary Artery Disease </a:t>
            </a:r>
          </a:p>
          <a:p>
            <a:pPr lvl="1">
              <a:spcAft>
                <a:spcPts val="450"/>
              </a:spcAft>
              <a:buFont typeface="Arial" pitchFamily="34" charset="0"/>
              <a:buChar char="–"/>
              <a:defRPr/>
            </a:pPr>
            <a:r>
              <a:rPr lang="en-US" sz="4125" dirty="0"/>
              <a:t>Pediatric Cardiomyopathy</a:t>
            </a:r>
          </a:p>
          <a:p>
            <a:pPr marL="342900" lvl="1" indent="0">
              <a:spcAft>
                <a:spcPts val="450"/>
              </a:spcAft>
              <a:buNone/>
              <a:defRPr/>
            </a:pPr>
            <a:r>
              <a:rPr lang="en-US" sz="4125" dirty="0"/>
              <a:t>Markers for diagnosis of:</a:t>
            </a:r>
          </a:p>
          <a:p>
            <a:pPr lvl="1">
              <a:spcAft>
                <a:spcPts val="450"/>
              </a:spcAft>
              <a:buFont typeface="Arial" pitchFamily="34" charset="0"/>
              <a:buChar char="–"/>
              <a:defRPr/>
            </a:pPr>
            <a:r>
              <a:rPr lang="en-US" sz="4125" dirty="0"/>
              <a:t>Helminth’s infections</a:t>
            </a:r>
          </a:p>
          <a:p>
            <a:pPr lvl="1">
              <a:spcAft>
                <a:spcPts val="450"/>
              </a:spcAft>
              <a:buFont typeface="Arial" pitchFamily="34" charset="0"/>
              <a:buChar char="–"/>
              <a:defRPr/>
            </a:pPr>
            <a:r>
              <a:rPr lang="en-US" sz="4125" dirty="0"/>
              <a:t>Beryllium Exposure</a:t>
            </a:r>
          </a:p>
          <a:p>
            <a:pPr lvl="1">
              <a:spcAft>
                <a:spcPts val="450"/>
              </a:spcAft>
              <a:buFont typeface="Arial" pitchFamily="34" charset="0"/>
              <a:buChar char="–"/>
              <a:defRPr/>
            </a:pPr>
            <a:r>
              <a:rPr lang="en-US" sz="4125" dirty="0"/>
              <a:t>Type 2 Diabetes </a:t>
            </a:r>
          </a:p>
          <a:p>
            <a:pPr lvl="1">
              <a:spcAft>
                <a:spcPts val="450"/>
              </a:spcAft>
              <a:buFont typeface="Arial" pitchFamily="34" charset="0"/>
              <a:buChar char="–"/>
              <a:defRPr/>
            </a:pPr>
            <a:r>
              <a:rPr lang="en-US" sz="4125" dirty="0"/>
              <a:t>Cardiovascular Disease</a:t>
            </a:r>
          </a:p>
          <a:p>
            <a:pPr lvl="1">
              <a:spcAft>
                <a:spcPts val="450"/>
              </a:spcAft>
              <a:buFont typeface="Arial" pitchFamily="34" charset="0"/>
              <a:buChar char="–"/>
              <a:defRPr/>
            </a:pPr>
            <a:r>
              <a:rPr lang="en-US" sz="4125" dirty="0"/>
              <a:t>Intervertebral Aging</a:t>
            </a:r>
          </a:p>
          <a:p>
            <a:pPr marL="342900" lvl="1" indent="0">
              <a:buNone/>
              <a:defRPr/>
            </a:pPr>
            <a:endParaRPr lang="en-US" dirty="0"/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911" y="2666556"/>
            <a:ext cx="1333691" cy="1128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421" y="2372762"/>
            <a:ext cx="847580" cy="95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846" y="1375828"/>
            <a:ext cx="90473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879" y="1449347"/>
            <a:ext cx="114468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close-up of various bacteria&#10;&#10;Description automatically generated">
            <a:extLst>
              <a:ext uri="{FF2B5EF4-FFF2-40B4-BE49-F238E27FC236}">
                <a16:creationId xmlns:a16="http://schemas.microsoft.com/office/drawing/2014/main" id="{7ED7F837-674E-7A41-8370-50999AECB6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8870" y="3513812"/>
            <a:ext cx="1403131" cy="10661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3BE5A9-E89E-3F49-9BFB-08FD104C2D44}"/>
              </a:ext>
            </a:extLst>
          </p:cNvPr>
          <p:cNvSpPr txBox="1"/>
          <p:nvPr/>
        </p:nvSpPr>
        <p:spPr>
          <a:xfrm>
            <a:off x="2430580" y="4560817"/>
            <a:ext cx="2489784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/>
              <a:t>https://</a:t>
            </a:r>
            <a:r>
              <a:rPr lang="en-US" sz="825" dirty="0" err="1"/>
              <a:t>www.nature.com</a:t>
            </a:r>
            <a:r>
              <a:rPr lang="en-US" sz="825" dirty="0"/>
              <a:t>/articles/s41584-019-0253-3</a:t>
            </a:r>
          </a:p>
        </p:txBody>
      </p:sp>
      <p:pic>
        <p:nvPicPr>
          <p:cNvPr id="10" name="Picture 9" descr="A spine with text overlay&#10;&#10;Description automatically generated">
            <a:extLst>
              <a:ext uri="{FF2B5EF4-FFF2-40B4-BE49-F238E27FC236}">
                <a16:creationId xmlns:a16="http://schemas.microsoft.com/office/drawing/2014/main" id="{8C375FB6-E389-CE41-BFF3-9F4F690C20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0879" y="3922578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56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88849-5980-394E-8C58-D382EBD85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547959"/>
          </a:xfrm>
        </p:spPr>
        <p:txBody>
          <a:bodyPr/>
          <a:lstStyle/>
          <a:p>
            <a:pPr algn="ctr"/>
            <a:r>
              <a:rPr lang="en-US" dirty="0"/>
              <a:t>SELECT PUBLICATIONS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ACA1B-5C73-E64F-AB61-5F69C1126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949124"/>
            <a:ext cx="7886700" cy="3683599"/>
          </a:xfrm>
        </p:spPr>
        <p:txBody>
          <a:bodyPr>
            <a:normAutofit fontScale="92500" lnSpcReduction="20000"/>
          </a:bodyPr>
          <a:lstStyle/>
          <a:p>
            <a:pPr algn="l" fontAlgn="base">
              <a:buFont typeface="+mj-lt"/>
              <a:buAutoNum type="arabicPeriod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ptos"/>
                <a:hlinkClick r:id="rId2" tooltip="Original URL: https://urldefense.com/v3/__https:/assets-eu.researchsquare.com/files/rs-5041092/v1/922f438a-c12e-430c-942c-1666b17dd246.pdf?c=1727434885__;!!NHLzug!P_LPzkpyf1NQAS3pcDCzb4uP9Lasizxzl__bbmzuZJLdUJmWlBaNzcaQcP2hipyrQpAEQUIvPnZzPoQBb4Aw$. Click or tap if you trust this link."/>
              </a:rPr>
              <a:t>https://assets-eu.researchsquare.com/files/rs-5041092/v1/922f438a-c12e-430c-942c-1666b17dd246.pdf?c=1727434885</a:t>
            </a:r>
            <a:endParaRPr lang="en-US" sz="1800" b="0" i="0" dirty="0">
              <a:solidFill>
                <a:srgbClr val="000000"/>
              </a:solidFill>
              <a:effectLst/>
              <a:latin typeface="Aptos"/>
            </a:endParaRPr>
          </a:p>
          <a:p>
            <a:pPr algn="l" fontAlgn="base">
              <a:buFont typeface="+mj-lt"/>
              <a:buAutoNum type="arabicPeriod" startAt="2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ptos"/>
              </a:rPr>
              <a:t>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ptos"/>
                <a:hlinkClick r:id="rId3" tooltip="Original URL: https://urldefense.com/v3/__https:/crimsonpublishers.com/oabb/pdf/OABB.000573.pdf__;!!NHLzug!P_LPzkpyf1NQAS3pcDCzb4uP9Lasizxzl__bbmzuZJLdUJmWlBaNzcaQcP2hipyrQpAEQUIvPnZzPpcao7Tn$. Click or tap if you trust this link."/>
              </a:rPr>
              <a:t>https://crimsonpublishers.com/oabb/pdf/OABB.000573.pdf</a:t>
            </a:r>
            <a:endParaRPr lang="en-US" sz="1800" b="0" i="0" dirty="0">
              <a:solidFill>
                <a:srgbClr val="000000"/>
              </a:solidFill>
              <a:effectLst/>
              <a:latin typeface="Aptos"/>
            </a:endParaRPr>
          </a:p>
          <a:p>
            <a:pPr algn="l" fontAlgn="base">
              <a:buFont typeface="+mj-lt"/>
              <a:buAutoNum type="arabicPeriod" startAt="3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ptos"/>
                <a:hlinkClick r:id="rId4" tooltip="Original URL: https://urldefense.com/v3/__https:/ojs.aaai.org/aimagazine/index.php/aimagazine/article/view/7375__;!!NHLzug!P_LPzkpyf1NQAS3pcDCzb4uP9Lasizxzl__bbmzuZJLdUJmWlBaNzcaQcP2hipyrQpAEQUIvPnZzPqk-iio_$. Click or tap if you trust this link."/>
              </a:rPr>
              <a:t>https://ojs.aaai.org/aimagazine/index.php/aimagazine/article/view/7375</a:t>
            </a:r>
            <a:endParaRPr lang="en-US" sz="1800" b="0" i="0" dirty="0">
              <a:solidFill>
                <a:srgbClr val="000000"/>
              </a:solidFill>
              <a:effectLst/>
              <a:latin typeface="Aptos"/>
            </a:endParaRPr>
          </a:p>
          <a:p>
            <a:pPr algn="l" fontAlgn="base">
              <a:buFont typeface="+mj-lt"/>
              <a:buAutoNum type="arabicPeriod" startAt="4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ptos"/>
                <a:hlinkClick r:id="rId5" tooltip="Original URL: https://urldefense.com/v3/__https:/www.sciencedirect.com/science/article/pii/S1532046420300836__;!!NHLzug!P_LPzkpyf1NQAS3pcDCzb4uP9Lasizxzl__bbmzuZJLdUJmWlBaNzcaQcP2hipyrQpAEQUIvPnZzPhr-5ZJK$. Click or tap if you trust this link."/>
              </a:rPr>
              <a:t>https://www.sciencedirect.com/science/article/pii/S1532046420300836</a:t>
            </a:r>
            <a:endParaRPr lang="en-US" sz="1800" b="0" i="0" dirty="0">
              <a:solidFill>
                <a:srgbClr val="000000"/>
              </a:solidFill>
              <a:effectLst/>
              <a:latin typeface="Aptos"/>
            </a:endParaRPr>
          </a:p>
          <a:p>
            <a:pPr algn="l" fontAlgn="base">
              <a:buFont typeface="+mj-lt"/>
              <a:buAutoNum type="arabicPeriod" startAt="5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ptos"/>
                <a:hlinkClick r:id="rId6" tooltip="Original URL: https://urldefense.com/v3/__https:/www.mdpi.com/2306-5729/2/1/8__;!!NHLzug!P_LPzkpyf1NQAS3pcDCzb4uP9Lasizxzl__bbmzuZJLdUJmWlBaNzcaQcP2hipyrQpAEQUIvPnZzPtj3RaA8$. Click or tap if you trust this link."/>
              </a:rPr>
              <a:t>https://www.mdpi.com/2306-5729/2/1/8</a:t>
            </a:r>
            <a:endParaRPr lang="en-US" sz="1800" b="0" i="0" dirty="0">
              <a:solidFill>
                <a:srgbClr val="000000"/>
              </a:solidFill>
              <a:effectLst/>
              <a:latin typeface="Aptos"/>
            </a:endParaRPr>
          </a:p>
          <a:p>
            <a:pPr algn="l" fontAlgn="base">
              <a:buFont typeface="+mj-lt"/>
              <a:buAutoNum type="arabicPeriod" startAt="6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ptos"/>
                <a:hlinkClick r:id="rId7" tooltip="Original URL: https://urldefense.com/v3/__https:/link.springer.com/article/10.1186/s12885-016-2223-3__;!!NHLzug!P_LPzkpyf1NQAS3pcDCzb4uP9Lasizxzl__bbmzuZJLdUJmWlBaNzcaQcP2hipyrQpAEQUIvPnZzPq6D88Zx$. Click or tap if you trust this link."/>
              </a:rPr>
              <a:t>https://link.springer.com/article/10.1186/s12885-016-2223-3</a:t>
            </a:r>
            <a:endParaRPr lang="en-US" sz="1800" b="0" i="0" dirty="0">
              <a:solidFill>
                <a:srgbClr val="000000"/>
              </a:solidFill>
              <a:effectLst/>
              <a:latin typeface="Aptos"/>
            </a:endParaRPr>
          </a:p>
          <a:p>
            <a:pPr algn="l" fontAlgn="base">
              <a:buFont typeface="+mj-lt"/>
              <a:buAutoNum type="arabicPeriod" startAt="7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ptos"/>
                <a:hlinkClick r:id="rId8" tooltip="Original URL: https://urldefense.com/v3/__https:/link.springer.com/article/10.1186/1475-925X-14-S2-S7__;!!NHLzug!P_LPzkpyf1NQAS3pcDCzb4uP9Lasizxzl__bbmzuZJLdUJmWlBaNzcaQcP2hipyrQpAEQUIvPnZzPgxQW05c$. Click or tap if you trust this link."/>
              </a:rPr>
              <a:t>https://link.springer.com/article/10.1186/1475-925X-14-S2-S7</a:t>
            </a:r>
            <a:endParaRPr lang="en-US" sz="1800" b="0" i="0" dirty="0">
              <a:solidFill>
                <a:srgbClr val="000000"/>
              </a:solidFill>
              <a:effectLst/>
              <a:latin typeface="Aptos"/>
            </a:endParaRPr>
          </a:p>
          <a:p>
            <a:pPr algn="l" fontAlgn="base">
              <a:buFont typeface="+mj-lt"/>
              <a:buAutoNum type="arabicPeriod" startAt="8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ptos"/>
                <a:hlinkClick r:id="rId9" tooltip="Original URL: https://urldefense.com/v3/__https:/acsjournals.onlinelibrary.wiley.com/doi/full/10.1002/cncr.28963__;!!NHLzug!P_LPzkpyf1NQAS3pcDCzb4uP9Lasizxzl__bbmzuZJLdUJmWlBaNzcaQcP2hipyrQpAEQUIvPnZzPmapQe2g$. Click or tap if you trust this link."/>
              </a:rPr>
              <a:t>https://acsjournals.onlinelibrary.wiley.com/doi/full/10.1002/cncr.28963</a:t>
            </a:r>
            <a:endParaRPr lang="en-US" sz="1800" b="0" i="0" dirty="0">
              <a:solidFill>
                <a:srgbClr val="000000"/>
              </a:solidFill>
              <a:effectLst/>
              <a:latin typeface="Aptos"/>
            </a:endParaRPr>
          </a:p>
          <a:p>
            <a:pPr algn="l" fontAlgn="base">
              <a:buFont typeface="+mj-lt"/>
              <a:buAutoNum type="arabicPeriod" startAt="9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ptos"/>
                <a:hlinkClick r:id="rId10" tooltip="Original URL: https://urldefense.com/v3/__https:/www.sciencedirect.com/science/article/pii/S1556086415329129__;!!NHLzug!P_LPzkpyf1NQAS3pcDCzb4uP9Lasizxzl__bbmzuZJLdUJmWlBaNzcaQcP2hipyrQpAEQUIvPnZzPk36dfNe$. Click or tap if you trust this link."/>
              </a:rPr>
              <a:t>https://www.sciencedirect.com/science/article/pii/S1556086415329129</a:t>
            </a:r>
            <a:endParaRPr lang="en-US" sz="1800" b="0" i="0" dirty="0">
              <a:solidFill>
                <a:srgbClr val="000000"/>
              </a:solidFill>
              <a:effectLst/>
              <a:latin typeface="Aptos"/>
            </a:endParaRPr>
          </a:p>
          <a:p>
            <a:pPr algn="l" fontAlgn="base">
              <a:buFont typeface="+mj-lt"/>
              <a:buAutoNum type="arabicPeriod" startAt="10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ptos"/>
                <a:hlinkClick r:id="rId11" tooltip="Original URL: https://urldefense.com/v3/__https:/pmc.ncbi.nlm.nih.gov/articles/PMC2656082/__;!!NHLzug!P_LPzkpyf1NQAS3pcDCzb4uP9Lasizxzl__bbmzuZJLdUJmWlBaNzcaQcP2hipyrQpAEQUIvPnZzPlpqozoT$. Click or tap if you trust this link."/>
              </a:rPr>
              <a:t>https://pmc.ncbi.nlm.nih.gov/articles/PMC2656082/</a:t>
            </a:r>
            <a:endParaRPr lang="en-US" sz="1800" b="0" i="0" dirty="0">
              <a:solidFill>
                <a:srgbClr val="000000"/>
              </a:solidFill>
              <a:effectLst/>
              <a:latin typeface="Aptos"/>
            </a:endParaRPr>
          </a:p>
          <a:p>
            <a:pPr algn="l" fontAlgn="base">
              <a:buFont typeface="+mj-lt"/>
              <a:buAutoNum type="arabicPeriod" startAt="11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ptos"/>
                <a:hlinkClick r:id="rId12" tooltip="Original URL: https://urldefense.com/v3/__https:/onlinelibrary.wiley.com/doi/abs/10.1002/mus.21683__;!!NHLzug!P_LPzkpyf1NQAS3pcDCzb4uP9Lasizxzl__bbmzuZJLdUJmWlBaNzcaQcP2hipyrQpAEQUIvPnZzPtS7b4GW$. Click or tap if you trust this link."/>
              </a:rPr>
              <a:t>https://onlinelibrary.wiley.com/doi/abs/10.1002/mus.21683</a:t>
            </a:r>
            <a:endParaRPr lang="en-US" sz="1800" b="0" i="0" dirty="0">
              <a:solidFill>
                <a:srgbClr val="000000"/>
              </a:solidFill>
              <a:effectLst/>
              <a:latin typeface="Aptos"/>
            </a:endParaRPr>
          </a:p>
          <a:p>
            <a:pPr algn="l" fontAlgn="base">
              <a:buFont typeface="+mj-lt"/>
              <a:buAutoNum type="arabicPeriod" startAt="12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ptos"/>
                <a:hlinkClick r:id="rId13" tooltip="Original URL: https://urldefense.com/v3/__https:/onlinelibrary.wiley.com/doi/abs/10.1111/j.1471-4159.2005.03478.x__;!!NHLzug!P_LPzkpyf1NQAS3pcDCzb4uP9Lasizxzl__bbmzuZJLdUJmWlBaNzcaQcP2hipyrQpAEQUIvPnZzPrsXt9W0$. Click or tap if you trust this link."/>
              </a:rPr>
              <a:t>https://onlinelibrary.wiley.com/doi/abs/10.1111/j.1471-4159.2005.03478.x</a:t>
            </a:r>
            <a:endParaRPr lang="en-US" sz="1800" b="0" i="0" dirty="0">
              <a:solidFill>
                <a:srgbClr val="000000"/>
              </a:solidFill>
              <a:effectLst/>
              <a:latin typeface="Apto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241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D0DC958FBEEE48836E062EF598A96D" ma:contentTypeVersion="4" ma:contentTypeDescription="Create a new document." ma:contentTypeScope="" ma:versionID="3e3b9f50aa54928afd9c930f1664fc3c">
  <xsd:schema xmlns:xsd="http://www.w3.org/2001/XMLSchema" xmlns:xs="http://www.w3.org/2001/XMLSchema" xmlns:p="http://schemas.microsoft.com/office/2006/metadata/properties" xmlns:ns2="30577b95-eb91-4f16-9434-7f8d99b86dbd" xmlns:ns3="9945de61-050f-4a31-adbb-2cf301d783f2" targetNamespace="http://schemas.microsoft.com/office/2006/metadata/properties" ma:root="true" ma:fieldsID="275473bc263c880fbc53d5e92ec0a89e" ns2:_="" ns3:_="">
    <xsd:import namespace="30577b95-eb91-4f16-9434-7f8d99b86dbd"/>
    <xsd:import namespace="9945de61-050f-4a31-adbb-2cf301d783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577b95-eb91-4f16-9434-7f8d99b86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45de61-050f-4a31-adbb-2cf301d783f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0FD43C-0D75-4183-B00E-16D4139B24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577b95-eb91-4f16-9434-7f8d99b86dbd"/>
    <ds:schemaRef ds:uri="9945de61-050f-4a31-adbb-2cf301d783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12B77F0-7682-4F30-B6E0-378E98FF1F0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F2C7769-2B06-4A2D-9D4E-C5EA5AD849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597</Words>
  <Application>Microsoft Macintosh PowerPoint</Application>
  <PresentationFormat>On-screen Show (16:9)</PresentationFormat>
  <Paragraphs>97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Arial</vt:lpstr>
      <vt:lpstr>Calibri</vt:lpstr>
      <vt:lpstr>Calibri Light</vt:lpstr>
      <vt:lpstr>Tahoma</vt:lpstr>
      <vt:lpstr>Office Theme</vt:lpstr>
      <vt:lpstr>Biomedical Data Science for Precision Medicine</vt:lpstr>
      <vt:lpstr>Vijayalakshmi Innovation Center in Women’s Health Analytics and Research (VIHAR)</vt:lpstr>
      <vt:lpstr>Pattern Recognition from Biomedical Evidence: PRoBE Lab</vt:lpstr>
      <vt:lpstr>BIOMEDICAL DATA PRoBE LAB HAS ANALYZED</vt:lpstr>
      <vt:lpstr>SELECT PUBLICATIONS LINKS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Biomedical Data Science for Precision Medicine</dc:title>
  <dc:creator>Microsoft Office User</dc:creator>
  <cp:lastModifiedBy>Microsoft Office User</cp:lastModifiedBy>
  <cp:revision>8</cp:revision>
  <dcterms:created xsi:type="dcterms:W3CDTF">2024-11-27T22:15:37Z</dcterms:created>
  <dcterms:modified xsi:type="dcterms:W3CDTF">2024-11-27T23:12:36Z</dcterms:modified>
</cp:coreProperties>
</file>