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815" r:id="rId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ael J. Becich, MD PhD" initials="MJB" lastIdx="6" clrIdx="0"/>
  <p:cmAuthor id="1" name="Greg Cooper" initials="GC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EC88"/>
    <a:srgbClr val="F9F5BD"/>
    <a:srgbClr val="FFCC00"/>
    <a:srgbClr val="2C4A6E"/>
    <a:srgbClr val="CC9900"/>
    <a:srgbClr val="7DB4F7"/>
    <a:srgbClr val="8386F1"/>
    <a:srgbClr val="5357EB"/>
    <a:srgbClr val="FCFADC"/>
    <a:srgbClr val="71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50" autoAdjust="0"/>
    <p:restoredTop sz="76463" autoAdjust="0"/>
  </p:normalViewPr>
  <p:slideViewPr>
    <p:cSldViewPr>
      <p:cViewPr varScale="1">
        <p:scale>
          <a:sx n="80" d="100"/>
          <a:sy n="80" d="100"/>
        </p:scale>
        <p:origin x="17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82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419" y="-8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1" cy="480060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1" cy="480060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r">
              <a:defRPr sz="1200"/>
            </a:lvl1pPr>
          </a:lstStyle>
          <a:p>
            <a:fld id="{9DB7A006-F503-4049-BFED-EB57192FA5E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5" rIns="96651" bIns="483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1" tIns="48325" rIns="96651" bIns="4832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1" cy="480060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1" cy="480060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r">
              <a:defRPr sz="1200"/>
            </a:lvl1pPr>
          </a:lstStyle>
          <a:p>
            <a:fld id="{1621454B-730B-4973-A156-8353A256CC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584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DEAA2-C562-2449-870F-3378707E88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56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621F-5B7A-46C8-B2EA-D7DAEE6D5AE6}" type="datetime1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660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F525-EE0D-45F1-A985-9686AD481122}" type="datetime1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630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5D486-1C62-4718-89F0-37C3CF8CB85F}" type="datetime1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623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610F-5B84-48B0-9E3D-97BAAD8C6B21}" type="datetime1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688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A06F-A620-4E5E-AB3C-CCA19A505FA5}" type="datetime1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045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E2F75-15C2-4D70-B643-3BAEDCB7975A}" type="datetime1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8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485A-70AE-4ED9-88BA-6D6D39688A10}" type="datetime1">
              <a:rPr lang="en-US" smtClean="0"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64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0C48-DC60-4308-8156-12F4CFF310A3}" type="datetime1">
              <a:rPr lang="en-US" smtClean="0"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386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A57DC-90EC-4356-B2E4-B8909328CEE5}" type="datetime1">
              <a:rPr lang="en-US" smtClean="0"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411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DC3B7-10EB-4442-900A-528992E0FA06}" type="datetime1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14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7AF4-A4D1-4866-BFA7-5E972D29F906}" type="datetime1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9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EBA57-9790-460B-AD13-366BB6E3DB0E}" type="datetime1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5EE98-A8A2-4ED6-83A9-DD707E1DD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0380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1092825"/>
            <a:ext cx="8130209" cy="454597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700"/>
              </a:spcAft>
            </a:pPr>
            <a:r>
              <a:rPr lang="en-US" sz="1800" u="sng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Innovation</a:t>
            </a:r>
            <a:r>
              <a:rPr lang="en-US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A new machine learning method for </a:t>
            </a:r>
            <a:r>
              <a:rPr lang="en-US" sz="18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combining</a:t>
            </a:r>
            <a:r>
              <a:rPr lang="en-US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observational electronic health record data with data from embedded clinical trials to predict individualized treatment outcomes.* </a:t>
            </a:r>
          </a:p>
          <a:p>
            <a:pPr>
              <a:spcBef>
                <a:spcPts val="0"/>
              </a:spcBef>
              <a:spcAft>
                <a:spcPts val="700"/>
              </a:spcAft>
            </a:pPr>
            <a:r>
              <a:rPr lang="en-US" sz="1800" u="sng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Hypothesis</a:t>
            </a:r>
            <a:r>
              <a:rPr lang="en-US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The combined data will yield better treatment effect estimates than either data source alone.</a:t>
            </a:r>
          </a:p>
          <a:p>
            <a:pPr marR="0">
              <a:spcBef>
                <a:spcPts val="0"/>
              </a:spcBef>
              <a:spcAft>
                <a:spcPts val="700"/>
              </a:spcAft>
            </a:pPr>
            <a:r>
              <a:rPr lang="en-US" sz="1800" u="sng" dirty="0">
                <a:ea typeface="Calibri" panose="020F0502020204030204" pitchFamily="34" charset="0"/>
                <a:cs typeface="Arial" panose="020B0604020202020204" pitchFamily="34" charset="0"/>
              </a:rPr>
              <a:t>Application area</a:t>
            </a:r>
            <a:r>
              <a:rPr lang="en-US" sz="1800" dirty="0"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Acute respiratory failure (ARF) is a major public health problem.</a:t>
            </a:r>
          </a:p>
          <a:p>
            <a:pPr marR="0">
              <a:spcBef>
                <a:spcPts val="0"/>
              </a:spcBef>
              <a:spcAft>
                <a:spcPts val="700"/>
              </a:spcAft>
            </a:pPr>
            <a:r>
              <a:rPr lang="en-US" sz="1800" u="sng" dirty="0">
                <a:ea typeface="Calibri" panose="020F0502020204030204" pitchFamily="34" charset="0"/>
                <a:cs typeface="Arial" panose="020B0604020202020204" pitchFamily="34" charset="0"/>
              </a:rPr>
              <a:t>Significance</a:t>
            </a:r>
            <a:r>
              <a:rPr lang="en-US" sz="1800" dirty="0">
                <a:ea typeface="Calibri" panose="020F0502020204030204" pitchFamily="34" charset="0"/>
                <a:cs typeface="Arial" panose="020B0604020202020204" pitchFamily="34" charset="0"/>
              </a:rPr>
              <a:t>: If</a:t>
            </a:r>
            <a:r>
              <a:rPr lang="en-US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the hypothesis is confirmed for ARF, this method (and its extensions) for predicting treatment outcomes will support individualized clinical care that is designed to prevent and treat ARF </a:t>
            </a:r>
            <a:r>
              <a:rPr lang="en-US" sz="1800" dirty="0">
                <a:ea typeface="Calibri" panose="020F0502020204030204" pitchFamily="34" charset="0"/>
                <a:cs typeface="Arial" panose="020B0604020202020204" pitchFamily="34" charset="0"/>
              </a:rPr>
              <a:t>and many other clinical conditions.</a:t>
            </a:r>
          </a:p>
          <a:p>
            <a:pPr marR="0">
              <a:spcBef>
                <a:spcPts val="0"/>
              </a:spcBef>
              <a:spcAft>
                <a:spcPts val="700"/>
              </a:spcAft>
            </a:pPr>
            <a:r>
              <a:rPr lang="en-US" sz="1800" u="sng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Grant support</a:t>
            </a:r>
            <a:r>
              <a:rPr lang="en-US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R01HL164835 (09/2022 – 08/2025)</a:t>
            </a:r>
          </a:p>
          <a:p>
            <a:pPr marR="0">
              <a:spcBef>
                <a:spcPts val="0"/>
              </a:spcBef>
              <a:spcAft>
                <a:spcPts val="700"/>
              </a:spcAft>
            </a:pPr>
            <a:r>
              <a:rPr lang="en-US" sz="1800" u="sng" dirty="0">
                <a:ea typeface="Calibri" panose="020F0502020204030204" pitchFamily="34" charset="0"/>
                <a:cs typeface="Times New Roman" panose="02020603050405020304" pitchFamily="18" charset="0"/>
              </a:rPr>
              <a:t>Collaborators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: Chris Seymour (Co-PI), Sofia Triantafillou (Co-I), Derek Angus (Co-I), Aman Mahajan (Co-I), David Huang (Co-I), Mathew Neal (Co-I), Lu Tang (Co-I), </a:t>
            </a:r>
            <a:r>
              <a:rPr lang="en-US" sz="1800" dirty="0"/>
              <a:t>Scott Berry (Consultant), Jason Kennedy (Data Manager), Nandia Lelova (Graduate Student), Dani Lavage (Graduate Student).</a:t>
            </a:r>
            <a:endParaRPr lang="en-US" sz="1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18604" y="0"/>
            <a:ext cx="8458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sz="3300" b="1" dirty="0">
                <a:solidFill>
                  <a:srgbClr val="F4EC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b="1" dirty="0">
                <a:solidFill>
                  <a:srgbClr val="F4EC88"/>
                </a:solidFill>
                <a:effectLst/>
                <a:ea typeface="ArialUnicodeMS"/>
                <a:cs typeface="Times New Roman" panose="02020603050405020304" pitchFamily="18" charset="0"/>
              </a:rPr>
              <a:t>Personalized Prediction of Treatment Effects </a:t>
            </a:r>
            <a:br>
              <a:rPr lang="en-US" sz="2000" b="1" dirty="0">
                <a:solidFill>
                  <a:srgbClr val="F4EC88"/>
                </a:solidFill>
                <a:effectLst/>
                <a:ea typeface="ArialUnicodeMS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rgbClr val="F4EC88"/>
                </a:solidFill>
                <a:effectLst/>
                <a:ea typeface="ArialUnicodeMS"/>
                <a:cs typeface="Times New Roman" panose="02020603050405020304" pitchFamily="18" charset="0"/>
              </a:rPr>
              <a:t>Using Data from Both Embedded Clinical Trials and Electronic Health Records</a:t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rgbClr val="F4EC8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322F134-FFB4-FF45-39F7-AA2865C3E879}"/>
              </a:ext>
            </a:extLst>
          </p:cNvPr>
          <p:cNvSpPr txBox="1"/>
          <p:nvPr/>
        </p:nvSpPr>
        <p:spPr>
          <a:xfrm>
            <a:off x="342666" y="5642811"/>
            <a:ext cx="8458199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Triantafillou S, Jabbari F, Cooper GF. Learning Treatment Effects from Observational and Experimental Data. </a:t>
            </a:r>
          </a:p>
          <a:p>
            <a:pPr>
              <a:spcAft>
                <a:spcPts val="600"/>
              </a:spcAft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In: </a:t>
            </a:r>
            <a:r>
              <a:rPr lang="en-US" sz="1200" i="1" dirty="0">
                <a:latin typeface="Calibri" panose="020F0502020204030204" pitchFamily="34" charset="0"/>
                <a:cs typeface="Calibri" panose="020F0502020204030204" pitchFamily="34" charset="0"/>
              </a:rPr>
              <a:t>Proceedings of the International Conference on Artificial Intelligence and Statistics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(2023).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Lelova K, Cooper GF, Triantafillou S. Learning causal Markov boundaries with mixed observational and experimental data. 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In: Proceedings of the Conference on Probabilistic Graphical Models. Available in the Proceedings of Machine Learning Research 246 (2024). </a:t>
            </a:r>
          </a:p>
        </p:txBody>
      </p:sp>
    </p:spTree>
    <p:extLst>
      <p:ext uri="{BB962C8B-B14F-4D97-AF65-F5344CB8AC3E}">
        <p14:creationId xmlns:p14="http://schemas.microsoft.com/office/powerpoint/2010/main" val="23069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18403</TotalTime>
  <Words>264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ArialUnicodeMS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gfc</dc:creator>
  <cp:lastModifiedBy>Greg Cooper</cp:lastModifiedBy>
  <cp:revision>1079</cp:revision>
  <cp:lastPrinted>2015-07-30T17:50:56Z</cp:lastPrinted>
  <dcterms:created xsi:type="dcterms:W3CDTF">2013-09-07T00:25:04Z</dcterms:created>
  <dcterms:modified xsi:type="dcterms:W3CDTF">2024-12-04T03:32:48Z</dcterms:modified>
</cp:coreProperties>
</file>