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3"/>
  </p:sldMasterIdLst>
  <p:notesMasterIdLst>
    <p:notesMasterId r:id="rId8"/>
  </p:notesMasterIdLst>
  <p:sldIdLst>
    <p:sldId id="256" r:id="rId4"/>
    <p:sldId id="269" r:id="rId5"/>
    <p:sldId id="274" r:id="rId6"/>
    <p:sldId id="275"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521415D9-36F7-43E2-AB2F-B90AF26B5E84}">
      <p14:sectionLst xmlns:p14="http://schemas.microsoft.com/office/powerpoint/2010/main">
        <p14:section name="Default Section" id="{DD3D0184-6C0A-4D32-A500-5BF6A56377F4}">
          <p14:sldIdLst>
            <p14:sldId id="256"/>
          </p14:sldIdLst>
        </p14:section>
        <p14:section name="Untitled Section" id="{197271BC-782A-43E1-AC61-89840BBC9F1C}">
          <p14:sldIdLst>
            <p14:sldId id="269"/>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399"/>
    <a:srgbClr val="000099"/>
    <a:srgbClr val="FFFF99"/>
    <a:srgbClr val="FFFF00"/>
    <a:srgbClr val="FFFFC9"/>
    <a:srgbClr val="003D7A"/>
    <a:srgbClr val="0066CC"/>
    <a:srgbClr val="2A4F70"/>
    <a:srgbClr val="1F44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40" autoAdjust="0"/>
    <p:restoredTop sz="94660"/>
  </p:normalViewPr>
  <p:slideViewPr>
    <p:cSldViewPr>
      <p:cViewPr varScale="1">
        <p:scale>
          <a:sx n="150" d="100"/>
          <a:sy n="150" d="100"/>
        </p:scale>
        <p:origin x="4140" y="15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2B412D3A-4DA2-49DF-A400-881FCC4EAD0A}" type="slidenum">
              <a:rPr lang="en-US" altLang="en-US"/>
              <a:pPr>
                <a:defRPr/>
              </a:pPr>
              <a:t>‹#›</a:t>
            </a:fld>
            <a:endParaRPr lang="en-US" altLang="en-US"/>
          </a:p>
        </p:txBody>
      </p:sp>
    </p:spTree>
    <p:extLst>
      <p:ext uri="{BB962C8B-B14F-4D97-AF65-F5344CB8AC3E}">
        <p14:creationId xmlns:p14="http://schemas.microsoft.com/office/powerpoint/2010/main" val="1033306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AB43E37-5895-461D-A3B7-2C102C258EF8}"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3246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D319F18-F57F-435B-B6BE-3C9331714D36}"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7604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D319F18-F57F-435B-B6BE-3C9331714D36}"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53986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3C410-1DCE-F9CD-7E6B-4F2F4FD1D8A8}"/>
            </a:ext>
          </a:extLst>
        </p:cNvPr>
        <p:cNvGrpSpPr/>
        <p:nvPr/>
      </p:nvGrpSpPr>
      <p:grpSpPr>
        <a:xfrm>
          <a:off x="0" y="0"/>
          <a:ext cx="0" cy="0"/>
          <a:chOff x="0" y="0"/>
          <a:chExt cx="0" cy="0"/>
        </a:xfrm>
      </p:grpSpPr>
      <p:sp>
        <p:nvSpPr>
          <p:cNvPr id="27650" name="Rectangle 7">
            <a:extLst>
              <a:ext uri="{FF2B5EF4-FFF2-40B4-BE49-F238E27FC236}">
                <a16:creationId xmlns:a16="http://schemas.microsoft.com/office/drawing/2014/main" id="{371CC4E6-863D-7FE5-3039-791EE60563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D319F18-F57F-435B-B6BE-3C9331714D36}"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27651" name="Rectangle 2">
            <a:extLst>
              <a:ext uri="{FF2B5EF4-FFF2-40B4-BE49-F238E27FC236}">
                <a16:creationId xmlns:a16="http://schemas.microsoft.com/office/drawing/2014/main" id="{CD8DE7A0-948B-4C4A-9C16-2CA57C2B806E}"/>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94A01BB1-61F9-9A6B-9F39-62BFF3E14C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3257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FC52DB08-ACA9-44C2-B071-38EACA86E537}" type="slidenum">
              <a:rPr lang="en-US" altLang="en-US"/>
              <a:pPr>
                <a:defRPr/>
              </a:pPr>
              <a:t>‹#›</a:t>
            </a:fld>
            <a:endParaRPr lang="en-US" altLang="en-US"/>
          </a:p>
        </p:txBody>
      </p:sp>
    </p:spTree>
    <p:extLst>
      <p:ext uri="{BB962C8B-B14F-4D97-AF65-F5344CB8AC3E}">
        <p14:creationId xmlns:p14="http://schemas.microsoft.com/office/powerpoint/2010/main" val="60804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11DD3283-CA79-4990-A98F-C5F2696793EF}"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81587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AB0C240D-2CC7-494A-8C0A-1CF3F0DECFDE}"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16436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C24E6E96-F3C6-49E5-8455-31759705F793}"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8723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1E3936EB-5D5E-451F-89B2-BBE8A1060CFE}" type="slidenum">
              <a:rPr lang="en-US" altLang="en-US"/>
              <a:pPr>
                <a:defRPr/>
              </a:pPr>
              <a:t>‹#›</a:t>
            </a:fld>
            <a:endParaRPr lang="en-US" alt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16196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ECA78285-3AA1-4C60-B0A7-C1C02A9D354F}"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59278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p:txBody>
          <a:bodyPr/>
          <a:lstStyle>
            <a:lvl1pPr>
              <a:defRPr/>
            </a:lvl1pPr>
          </a:lstStyle>
          <a:p>
            <a:pPr>
              <a:defRPr/>
            </a:pPr>
            <a:endParaRPr lang="en-US"/>
          </a:p>
        </p:txBody>
      </p:sp>
      <p:sp>
        <p:nvSpPr>
          <p:cNvPr id="8" name="Rectangle 3"/>
          <p:cNvSpPr>
            <a:spLocks noGrp="1" noChangeArrowheads="1"/>
          </p:cNvSpPr>
          <p:nvPr>
            <p:ph type="sldNum" sz="quarter" idx="11"/>
          </p:nvPr>
        </p:nvSpPr>
        <p:spPr/>
        <p:txBody>
          <a:bodyPr/>
          <a:lstStyle>
            <a:lvl1pPr>
              <a:defRPr smtClean="0"/>
            </a:lvl1pPr>
          </a:lstStyle>
          <a:p>
            <a:pPr>
              <a:defRPr/>
            </a:pPr>
            <a:fld id="{B9E22319-9335-4744-BFC2-930506B495C5}" type="slidenum">
              <a:rPr lang="en-US" altLang="en-US"/>
              <a:pPr>
                <a:defRPr/>
              </a:pPr>
              <a:t>‹#›</a:t>
            </a:fld>
            <a:endParaRPr lang="en-US" altLang="en-US"/>
          </a:p>
        </p:txBody>
      </p:sp>
      <p:sp>
        <p:nvSpPr>
          <p:cNvPr id="9"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8247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Rectangle 3"/>
          <p:cNvSpPr>
            <a:spLocks noGrp="1" noChangeArrowheads="1"/>
          </p:cNvSpPr>
          <p:nvPr>
            <p:ph type="sldNum" sz="quarter" idx="11"/>
          </p:nvPr>
        </p:nvSpPr>
        <p:spPr/>
        <p:txBody>
          <a:bodyPr/>
          <a:lstStyle>
            <a:lvl1pPr>
              <a:defRPr smtClean="0"/>
            </a:lvl1pPr>
          </a:lstStyle>
          <a:p>
            <a:pPr>
              <a:defRPr/>
            </a:pPr>
            <a:fld id="{07E0A830-9E20-4B97-94DB-46F82BE47149}" type="slidenum">
              <a:rPr lang="en-US" altLang="en-US"/>
              <a:pPr>
                <a:defRPr/>
              </a:pPr>
              <a:t>‹#›</a:t>
            </a:fld>
            <a:endParaRPr lang="en-US" altLang="en-US"/>
          </a:p>
        </p:txBody>
      </p:sp>
      <p:sp>
        <p:nvSpPr>
          <p:cNvPr id="5"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5813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p:txBody>
          <a:bodyPr/>
          <a:lstStyle>
            <a:lvl1pPr>
              <a:defRPr smtClean="0"/>
            </a:lvl1pPr>
          </a:lstStyle>
          <a:p>
            <a:pPr>
              <a:defRPr/>
            </a:pPr>
            <a:fld id="{9BB95CDE-9443-4F51-BC88-4EC994629821}" type="slidenum">
              <a:rPr lang="en-US" altLang="en-US"/>
              <a:pPr>
                <a:defRPr/>
              </a:pPr>
              <a:t>‹#›</a:t>
            </a:fld>
            <a:endParaRPr lang="en-US" altLang="en-US"/>
          </a:p>
        </p:txBody>
      </p:sp>
      <p:sp>
        <p:nvSpPr>
          <p:cNvPr id="4"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65744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B090B518-317C-4C21-A86C-82AD50D478AF}"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0229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A8C8AF73-FBE0-4BB9-AEA9-10D5CEBDF31C}" type="slidenum">
              <a:rPr lang="en-US" altLang="en-US"/>
              <a:pPr>
                <a:defRPr/>
              </a:pPr>
              <a:t>‹#›</a:t>
            </a:fld>
            <a:endParaRPr lang="en-US" alt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58993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D7A"/>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07224CEF-6835-4576-8BB9-CD3FCD34302F}" type="slidenum">
              <a:rPr lang="en-US"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itchFamily="34" charset="0"/>
              </a:defRPr>
            </a:lvl1pPr>
          </a:lstStyle>
          <a:p>
            <a:pPr>
              <a:defRPr/>
            </a:pPr>
            <a:endParaRPr lang="en-US"/>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457200" y="974725"/>
            <a:ext cx="8229600" cy="1143000"/>
          </a:xfrm>
        </p:spPr>
        <p:txBody>
          <a:bodyPr/>
          <a:lstStyle/>
          <a:p>
            <a:pPr eaLnBrk="1" hangingPunct="1">
              <a:spcBef>
                <a:spcPts val="600"/>
              </a:spcBef>
              <a:defRPr/>
            </a:pPr>
            <a:r>
              <a:rPr lang="en-US" sz="2400" b="0" dirty="0">
                <a:solidFill>
                  <a:srgbClr val="FFFFC9"/>
                </a:solidFill>
                <a:effectLst/>
                <a:latin typeface="Calibri" panose="020F0502020204030204" pitchFamily="34" charset="0"/>
                <a:cs typeface="Calibri" panose="020F0502020204030204" pitchFamily="34" charset="0"/>
              </a:rPr>
              <a:t>Eric V. Strobl, M.D., Ph.D.</a:t>
            </a:r>
            <a:br>
              <a:rPr lang="en-US" sz="2400" b="0" dirty="0">
                <a:solidFill>
                  <a:srgbClr val="FFFFC9"/>
                </a:solidFill>
                <a:effectLst/>
                <a:latin typeface="Calibri" panose="020F0502020204030204" pitchFamily="34" charset="0"/>
                <a:cs typeface="Calibri" panose="020F0502020204030204" pitchFamily="34" charset="0"/>
              </a:rPr>
            </a:br>
            <a:r>
              <a:rPr lang="en-US" sz="2400" b="0" dirty="0">
                <a:solidFill>
                  <a:srgbClr val="FFFFC9"/>
                </a:solidFill>
                <a:effectLst/>
                <a:latin typeface="Calibri" panose="020F0502020204030204" pitchFamily="34" charset="0"/>
                <a:cs typeface="Calibri" panose="020F0502020204030204" pitchFamily="34" charset="0"/>
              </a:rPr>
              <a:t>Assistant Professor of Biomedical Informatics</a:t>
            </a:r>
            <a:br>
              <a:rPr lang="en-US" sz="2400" b="0" dirty="0">
                <a:solidFill>
                  <a:srgbClr val="FFFFC9"/>
                </a:solidFill>
                <a:effectLst/>
                <a:latin typeface="Calibri" panose="020F0502020204030204" pitchFamily="34" charset="0"/>
                <a:cs typeface="Calibri" panose="020F0502020204030204" pitchFamily="34" charset="0"/>
              </a:rPr>
            </a:br>
            <a:br>
              <a:rPr lang="en-US" sz="1000" b="0" dirty="0">
                <a:solidFill>
                  <a:srgbClr val="FFFFC9"/>
                </a:solidFill>
                <a:effectLst/>
                <a:latin typeface="Calibri" panose="020F0502020204030204" pitchFamily="34" charset="0"/>
                <a:cs typeface="Calibri" panose="020F0502020204030204" pitchFamily="34" charset="0"/>
              </a:rPr>
            </a:br>
            <a:r>
              <a:rPr lang="en-US" sz="2400" b="0" dirty="0">
                <a:solidFill>
                  <a:srgbClr val="FFFFC9"/>
                </a:solidFill>
                <a:effectLst/>
                <a:latin typeface="Calibri" panose="020F0502020204030204" pitchFamily="34" charset="0"/>
                <a:cs typeface="Calibri" panose="020F0502020204030204" pitchFamily="34" charset="0"/>
              </a:rPr>
              <a:t>eric.strobl@pitt.edu     412-624-5100</a:t>
            </a:r>
          </a:p>
        </p:txBody>
      </p:sp>
      <p:sp>
        <p:nvSpPr>
          <p:cNvPr id="2053" name="Rectangle 5"/>
          <p:cNvSpPr>
            <a:spLocks noGrp="1" noChangeArrowheads="1"/>
          </p:cNvSpPr>
          <p:nvPr>
            <p:ph type="body" idx="1"/>
          </p:nvPr>
        </p:nvSpPr>
        <p:spPr>
          <a:xfrm>
            <a:off x="2655094" y="3581400"/>
            <a:ext cx="6119812" cy="1860550"/>
          </a:xfrm>
        </p:spPr>
        <p:txBody>
          <a:bodyPr/>
          <a:lstStyle/>
          <a:p>
            <a:pPr eaLnBrk="1" hangingPunct="1">
              <a:lnSpc>
                <a:spcPct val="90000"/>
              </a:lnSpc>
              <a:buFont typeface="Wingdings" panose="05000000000000000000" pitchFamily="2" charset="2"/>
              <a:buNone/>
              <a:defRPr/>
            </a:pPr>
            <a:r>
              <a:rPr lang="en-US" sz="2400" dirty="0">
                <a:latin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cs typeface="Calibri" panose="020F0502020204030204" pitchFamily="34" charset="0"/>
              </a:rPr>
              <a:t>Causal discovery algorithms that help solve fundamental problems in biomedicine</a:t>
            </a:r>
          </a:p>
        </p:txBody>
      </p:sp>
      <p:pic>
        <p:nvPicPr>
          <p:cNvPr id="14342" name="Picture 1"/>
          <p:cNvPicPr>
            <a:picLocks noChangeAspect="1"/>
          </p:cNvPicPr>
          <p:nvPr/>
        </p:nvPicPr>
        <p:blipFill>
          <a:blip r:embed="rId3">
            <a:extLst>
              <a:ext uri="{28A0092B-C50C-407E-A947-70E740481C1C}">
                <a14:useLocalDpi xmlns:a14="http://schemas.microsoft.com/office/drawing/2010/main" val="0"/>
              </a:ext>
            </a:extLst>
          </a:blip>
          <a:srcRect l="13491" r="13491"/>
          <a:stretch/>
        </p:blipFill>
        <p:spPr bwMode="auto">
          <a:xfrm>
            <a:off x="762000" y="3063875"/>
            <a:ext cx="1636713"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5883275"/>
            <a:ext cx="5181600" cy="461665"/>
          </a:xfrm>
          <a:prstGeom prst="rect">
            <a:avLst/>
          </a:prstGeom>
          <a:noFill/>
        </p:spPr>
        <p:txBody>
          <a:bodyPr wrap="square" rtlCol="0">
            <a:spAutoFit/>
          </a:bodyPr>
          <a:lstStyle/>
          <a:p>
            <a:r>
              <a:rPr lang="en-US" sz="1200" b="1" dirty="0"/>
              <a:t>Lists of publications: </a:t>
            </a:r>
            <a:r>
              <a:rPr lang="en-US" sz="1200" dirty="0"/>
              <a:t>https://scholar.google.com/citations?user=aimJiz4AAAAJ&amp;hl=en</a:t>
            </a:r>
          </a:p>
        </p:txBody>
      </p:sp>
      <p:pic>
        <p:nvPicPr>
          <p:cNvPr id="1026" name="Picture 2">
            <a:extLst>
              <a:ext uri="{FF2B5EF4-FFF2-40B4-BE49-F238E27FC236}">
                <a16:creationId xmlns:a16="http://schemas.microsoft.com/office/drawing/2014/main" id="{0E524856-9D63-A469-8CA2-24B3F01007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2" y="54769"/>
            <a:ext cx="1019175" cy="10191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7615837A-09B5-C0D2-1054-A71D769D11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7499" y="58738"/>
            <a:ext cx="1077913" cy="1077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
          <p:cNvSpPr>
            <a:spLocks noGrp="1" noRot="1" noChangeArrowheads="1"/>
          </p:cNvSpPr>
          <p:nvPr>
            <p:ph type="title"/>
          </p:nvPr>
        </p:nvSpPr>
        <p:spPr>
          <a:xfrm>
            <a:off x="533400" y="-228600"/>
            <a:ext cx="7781925" cy="1143000"/>
          </a:xfrm>
        </p:spPr>
        <p:txBody>
          <a:bodyPr/>
          <a:lstStyle/>
          <a:p>
            <a:pPr eaLnBrk="1" hangingPunct="1"/>
            <a:br>
              <a:rPr lang="en-US" sz="4000" b="1" dirty="0">
                <a:solidFill>
                  <a:srgbClr val="F4EC88"/>
                </a:solidFill>
                <a:effectLst>
                  <a:outerShdw blurRad="38100" dist="38100" dir="2700000" algn="tl">
                    <a:srgbClr val="000000">
                      <a:alpha val="43137"/>
                    </a:srgbClr>
                  </a:outerShdw>
                </a:effectLst>
              </a:rPr>
            </a:br>
            <a:r>
              <a:rPr lang="en-US" sz="2400" b="1" dirty="0">
                <a:solidFill>
                  <a:srgbClr val="F4EC88"/>
                </a:solidFill>
                <a:effectLst/>
                <a:latin typeface="Calibri" panose="020F0502020204030204" pitchFamily="34" charset="0"/>
                <a:ea typeface="ArialUnicodeMS"/>
                <a:cs typeface="Calibri" panose="020F0502020204030204" pitchFamily="34" charset="0"/>
              </a:rPr>
              <a:t>Discovering and Targeting Root Causes of Disease</a:t>
            </a:r>
            <a:endParaRPr lang="en-US" altLang="en-US" sz="2000" dirty="0">
              <a:solidFill>
                <a:srgbClr val="FFFF99"/>
              </a:solidFill>
              <a:effectLst/>
              <a:latin typeface="Calibri" panose="020F0502020204030204" pitchFamily="34" charset="0"/>
              <a:cs typeface="Calibri" panose="020F0502020204030204" pitchFamily="34" charset="0"/>
            </a:endParaRPr>
          </a:p>
        </p:txBody>
      </p:sp>
      <p:sp>
        <p:nvSpPr>
          <p:cNvPr id="2053" name="Rectangle 5"/>
          <p:cNvSpPr>
            <a:spLocks noGrp="1" noChangeArrowheads="1"/>
          </p:cNvSpPr>
          <p:nvPr>
            <p:ph type="body" idx="1"/>
          </p:nvPr>
        </p:nvSpPr>
        <p:spPr>
          <a:xfrm>
            <a:off x="152400" y="1143000"/>
            <a:ext cx="8839200" cy="5486400"/>
          </a:xfrm>
        </p:spPr>
        <p:txBody>
          <a:bodyPr/>
          <a:lstStyle/>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Definition: </a:t>
            </a:r>
            <a:r>
              <a:rPr lang="en-US" sz="1800" dirty="0">
                <a:effectLst/>
                <a:latin typeface="Calibri" panose="020F0502020204030204" pitchFamily="34" charset="0"/>
                <a:cs typeface="Calibri" panose="020F0502020204030204" pitchFamily="34" charset="0"/>
              </a:rPr>
              <a:t>Root causes of disease correspond to root vertices that cause a diagnosis and have a large causal effect (i.e., root causal effect) on the diagnosis. Root causes of disease thus initiate the vast majority of pathogenesis and targeting them can alleviate all downstream symptoms. </a:t>
            </a:r>
          </a:p>
          <a:p>
            <a:pPr eaLnBrk="1" hangingPunct="1">
              <a:lnSpc>
                <a:spcPct val="90000"/>
              </a:lnSpc>
              <a:spcBef>
                <a:spcPts val="432"/>
              </a:spcBef>
              <a:spcAft>
                <a:spcPts val="600"/>
              </a:spcAft>
              <a:buFont typeface="Wingdings" panose="05000000000000000000" pitchFamily="2" charset="2"/>
              <a:buNone/>
              <a:defRPr/>
            </a:pPr>
            <a:endParaRPr lang="en-US" sz="1800" dirty="0">
              <a:solidFill>
                <a:srgbClr val="FFFF99"/>
              </a:solidFill>
              <a:effectLst/>
              <a:latin typeface="Calibri" panose="020F0502020204030204" pitchFamily="34" charset="0"/>
              <a:cs typeface="Calibri" panose="020F0502020204030204" pitchFamily="34" charset="0"/>
            </a:endParaRPr>
          </a:p>
          <a:p>
            <a:pPr eaLnBrk="1" hangingPunct="1">
              <a:lnSpc>
                <a:spcPct val="90000"/>
              </a:lnSpc>
              <a:spcBef>
                <a:spcPts val="432"/>
              </a:spcBef>
              <a:spcAft>
                <a:spcPts val="600"/>
              </a:spcAft>
              <a:buFont typeface="Wingdings" panose="05000000000000000000" pitchFamily="2" charset="2"/>
              <a:buNone/>
              <a:defRPr/>
            </a:pPr>
            <a:endParaRPr lang="en-US" sz="1800" dirty="0">
              <a:solidFill>
                <a:srgbClr val="FFFF99"/>
              </a:solidFill>
              <a:effectLst/>
              <a:latin typeface="Calibri" panose="020F0502020204030204" pitchFamily="34" charset="0"/>
              <a:cs typeface="Calibri" panose="020F0502020204030204" pitchFamily="34" charset="0"/>
            </a:endParaRPr>
          </a:p>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Problem: </a:t>
            </a:r>
            <a:r>
              <a:rPr lang="en-US" sz="1800" dirty="0">
                <a:effectLst/>
                <a:latin typeface="Calibri" panose="020F0502020204030204" pitchFamily="34" charset="0"/>
                <a:cs typeface="Calibri" panose="020F0502020204030204" pitchFamily="34" charset="0"/>
              </a:rPr>
              <a:t>Few methods attempt to identify treatment targets that reverse root causal effects.</a:t>
            </a:r>
            <a:endParaRPr lang="en-US" sz="1800" dirty="0">
              <a:solidFill>
                <a:srgbClr val="FFFF99"/>
              </a:solidFill>
              <a:effectLst/>
              <a:latin typeface="Calibri" panose="020F0502020204030204" pitchFamily="34" charset="0"/>
              <a:cs typeface="Calibri" panose="020F0502020204030204" pitchFamily="34" charset="0"/>
            </a:endParaRPr>
          </a:p>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Approach: </a:t>
            </a:r>
            <a:r>
              <a:rPr lang="en-US" sz="1800" dirty="0">
                <a:effectLst/>
                <a:latin typeface="Calibri" panose="020F0502020204030204" pitchFamily="34" charset="0"/>
                <a:cs typeface="Calibri" panose="020F0502020204030204" pitchFamily="34" charset="0"/>
              </a:rPr>
              <a:t>Utilize additional experimental (e.g., Perturb-seq</a:t>
            </a:r>
            <a:r>
              <a:rPr lang="en-US" sz="1800" baseline="30000" dirty="0">
                <a:effectLst/>
                <a:latin typeface="Calibri" panose="020F0502020204030204" pitchFamily="34" charset="0"/>
                <a:cs typeface="Calibri" panose="020F0502020204030204" pitchFamily="34" charset="0"/>
              </a:rPr>
              <a:t>3</a:t>
            </a:r>
            <a:r>
              <a:rPr lang="en-US" sz="1800" dirty="0">
                <a:effectLst/>
                <a:latin typeface="Calibri" panose="020F0502020204030204" pitchFamily="34" charset="0"/>
                <a:cs typeface="Calibri" panose="020F0502020204030204" pitchFamily="34" charset="0"/>
              </a:rPr>
              <a:t>) or instrumental (e.g., genetic variants</a:t>
            </a:r>
            <a:r>
              <a:rPr lang="en-US" sz="1800" baseline="30000" dirty="0">
                <a:effectLst/>
                <a:latin typeface="Calibri" panose="020F0502020204030204" pitchFamily="34" charset="0"/>
                <a:cs typeface="Calibri" panose="020F0502020204030204" pitchFamily="34" charset="0"/>
              </a:rPr>
              <a:t>4</a:t>
            </a:r>
            <a:r>
              <a:rPr lang="en-US" sz="1800" dirty="0">
                <a:effectLst/>
                <a:latin typeface="Calibri" panose="020F0502020204030204" pitchFamily="34" charset="0"/>
                <a:cs typeface="Calibri" panose="020F0502020204030204" pitchFamily="34" charset="0"/>
              </a:rPr>
              <a:t>) data sources to accurately identify personalized treatments that reverse large root causal effects as early as possible.</a:t>
            </a:r>
          </a:p>
          <a:p>
            <a:pPr eaLnBrk="1" hangingPunct="1">
              <a:lnSpc>
                <a:spcPct val="90000"/>
              </a:lnSpc>
              <a:spcBef>
                <a:spcPts val="432"/>
              </a:spcBef>
              <a:spcAft>
                <a:spcPts val="600"/>
              </a:spcAft>
              <a:buNone/>
              <a:defRPr/>
            </a:pPr>
            <a:r>
              <a:rPr lang="en-US" sz="1800" dirty="0">
                <a:solidFill>
                  <a:srgbClr val="FFFF99"/>
                </a:solidFill>
                <a:effectLst/>
                <a:latin typeface="Calibri" panose="020F0502020204030204" pitchFamily="34" charset="0"/>
                <a:cs typeface="Calibri" panose="020F0502020204030204" pitchFamily="34" charset="0"/>
              </a:rPr>
              <a:t>Status: </a:t>
            </a:r>
            <a:r>
              <a:rPr lang="en-US" sz="1800" dirty="0">
                <a:effectLst/>
                <a:latin typeface="Calibri" panose="020F0502020204030204" pitchFamily="34" charset="0"/>
                <a:cs typeface="Calibri" panose="020F0502020204030204" pitchFamily="34" charset="0"/>
              </a:rPr>
              <a:t>Root causes of disease have been properly defined</a:t>
            </a:r>
            <a:r>
              <a:rPr lang="en-US" sz="1800" baseline="30000" dirty="0">
                <a:effectLst/>
                <a:latin typeface="Calibri" panose="020F0502020204030204" pitchFamily="34" charset="0"/>
                <a:cs typeface="Calibri" panose="020F0502020204030204" pitchFamily="34" charset="0"/>
              </a:rPr>
              <a:t>2</a:t>
            </a:r>
            <a:r>
              <a:rPr lang="en-US" sz="1800" dirty="0">
                <a:effectLst/>
                <a:latin typeface="Calibri" panose="020F0502020204030204" pitchFamily="34" charset="0"/>
                <a:cs typeface="Calibri" panose="020F0502020204030204" pitchFamily="34" charset="0"/>
              </a:rPr>
              <a:t> and validated in clinical data</a:t>
            </a:r>
            <a:r>
              <a:rPr lang="en-US" sz="1800" baseline="30000" dirty="0">
                <a:effectLst/>
                <a:latin typeface="Calibri" panose="020F0502020204030204" pitchFamily="34" charset="0"/>
                <a:cs typeface="Calibri" panose="020F0502020204030204" pitchFamily="34" charset="0"/>
              </a:rPr>
              <a:t>1</a:t>
            </a:r>
            <a:r>
              <a:rPr lang="en-US" sz="1800" dirty="0">
                <a:effectLst/>
                <a:latin typeface="Calibri" panose="020F0502020204030204" pitchFamily="34" charset="0"/>
                <a:cs typeface="Calibri" panose="020F0502020204030204" pitchFamily="34" charset="0"/>
              </a:rPr>
              <a:t>. We have also developed two methods that estimate root causal effects carried by gene expression</a:t>
            </a:r>
            <a:r>
              <a:rPr lang="en-US" sz="1800" baseline="30000" dirty="0">
                <a:effectLst/>
                <a:latin typeface="Calibri" panose="020F0502020204030204" pitchFamily="34" charset="0"/>
                <a:cs typeface="Calibri" panose="020F0502020204030204" pitchFamily="34" charset="0"/>
              </a:rPr>
              <a:t>3,4</a:t>
            </a:r>
            <a:r>
              <a:rPr lang="en-US" sz="1800" dirty="0">
                <a:effectLst/>
                <a:latin typeface="Calibri" panose="020F0502020204030204" pitchFamily="34" charset="0"/>
                <a:cs typeface="Calibri" panose="020F0502020204030204" pitchFamily="34" charset="0"/>
              </a:rPr>
              <a:t>.</a:t>
            </a:r>
            <a:endParaRPr lang="en-US" sz="1800" dirty="0">
              <a:solidFill>
                <a:srgbClr val="FFFF99"/>
              </a:solidFill>
              <a:effectLst/>
              <a:latin typeface="Calibri" panose="020F0502020204030204" pitchFamily="34" charset="0"/>
              <a:cs typeface="Calibri" panose="020F0502020204030204" pitchFamily="34" charset="0"/>
            </a:endParaRPr>
          </a:p>
          <a:p>
            <a:pPr eaLnBrk="1" hangingPunct="1">
              <a:lnSpc>
                <a:spcPct val="90000"/>
              </a:lnSpc>
              <a:spcBef>
                <a:spcPts val="432"/>
              </a:spcBef>
              <a:buNone/>
              <a:defRPr/>
            </a:pPr>
            <a:r>
              <a:rPr lang="en-US" sz="1800" dirty="0">
                <a:solidFill>
                  <a:srgbClr val="FFFF99"/>
                </a:solidFill>
                <a:effectLst/>
                <a:latin typeface="Calibri" panose="020F0502020204030204" pitchFamily="34" charset="0"/>
                <a:cs typeface="Calibri" panose="020F0502020204030204" pitchFamily="34" charset="0"/>
              </a:rPr>
              <a:t>Representative publications:</a:t>
            </a:r>
            <a:endParaRPr lang="en-US" sz="1800" u="sng" dirty="0">
              <a:solidFill>
                <a:srgbClr val="FFFF99"/>
              </a:solidFill>
              <a:effectLst/>
              <a:latin typeface="Calibri" panose="020F0502020204030204" pitchFamily="34" charset="0"/>
              <a:cs typeface="Calibri" panose="020F0502020204030204" pitchFamily="34" charset="0"/>
            </a:endParaRPr>
          </a:p>
          <a:p>
            <a:pPr marR="165100">
              <a:lnSpc>
                <a:spcPct val="110000"/>
              </a:lnSpc>
              <a:spcBef>
                <a:spcPts val="0"/>
              </a:spcBef>
              <a:spcAft>
                <a:spcPts val="0"/>
              </a:spcAft>
              <a:buFont typeface="+mj-lt"/>
              <a:buAutoNum type="arabicPeriod"/>
              <a:tabLst>
                <a:tab pos="228600" algn="l"/>
              </a:tabLst>
            </a:pPr>
            <a:r>
              <a:rPr lang="en-US" sz="1200" dirty="0">
                <a:effectLst/>
                <a:latin typeface="Calibri" panose="020F0502020204030204" pitchFamily="34" charset="0"/>
                <a:ea typeface="Calibri" panose="020F0502020204030204" pitchFamily="34" charset="0"/>
              </a:rPr>
              <a:t>Strobl EV, </a:t>
            </a:r>
            <a:r>
              <a:rPr lang="en-US" sz="1200" dirty="0" err="1">
                <a:effectLst/>
                <a:latin typeface="Calibri" panose="020F0502020204030204" pitchFamily="34" charset="0"/>
                <a:ea typeface="Calibri" panose="020F0502020204030204" pitchFamily="34" charset="0"/>
              </a:rPr>
              <a:t>Lasko</a:t>
            </a:r>
            <a:r>
              <a:rPr lang="en-US" sz="1200" dirty="0">
                <a:effectLst/>
                <a:latin typeface="Calibri" panose="020F0502020204030204" pitchFamily="34" charset="0"/>
                <a:ea typeface="Calibri" panose="020F0502020204030204" pitchFamily="34" charset="0"/>
              </a:rPr>
              <a:t> T. Identifying patient specific root causes with the heteroscedastic noise model. </a:t>
            </a:r>
            <a:r>
              <a:rPr lang="en-US" sz="1200" i="1" dirty="0">
                <a:effectLst/>
                <a:latin typeface="Calibri" panose="020F0502020204030204" pitchFamily="34" charset="0"/>
                <a:ea typeface="Calibri" panose="020F0502020204030204" pitchFamily="34" charset="0"/>
              </a:rPr>
              <a:t> Journal of Computational Science</a:t>
            </a:r>
            <a:r>
              <a:rPr lang="en-US" sz="1200" dirty="0">
                <a:effectLst/>
                <a:latin typeface="Calibri" panose="020F0502020204030204" pitchFamily="34" charset="0"/>
                <a:ea typeface="Calibri" panose="020F0502020204030204" pitchFamily="34" charset="0"/>
              </a:rPr>
              <a:t>. 2023 Sep 1;72:102099.</a:t>
            </a:r>
          </a:p>
          <a:p>
            <a:pPr marL="342900" marR="165100" lvl="0" indent="-342900">
              <a:lnSpc>
                <a:spcPct val="110000"/>
              </a:lnSpc>
              <a:spcBef>
                <a:spcPts val="0"/>
              </a:spcBef>
              <a:spcAft>
                <a:spcPts val="0"/>
              </a:spcAft>
              <a:buFont typeface="+mj-lt"/>
              <a:buAutoNum type="arabicPeriod"/>
              <a:tabLst>
                <a:tab pos="228600" algn="l"/>
              </a:tabLst>
            </a:pPr>
            <a:r>
              <a:rPr lang="en-US" sz="1200" dirty="0">
                <a:effectLst/>
                <a:latin typeface="Calibri" panose="020F0502020204030204" pitchFamily="34" charset="0"/>
                <a:ea typeface="Calibri" panose="020F0502020204030204" pitchFamily="34" charset="0"/>
              </a:rPr>
              <a:t>Strobl EV. Counterfactual Formulation of Patient-Specific Root Causes of Disease. </a:t>
            </a:r>
            <a:r>
              <a:rPr lang="en-US" sz="1200" i="1" dirty="0">
                <a:effectLst/>
                <a:latin typeface="Calibri" panose="020F0502020204030204" pitchFamily="34" charset="0"/>
                <a:ea typeface="Calibri" panose="020F0502020204030204" pitchFamily="34" charset="0"/>
              </a:rPr>
              <a:t>Journal of Biomedical Informatics</a:t>
            </a:r>
            <a:r>
              <a:rPr lang="en-US" sz="1200" dirty="0">
                <a:effectLst/>
                <a:latin typeface="Calibri" panose="020F0502020204030204" pitchFamily="34" charset="0"/>
                <a:ea typeface="Calibri" panose="020F0502020204030204" pitchFamily="34" charset="0"/>
              </a:rPr>
              <a:t>, 2024. </a:t>
            </a:r>
          </a:p>
          <a:p>
            <a:pPr marL="342900" marR="165100" lvl="0" indent="-342900">
              <a:lnSpc>
                <a:spcPct val="110000"/>
              </a:lnSpc>
              <a:spcBef>
                <a:spcPts val="0"/>
              </a:spcBef>
              <a:spcAft>
                <a:spcPts val="0"/>
              </a:spcAft>
              <a:buFont typeface="+mj-lt"/>
              <a:buAutoNum type="arabicPeriod"/>
              <a:tabLst>
                <a:tab pos="228600" algn="l"/>
              </a:tabLst>
            </a:pPr>
            <a:r>
              <a:rPr lang="en-US" sz="1200" dirty="0">
                <a:effectLst/>
                <a:latin typeface="Calibri" panose="020F0502020204030204" pitchFamily="34" charset="0"/>
                <a:ea typeface="Calibri" panose="020F0502020204030204" pitchFamily="34" charset="0"/>
              </a:rPr>
              <a:t>Strobl EV, </a:t>
            </a:r>
            <a:r>
              <a:rPr lang="en-US" sz="1200" dirty="0" err="1">
                <a:effectLst/>
                <a:latin typeface="Calibri" panose="020F0502020204030204" pitchFamily="34" charset="0"/>
                <a:ea typeface="Calibri" panose="020F0502020204030204" pitchFamily="34" charset="0"/>
              </a:rPr>
              <a:t>Gamazon</a:t>
            </a:r>
            <a:r>
              <a:rPr lang="en-US" sz="1200" dirty="0">
                <a:effectLst/>
                <a:latin typeface="Calibri" panose="020F0502020204030204" pitchFamily="34" charset="0"/>
                <a:ea typeface="Calibri" panose="020F0502020204030204" pitchFamily="34" charset="0"/>
              </a:rPr>
              <a:t> ER. Discovering Root Causal Genes with High Throughput Perturbations. </a:t>
            </a:r>
            <a:r>
              <a:rPr lang="en-US" sz="1200" i="1" dirty="0" err="1">
                <a:effectLst/>
                <a:latin typeface="Calibri" panose="020F0502020204030204" pitchFamily="34" charset="0"/>
                <a:ea typeface="Calibri" panose="020F0502020204030204" pitchFamily="34" charset="0"/>
              </a:rPr>
              <a:t>eLife</a:t>
            </a:r>
            <a:r>
              <a:rPr lang="en-US" sz="1200" dirty="0">
                <a:effectLst/>
                <a:latin typeface="Calibri" panose="020F0502020204030204" pitchFamily="34" charset="0"/>
                <a:ea typeface="Calibri" panose="020F0502020204030204" pitchFamily="34" charset="0"/>
              </a:rPr>
              <a:t>, 2024.</a:t>
            </a:r>
          </a:p>
          <a:p>
            <a:pPr marR="165100" algn="just">
              <a:lnSpc>
                <a:spcPct val="110000"/>
              </a:lnSpc>
              <a:spcBef>
                <a:spcPts val="0"/>
              </a:spcBef>
              <a:spcAft>
                <a:spcPts val="0"/>
              </a:spcAft>
              <a:buFont typeface="+mj-lt"/>
              <a:buAutoNum type="arabicPeriod"/>
              <a:tabLst>
                <a:tab pos="228600" algn="l"/>
              </a:tabLst>
            </a:pPr>
            <a:r>
              <a:rPr lang="en-US" sz="1200" dirty="0">
                <a:effectLst/>
                <a:latin typeface="Calibri" panose="020F0502020204030204" pitchFamily="34" charset="0"/>
                <a:ea typeface="Calibri" panose="020F0502020204030204" pitchFamily="34" charset="0"/>
              </a:rPr>
              <a:t>Strobl EV, </a:t>
            </a:r>
            <a:r>
              <a:rPr lang="en-US" sz="1200" dirty="0" err="1">
                <a:effectLst/>
                <a:latin typeface="Calibri" panose="020F0502020204030204" pitchFamily="34" charset="0"/>
                <a:ea typeface="Calibri" panose="020F0502020204030204" pitchFamily="34" charset="0"/>
              </a:rPr>
              <a:t>Gamazon</a:t>
            </a:r>
            <a:r>
              <a:rPr lang="en-US" sz="1200" dirty="0">
                <a:effectLst/>
                <a:latin typeface="Calibri" panose="020F0502020204030204" pitchFamily="34" charset="0"/>
                <a:ea typeface="Calibri" panose="020F0502020204030204" pitchFamily="34" charset="0"/>
              </a:rPr>
              <a:t> ER. Transcriptome-Wide Root Causal Inference. </a:t>
            </a:r>
            <a:r>
              <a:rPr lang="en-US" sz="1200" i="1" dirty="0" err="1">
                <a:effectLst/>
                <a:latin typeface="Calibri" panose="020F0502020204030204" pitchFamily="34" charset="0"/>
                <a:ea typeface="Calibri" panose="020F0502020204030204" pitchFamily="34" charset="0"/>
              </a:rPr>
              <a:t>medRXiv</a:t>
            </a:r>
            <a:r>
              <a:rPr lang="en-US" sz="1200" dirty="0">
                <a:effectLst/>
                <a:latin typeface="Calibri" panose="020F0502020204030204" pitchFamily="34" charset="0"/>
                <a:ea typeface="Calibri" panose="020F0502020204030204" pitchFamily="34" charset="0"/>
              </a:rPr>
              <a:t>, 2024.</a:t>
            </a:r>
          </a:p>
          <a:p>
            <a:pPr marL="342900" marR="165100" lvl="0" indent="-342900" algn="just">
              <a:lnSpc>
                <a:spcPct val="110000"/>
              </a:lnSpc>
              <a:spcBef>
                <a:spcPts val="0"/>
              </a:spcBef>
              <a:spcAft>
                <a:spcPts val="0"/>
              </a:spcAft>
              <a:buFont typeface="+mj-lt"/>
              <a:buAutoNum type="arabicPeriod"/>
              <a:tabLst>
                <a:tab pos="228600" algn="l"/>
              </a:tabLst>
            </a:pPr>
            <a:endParaRPr lang="en-US" sz="1800" dirty="0">
              <a:effectLst/>
              <a:latin typeface="Calibri" panose="020F0502020204030204" pitchFamily="34" charset="0"/>
              <a:ea typeface="Calibri" panose="020F0502020204030204" pitchFamily="34" charset="0"/>
            </a:endParaRPr>
          </a:p>
          <a:p>
            <a:pPr marL="342900" marR="165100" lvl="0" indent="-342900" algn="just">
              <a:lnSpc>
                <a:spcPct val="110000"/>
              </a:lnSpc>
              <a:spcBef>
                <a:spcPts val="0"/>
              </a:spcBef>
              <a:spcAft>
                <a:spcPts val="0"/>
              </a:spcAft>
              <a:buFont typeface="+mj-lt"/>
              <a:buAutoNum type="arabicPeriod"/>
              <a:tabLst>
                <a:tab pos="228600" algn="l"/>
              </a:tabLst>
            </a:pPr>
            <a:endParaRPr lang="en-US" sz="1800" dirty="0">
              <a:effectLst/>
              <a:latin typeface="Times New Roman" panose="02020603050405020304" pitchFamily="18" charset="0"/>
              <a:ea typeface="Times New Roman" panose="02020603050405020304" pitchFamily="18" charset="0"/>
            </a:endParaRPr>
          </a:p>
          <a:p>
            <a:pPr eaLnBrk="1" hangingPunct="1">
              <a:lnSpc>
                <a:spcPct val="90000"/>
              </a:lnSpc>
              <a:spcBef>
                <a:spcPts val="432"/>
              </a:spcBef>
              <a:buNone/>
              <a:defRPr/>
            </a:pPr>
            <a:endParaRPr lang="en-US" sz="1800" u="sng" dirty="0">
              <a:effectLst/>
              <a:latin typeface="Calibri" panose="020F0502020204030204" pitchFamily="34" charset="0"/>
              <a:cs typeface="Calibri" panose="020F0502020204030204" pitchFamily="34" charset="0"/>
            </a:endParaRP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085BECEB-B3C1-1876-C4C4-06A852900C0A}"/>
                  </a:ext>
                </a:extLst>
              </p:cNvPr>
              <p:cNvSpPr txBox="1"/>
              <p:nvPr/>
            </p:nvSpPr>
            <p:spPr>
              <a:xfrm>
                <a:off x="5410200" y="2190020"/>
                <a:ext cx="2971800" cy="553998"/>
              </a:xfrm>
              <a:prstGeom prst="rect">
                <a:avLst/>
              </a:prstGeom>
              <a:noFill/>
            </p:spPr>
            <p:txBody>
              <a:bodyPr wrap="square" rtlCol="0">
                <a:spAutoFit/>
              </a:bodyPr>
              <a:lstStyle/>
              <a:p>
                <a:r>
                  <a:rPr lang="en-US" sz="1000" dirty="0">
                    <a:latin typeface="Calibri" panose="020F0502020204030204" pitchFamily="34" charset="0"/>
                    <a:ea typeface="Calibri" panose="020F0502020204030204" pitchFamily="34" charset="0"/>
                    <a:cs typeface="Calibri" panose="020F0502020204030204" pitchFamily="34" charset="0"/>
                  </a:rPr>
                  <a:t>Reducing the root causal viral load </a:t>
                </a:r>
                <a14:m>
                  <m:oMath xmlns:m="http://schemas.openxmlformats.org/officeDocument/2006/math">
                    <m:sSub>
                      <m:sSubPr>
                        <m:ctrlPr>
                          <a:rPr lang="en-US" sz="1000" i="1" dirty="0" smtClean="0">
                            <a:latin typeface="Cambria Math" panose="02040503050406030204" pitchFamily="18" charset="0"/>
                          </a:rPr>
                        </m:ctrlPr>
                      </m:sSubPr>
                      <m:e>
                        <m:r>
                          <a:rPr lang="en-US" sz="1000" b="0" i="1" dirty="0" smtClean="0">
                            <a:latin typeface="Cambria Math" panose="02040503050406030204" pitchFamily="18" charset="0"/>
                          </a:rPr>
                          <m:t>𝑋</m:t>
                        </m:r>
                      </m:e>
                      <m:sub>
                        <m:r>
                          <a:rPr lang="en-US" sz="1000" b="0" i="1" dirty="0" smtClean="0">
                            <a:latin typeface="Cambria Math" panose="02040503050406030204" pitchFamily="18" charset="0"/>
                          </a:rPr>
                          <m:t>1</m:t>
                        </m:r>
                      </m:sub>
                    </m:sSub>
                  </m:oMath>
                </a14:m>
                <a:r>
                  <a:rPr lang="en-US" sz="1000" dirty="0">
                    <a:latin typeface="Calibri" panose="020F0502020204030204" pitchFamily="34" charset="0"/>
                    <a:ea typeface="Calibri" panose="020F0502020204030204" pitchFamily="34" charset="0"/>
                    <a:cs typeface="Calibri" panose="020F0502020204030204" pitchFamily="34" charset="0"/>
                  </a:rPr>
                  <a:t> in the common cold </a:t>
                </a:r>
                <a14:m>
                  <m:oMath xmlns:m="http://schemas.openxmlformats.org/officeDocument/2006/math">
                    <m:r>
                      <a:rPr lang="en-US" sz="1000" i="1" dirty="0" smtClean="0">
                        <a:latin typeface="Cambria Math" panose="02040503050406030204" pitchFamily="18" charset="0"/>
                      </a:rPr>
                      <m:t>𝑌</m:t>
                    </m:r>
                  </m:oMath>
                </a14:m>
                <a:r>
                  <a:rPr lang="en-US" sz="1000" dirty="0">
                    <a:latin typeface="Calibri" panose="020F0502020204030204" pitchFamily="34" charset="0"/>
                    <a:ea typeface="Calibri" panose="020F0502020204030204" pitchFamily="34" charset="0"/>
                    <a:cs typeface="Calibri" panose="020F0502020204030204" pitchFamily="34" charset="0"/>
                  </a:rPr>
                  <a:t> reduces fever </a:t>
                </a:r>
                <a14:m>
                  <m:oMath xmlns:m="http://schemas.openxmlformats.org/officeDocument/2006/math">
                    <m:sSub>
                      <m:sSubPr>
                        <m:ctrlPr>
                          <a:rPr lang="en-US" sz="1000" i="1" smtClean="0">
                            <a:latin typeface="Cambria Math" panose="02040503050406030204" pitchFamily="18" charset="0"/>
                          </a:rPr>
                        </m:ctrlPr>
                      </m:sSubPr>
                      <m:e>
                        <m:r>
                          <a:rPr lang="en-US" sz="1000" b="0" i="1" smtClean="0">
                            <a:latin typeface="Cambria Math" panose="02040503050406030204" pitchFamily="18" charset="0"/>
                          </a:rPr>
                          <m:t>𝑆</m:t>
                        </m:r>
                      </m:e>
                      <m:sub>
                        <m:r>
                          <a:rPr lang="en-US" sz="1000" b="0" i="1" smtClean="0">
                            <a:latin typeface="Cambria Math" panose="02040503050406030204" pitchFamily="18" charset="0"/>
                          </a:rPr>
                          <m:t>1</m:t>
                        </m:r>
                      </m:sub>
                    </m:sSub>
                  </m:oMath>
                </a14:m>
                <a:r>
                  <a:rPr lang="en-US" sz="1000" dirty="0">
                    <a:latin typeface="Calibri" panose="020F0502020204030204" pitchFamily="34" charset="0"/>
                    <a:ea typeface="Calibri" panose="020F0502020204030204" pitchFamily="34" charset="0"/>
                    <a:cs typeface="Calibri" panose="020F0502020204030204" pitchFamily="34" charset="0"/>
                  </a:rPr>
                  <a:t> and congestion </a:t>
                </a:r>
                <a14:m>
                  <m:oMath xmlns:m="http://schemas.openxmlformats.org/officeDocument/2006/math">
                    <m:sSub>
                      <m:sSubPr>
                        <m:ctrlPr>
                          <a:rPr lang="en-US" sz="1000" i="1">
                            <a:latin typeface="Cambria Math" panose="02040503050406030204" pitchFamily="18" charset="0"/>
                          </a:rPr>
                        </m:ctrlPr>
                      </m:sSubPr>
                      <m:e>
                        <m:r>
                          <a:rPr lang="en-US" sz="1000" i="1">
                            <a:latin typeface="Cambria Math" panose="02040503050406030204" pitchFamily="18" charset="0"/>
                          </a:rPr>
                          <m:t>𝑆</m:t>
                        </m:r>
                      </m:e>
                      <m:sub>
                        <m:r>
                          <a:rPr lang="en-US" sz="1000" b="0" i="1" smtClean="0">
                            <a:latin typeface="Cambria Math" panose="02040503050406030204" pitchFamily="18" charset="0"/>
                          </a:rPr>
                          <m:t>2</m:t>
                        </m:r>
                      </m:sub>
                    </m:sSub>
                    <m:r>
                      <a:rPr lang="en-US" sz="1000" i="1">
                        <a:latin typeface="Cambria Math" panose="02040503050406030204" pitchFamily="18" charset="0"/>
                      </a:rPr>
                      <m:t> </m:t>
                    </m:r>
                  </m:oMath>
                </a14:m>
                <a:r>
                  <a:rPr lang="en-US" sz="1000" dirty="0">
                    <a:latin typeface="Calibri" panose="020F0502020204030204" pitchFamily="34" charset="0"/>
                    <a:ea typeface="Calibri" panose="020F0502020204030204" pitchFamily="34" charset="0"/>
                    <a:cs typeface="Calibri" panose="020F0502020204030204" pitchFamily="34" charset="0"/>
                  </a:rPr>
                  <a:t>with one medication.</a:t>
                </a:r>
              </a:p>
            </p:txBody>
          </p:sp>
        </mc:Choice>
        <mc:Fallback>
          <p:sp>
            <p:nvSpPr>
              <p:cNvPr id="10" name="TextBox 9">
                <a:extLst>
                  <a:ext uri="{FF2B5EF4-FFF2-40B4-BE49-F238E27FC236}">
                    <a16:creationId xmlns:a16="http://schemas.microsoft.com/office/drawing/2014/main" id="{085BECEB-B3C1-1876-C4C4-06A852900C0A}"/>
                  </a:ext>
                </a:extLst>
              </p:cNvPr>
              <p:cNvSpPr txBox="1">
                <a:spLocks noRot="1" noChangeAspect="1" noMove="1" noResize="1" noEditPoints="1" noAdjustHandles="1" noChangeArrowheads="1" noChangeShapeType="1" noTextEdit="1"/>
              </p:cNvSpPr>
              <p:nvPr/>
            </p:nvSpPr>
            <p:spPr>
              <a:xfrm>
                <a:off x="5410200" y="2190020"/>
                <a:ext cx="2971800" cy="553998"/>
              </a:xfrm>
              <a:prstGeom prst="rect">
                <a:avLst/>
              </a:prstGeom>
              <a:blipFill>
                <a:blip r:embed="rId3"/>
                <a:stretch>
                  <a:fillRect b="-6593"/>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5DDC2A98-4EC5-17FD-B505-B9084FA9450D}"/>
              </a:ext>
            </a:extLst>
          </p:cNvPr>
          <p:cNvPicPr>
            <a:picLocks noChangeAspect="1"/>
          </p:cNvPicPr>
          <p:nvPr/>
        </p:nvPicPr>
        <p:blipFill>
          <a:blip r:embed="rId4"/>
          <a:stretch>
            <a:fillRect/>
          </a:stretch>
        </p:blipFill>
        <p:spPr>
          <a:xfrm>
            <a:off x="3429000" y="2057400"/>
            <a:ext cx="1867203" cy="8803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
          <p:cNvSpPr>
            <a:spLocks noGrp="1" noRot="1" noChangeArrowheads="1"/>
          </p:cNvSpPr>
          <p:nvPr>
            <p:ph type="title"/>
          </p:nvPr>
        </p:nvSpPr>
        <p:spPr>
          <a:xfrm>
            <a:off x="833437" y="228600"/>
            <a:ext cx="7781925" cy="1143000"/>
          </a:xfrm>
        </p:spPr>
        <p:txBody>
          <a:bodyPr/>
          <a:lstStyle/>
          <a:p>
            <a:pPr eaLnBrk="1" hangingPunct="1"/>
            <a:r>
              <a:rPr lang="en-US" altLang="en-US" sz="2400" dirty="0">
                <a:solidFill>
                  <a:srgbClr val="FFFF99"/>
                </a:solidFill>
                <a:effectLst/>
                <a:latin typeface="Calibri" panose="020F0502020204030204" pitchFamily="34" charset="0"/>
                <a:cs typeface="Calibri" panose="020F0502020204030204" pitchFamily="34" charset="0"/>
              </a:rPr>
              <a:t>Generalizing Clinical Trials to the Broader Population</a:t>
            </a:r>
            <a:endParaRPr lang="en-US" altLang="en-US" sz="2000" dirty="0">
              <a:solidFill>
                <a:srgbClr val="FFFF99"/>
              </a:solidFill>
              <a:effectLst/>
              <a:latin typeface="Calibri" panose="020F0502020204030204" pitchFamily="34" charset="0"/>
              <a:cs typeface="Calibri" panose="020F0502020204030204" pitchFamily="34" charset="0"/>
            </a:endParaRPr>
          </a:p>
        </p:txBody>
      </p:sp>
      <p:sp>
        <p:nvSpPr>
          <p:cNvPr id="2053" name="Rectangle 5"/>
          <p:cNvSpPr>
            <a:spLocks noGrp="1" noChangeArrowheads="1"/>
          </p:cNvSpPr>
          <p:nvPr>
            <p:ph type="body" idx="1"/>
          </p:nvPr>
        </p:nvSpPr>
        <p:spPr>
          <a:xfrm>
            <a:off x="152400" y="1447800"/>
            <a:ext cx="8839200" cy="5105400"/>
          </a:xfrm>
        </p:spPr>
        <p:txBody>
          <a:bodyPr/>
          <a:lstStyle/>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Problem: </a:t>
            </a:r>
            <a:r>
              <a:rPr lang="en-US" sz="1800" dirty="0">
                <a:effectLst/>
                <a:latin typeface="Calibri" panose="020F0502020204030204" pitchFamily="34" charset="0"/>
                <a:cs typeface="Calibri" panose="020F0502020204030204" pitchFamily="34" charset="0"/>
              </a:rPr>
              <a:t>Randomized clinical trials (RCTs) eliminate confounding but typically impose strict exclusion criteria that limit recruitment to a subset of the population. Observational datasets are more inclusive but suffer from confounding</a:t>
            </a:r>
          </a:p>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Approach: </a:t>
            </a:r>
            <a:r>
              <a:rPr lang="en-US" sz="1800" dirty="0">
                <a:effectLst/>
                <a:latin typeface="Calibri" panose="020F0502020204030204" pitchFamily="34" charset="0"/>
                <a:cs typeface="Calibri" panose="020F0502020204030204" pitchFamily="34" charset="0"/>
              </a:rPr>
              <a:t>Combine RCTs and observational data to mitigate confounding and improve generalizability.</a:t>
            </a:r>
          </a:p>
          <a:p>
            <a:pPr eaLnBrk="1" hangingPunct="1">
              <a:lnSpc>
                <a:spcPct val="90000"/>
              </a:lnSpc>
              <a:spcBef>
                <a:spcPts val="432"/>
              </a:spcBef>
              <a:spcAft>
                <a:spcPts val="600"/>
              </a:spcAft>
              <a:buNone/>
              <a:defRPr/>
            </a:pPr>
            <a:r>
              <a:rPr lang="en-US" sz="1800" dirty="0">
                <a:solidFill>
                  <a:srgbClr val="FFFF99"/>
                </a:solidFill>
                <a:effectLst/>
                <a:latin typeface="Calibri" panose="020F0502020204030204" pitchFamily="34" charset="0"/>
                <a:cs typeface="Calibri" panose="020F0502020204030204" pitchFamily="34" charset="0"/>
              </a:rPr>
              <a:t>Status: </a:t>
            </a:r>
            <a:r>
              <a:rPr lang="en-US" sz="1800" dirty="0">
                <a:effectLst/>
                <a:latin typeface="Calibri" panose="020F0502020204030204" pitchFamily="34" charset="0"/>
                <a:cs typeface="Calibri" panose="020F0502020204030204" pitchFamily="34" charset="0"/>
              </a:rPr>
              <a:t>We have created two practical approaches</a:t>
            </a:r>
            <a:r>
              <a:rPr lang="en-US" sz="1800" baseline="30000" dirty="0">
                <a:effectLst/>
                <a:latin typeface="Calibri" panose="020F0502020204030204" pitchFamily="34" charset="0"/>
                <a:cs typeface="Calibri" panose="020F0502020204030204" pitchFamily="34" charset="0"/>
              </a:rPr>
              <a:t>1,2</a:t>
            </a:r>
            <a:r>
              <a:rPr lang="en-US" sz="1800" dirty="0">
                <a:effectLst/>
                <a:latin typeface="Calibri" panose="020F0502020204030204" pitchFamily="34" charset="0"/>
                <a:cs typeface="Calibri" panose="020F0502020204030204" pitchFamily="34" charset="0"/>
              </a:rPr>
              <a:t> for combining RCTs and observational data using time information. </a:t>
            </a:r>
          </a:p>
          <a:p>
            <a:pPr eaLnBrk="1" hangingPunct="1">
              <a:lnSpc>
                <a:spcPct val="90000"/>
              </a:lnSpc>
              <a:spcBef>
                <a:spcPts val="432"/>
              </a:spcBef>
              <a:buNone/>
              <a:defRPr/>
            </a:pPr>
            <a:r>
              <a:rPr lang="en-US" sz="1800" dirty="0">
                <a:solidFill>
                  <a:srgbClr val="FFFF99"/>
                </a:solidFill>
                <a:effectLst/>
                <a:latin typeface="Calibri" panose="020F0502020204030204" pitchFamily="34" charset="0"/>
                <a:cs typeface="Calibri" panose="020F0502020204030204" pitchFamily="34" charset="0"/>
              </a:rPr>
              <a:t>Representative publications:</a:t>
            </a:r>
            <a:endParaRPr lang="en-US" sz="1800" u="sng" dirty="0">
              <a:solidFill>
                <a:srgbClr val="FFFF99"/>
              </a:solidFill>
              <a:effectLst/>
              <a:latin typeface="Calibri" panose="020F0502020204030204" pitchFamily="34" charset="0"/>
              <a:cs typeface="Calibri" panose="020F0502020204030204" pitchFamily="34" charset="0"/>
            </a:endParaRPr>
          </a:p>
          <a:p>
            <a:pPr marL="342900" marR="165100" lvl="0" indent="-342900">
              <a:lnSpc>
                <a:spcPct val="110000"/>
              </a:lnSpc>
              <a:spcBef>
                <a:spcPts val="0"/>
              </a:spcBef>
              <a:spcAft>
                <a:spcPts val="0"/>
              </a:spcAft>
              <a:buFont typeface="+mj-lt"/>
              <a:buAutoNum type="arabicPeriod"/>
              <a:tabLst>
                <a:tab pos="228600" algn="l"/>
              </a:tabLst>
            </a:pPr>
            <a:r>
              <a:rPr lang="en-US" sz="1200" dirty="0">
                <a:effectLst/>
                <a:latin typeface="Calibri" panose="020F0502020204030204" pitchFamily="34" charset="0"/>
                <a:ea typeface="Calibri" panose="020F0502020204030204" pitchFamily="34" charset="0"/>
              </a:rPr>
              <a:t>Strobl EV, </a:t>
            </a:r>
            <a:r>
              <a:rPr lang="en-US" sz="1200" dirty="0" err="1">
                <a:effectLst/>
                <a:latin typeface="Calibri" panose="020F0502020204030204" pitchFamily="34" charset="0"/>
                <a:ea typeface="Calibri" panose="020F0502020204030204" pitchFamily="34" charset="0"/>
              </a:rPr>
              <a:t>Lasko</a:t>
            </a:r>
            <a:r>
              <a:rPr lang="en-US" sz="1200" dirty="0">
                <a:effectLst/>
                <a:latin typeface="Calibri" panose="020F0502020204030204" pitchFamily="34" charset="0"/>
                <a:ea typeface="Calibri" panose="020F0502020204030204" pitchFamily="34" charset="0"/>
              </a:rPr>
              <a:t> TA. Synthesized difference in differences. </a:t>
            </a:r>
            <a:r>
              <a:rPr lang="en-US" sz="1200" i="1" dirty="0">
                <a:effectLst/>
                <a:latin typeface="Calibri" panose="020F0502020204030204" pitchFamily="34" charset="0"/>
                <a:ea typeface="Calibri" panose="020F0502020204030204" pitchFamily="34" charset="0"/>
              </a:rPr>
              <a:t>12th ACM Conference on Bioinformatics, Computational Biology, and Health Informatics</a:t>
            </a:r>
            <a:r>
              <a:rPr lang="en-US" sz="1200" dirty="0">
                <a:effectLst/>
                <a:latin typeface="Calibri" panose="020F0502020204030204" pitchFamily="34" charset="0"/>
                <a:ea typeface="Calibri" panose="020F0502020204030204" pitchFamily="34" charset="0"/>
              </a:rPr>
              <a:t>. 2021 Aug 1;1-10.</a:t>
            </a:r>
            <a:endParaRPr lang="en-US" sz="1200" dirty="0">
              <a:effectLst/>
              <a:latin typeface="Times New Roman" panose="02020603050405020304" pitchFamily="18" charset="0"/>
              <a:ea typeface="Times New Roman" panose="02020603050405020304" pitchFamily="18" charset="0"/>
            </a:endParaRPr>
          </a:p>
          <a:p>
            <a:pPr marL="342900" marR="165100" lvl="0" indent="-342900" algn="just">
              <a:lnSpc>
                <a:spcPct val="110000"/>
              </a:lnSpc>
              <a:spcBef>
                <a:spcPts val="0"/>
              </a:spcBef>
              <a:spcAft>
                <a:spcPts val="0"/>
              </a:spcAft>
              <a:buFont typeface="+mj-lt"/>
              <a:buAutoNum type="arabicPeriod"/>
              <a:tabLst>
                <a:tab pos="228600" algn="l"/>
              </a:tabLst>
            </a:pPr>
            <a:r>
              <a:rPr lang="en-US" sz="1200" kern="0" dirty="0">
                <a:effectLst/>
                <a:latin typeface="Calibri" panose="020F0502020204030204" pitchFamily="34" charset="0"/>
                <a:ea typeface="Calibri" panose="020F0502020204030204" pitchFamily="34" charset="0"/>
              </a:rPr>
              <a:t>Strobl EV, </a:t>
            </a:r>
            <a:r>
              <a:rPr lang="en-US" sz="1200" kern="0" dirty="0" err="1">
                <a:effectLst/>
                <a:latin typeface="Calibri" panose="020F0502020204030204" pitchFamily="34" charset="0"/>
                <a:ea typeface="Calibri" panose="020F0502020204030204" pitchFamily="34" charset="0"/>
              </a:rPr>
              <a:t>Lasko</a:t>
            </a:r>
            <a:r>
              <a:rPr lang="en-US" sz="1200" kern="0" dirty="0">
                <a:effectLst/>
                <a:latin typeface="Calibri" panose="020F0502020204030204" pitchFamily="34" charset="0"/>
                <a:ea typeface="Calibri" panose="020F0502020204030204" pitchFamily="34" charset="0"/>
              </a:rPr>
              <a:t> TA. Generalizing clinical trials with convex hulls. </a:t>
            </a:r>
            <a:r>
              <a:rPr lang="en-US" sz="1200" i="1" kern="0" dirty="0">
                <a:effectLst/>
                <a:latin typeface="Calibri" panose="020F0502020204030204" pitchFamily="34" charset="0"/>
                <a:ea typeface="Calibri" panose="020F0502020204030204" pitchFamily="34" charset="0"/>
              </a:rPr>
              <a:t>Conference on Causal Learning and Reasoning</a:t>
            </a:r>
            <a:r>
              <a:rPr lang="en-US" sz="1200" kern="0" dirty="0">
                <a:effectLst/>
                <a:latin typeface="Calibri" panose="020F0502020204030204" pitchFamily="34" charset="0"/>
                <a:ea typeface="Calibri" panose="020F0502020204030204" pitchFamily="34" charset="0"/>
              </a:rPr>
              <a:t>. 2023 Aug 10: 197-221. (PMLR). </a:t>
            </a:r>
            <a:endParaRPr lang="en-US" sz="1200" dirty="0">
              <a:solidFill>
                <a:srgbClr val="FFFF99"/>
              </a:solidFill>
              <a:effectLst/>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9AD2A018-BE4F-C7E5-EB89-B4E361573BAD}"/>
              </a:ext>
            </a:extLst>
          </p:cNvPr>
          <p:cNvPicPr>
            <a:picLocks noChangeAspect="1"/>
          </p:cNvPicPr>
          <p:nvPr/>
        </p:nvPicPr>
        <p:blipFill>
          <a:blip r:embed="rId3"/>
          <a:stretch>
            <a:fillRect/>
          </a:stretch>
        </p:blipFill>
        <p:spPr>
          <a:xfrm>
            <a:off x="1676400" y="4952999"/>
            <a:ext cx="1975247" cy="1466850"/>
          </a:xfrm>
          <a:prstGeom prst="rect">
            <a:avLst/>
          </a:prstGeom>
        </p:spPr>
      </p:pic>
      <p:sp>
        <p:nvSpPr>
          <p:cNvPr id="7" name="TextBox 6">
            <a:extLst>
              <a:ext uri="{FF2B5EF4-FFF2-40B4-BE49-F238E27FC236}">
                <a16:creationId xmlns:a16="http://schemas.microsoft.com/office/drawing/2014/main" id="{965B01CB-C821-A058-B1E9-0FA6C2BD5371}"/>
              </a:ext>
            </a:extLst>
          </p:cNvPr>
          <p:cNvSpPr txBox="1"/>
          <p:nvPr/>
        </p:nvSpPr>
        <p:spPr>
          <a:xfrm>
            <a:off x="4043362" y="4951748"/>
            <a:ext cx="4572000" cy="1446550"/>
          </a:xfrm>
          <a:prstGeom prst="rect">
            <a:avLst/>
          </a:prstGeom>
          <a:noFill/>
        </p:spPr>
        <p:txBody>
          <a:bodyPr wrap="square" rtlCol="0">
            <a:spAutoFit/>
          </a:bodyPr>
          <a:lstStyle/>
          <a:p>
            <a:r>
              <a:rPr lang="en-US" sz="1100" dirty="0">
                <a:latin typeface="Calibri" panose="020F0502020204030204" pitchFamily="34" charset="0"/>
                <a:ea typeface="Calibri" panose="020F0502020204030204" pitchFamily="34" charset="0"/>
                <a:cs typeface="Calibri" panose="020F0502020204030204" pitchFamily="34" charset="0"/>
              </a:rPr>
              <a:t>Physicians are like reinforcement learning agents; they identify sub-populations of patients that appear to respond well to a given treatment over time, and then prescribe that treatment more often to those patients. The improvement in patient outcomes from before to after treatment assignment is therefore confounded in observational data and usually too large. The RCT estimate lies in-between the observational estimates seen before and after treatment administration, which our developed algorithm exploits.</a:t>
            </a:r>
            <a:r>
              <a:rPr lang="en-US" sz="1100" baseline="30000" dirty="0">
                <a:effectLst/>
                <a:latin typeface="Calibri" panose="020F0502020204030204" pitchFamily="34" charset="0"/>
                <a:cs typeface="Calibri" panose="020F0502020204030204" pitchFamily="34" charset="0"/>
              </a:rPr>
              <a:t> 2</a:t>
            </a:r>
            <a:endParaRPr lang="en-US" sz="1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7524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ED66469-23FF-A1A9-205C-1462ECA5BFF1}"/>
            </a:ext>
          </a:extLst>
        </p:cNvPr>
        <p:cNvGrpSpPr/>
        <p:nvPr/>
      </p:nvGrpSpPr>
      <p:grpSpPr>
        <a:xfrm>
          <a:off x="0" y="0"/>
          <a:ext cx="0" cy="0"/>
          <a:chOff x="0" y="0"/>
          <a:chExt cx="0" cy="0"/>
        </a:xfrm>
      </p:grpSpPr>
      <p:sp>
        <p:nvSpPr>
          <p:cNvPr id="26626" name="Rectangle 4">
            <a:extLst>
              <a:ext uri="{FF2B5EF4-FFF2-40B4-BE49-F238E27FC236}">
                <a16:creationId xmlns:a16="http://schemas.microsoft.com/office/drawing/2014/main" id="{B5DD2BE6-348E-BCFB-75CE-7FD946754932}"/>
              </a:ext>
            </a:extLst>
          </p:cNvPr>
          <p:cNvSpPr>
            <a:spLocks noGrp="1" noRot="1" noChangeArrowheads="1"/>
          </p:cNvSpPr>
          <p:nvPr>
            <p:ph type="title"/>
          </p:nvPr>
        </p:nvSpPr>
        <p:spPr>
          <a:xfrm>
            <a:off x="833437" y="228600"/>
            <a:ext cx="7781925" cy="1143000"/>
          </a:xfrm>
        </p:spPr>
        <p:txBody>
          <a:bodyPr/>
          <a:lstStyle/>
          <a:p>
            <a:pPr eaLnBrk="1" hangingPunct="1"/>
            <a:r>
              <a:rPr lang="en-US" altLang="en-US" sz="2400" dirty="0">
                <a:solidFill>
                  <a:srgbClr val="FFFF99"/>
                </a:solidFill>
                <a:effectLst/>
                <a:latin typeface="Calibri" panose="020F0502020204030204" pitchFamily="34" charset="0"/>
                <a:cs typeface="Calibri" panose="020F0502020204030204" pitchFamily="34" charset="0"/>
              </a:rPr>
              <a:t>Causal Discovery with Cycles</a:t>
            </a:r>
            <a:endParaRPr lang="en-US" altLang="en-US" sz="2000" dirty="0">
              <a:solidFill>
                <a:srgbClr val="FFFF99"/>
              </a:solidFill>
              <a:effectLst/>
              <a:latin typeface="Calibri" panose="020F0502020204030204" pitchFamily="34" charset="0"/>
              <a:cs typeface="Calibri" panose="020F0502020204030204" pitchFamily="34" charset="0"/>
            </a:endParaRPr>
          </a:p>
        </p:txBody>
      </p:sp>
      <p:sp>
        <p:nvSpPr>
          <p:cNvPr id="2053" name="Rectangle 5">
            <a:extLst>
              <a:ext uri="{FF2B5EF4-FFF2-40B4-BE49-F238E27FC236}">
                <a16:creationId xmlns:a16="http://schemas.microsoft.com/office/drawing/2014/main" id="{DD6017ED-AFFF-2B20-6AEB-CC060EA465E0}"/>
              </a:ext>
            </a:extLst>
          </p:cNvPr>
          <p:cNvSpPr>
            <a:spLocks noGrp="1" noChangeArrowheads="1"/>
          </p:cNvSpPr>
          <p:nvPr>
            <p:ph type="body" idx="1"/>
          </p:nvPr>
        </p:nvSpPr>
        <p:spPr>
          <a:xfrm>
            <a:off x="304800" y="1371600"/>
            <a:ext cx="8534400" cy="5105400"/>
          </a:xfrm>
        </p:spPr>
        <p:txBody>
          <a:bodyPr/>
          <a:lstStyle/>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Problem: </a:t>
            </a:r>
            <a:r>
              <a:rPr lang="en-US" sz="1800" dirty="0">
                <a:effectLst/>
                <a:latin typeface="Calibri" panose="020F0502020204030204" pitchFamily="34" charset="0"/>
                <a:cs typeface="Calibri" panose="020F0502020204030204" pitchFamily="34" charset="0"/>
              </a:rPr>
              <a:t>Real causal processes often contain cycles, but most causal discovery algorithms assume that no cycles exist. Cycles in biology also tend to occur sequentially and rarely reach an equilibrium state. </a:t>
            </a:r>
          </a:p>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Approach: </a:t>
            </a:r>
            <a:r>
              <a:rPr lang="en-US" sz="1800" dirty="0">
                <a:effectLst/>
                <a:latin typeface="Calibri" panose="020F0502020204030204" pitchFamily="34" charset="0"/>
                <a:cs typeface="Calibri" panose="020F0502020204030204" pitchFamily="34" charset="0"/>
              </a:rPr>
              <a:t>We consider alternative definitions of cycles and create algorithms that identify causal relations even when those cycles exist.</a:t>
            </a:r>
          </a:p>
          <a:p>
            <a:pPr eaLnBrk="1" hangingPunct="1">
              <a:lnSpc>
                <a:spcPct val="90000"/>
              </a:lnSpc>
              <a:spcBef>
                <a:spcPts val="432"/>
              </a:spcBef>
              <a:spcAft>
                <a:spcPts val="600"/>
              </a:spcAft>
              <a:buFont typeface="Wingdings" panose="05000000000000000000" pitchFamily="2" charset="2"/>
              <a:buNone/>
              <a:defRPr/>
            </a:pPr>
            <a:r>
              <a:rPr lang="en-US" sz="1800" dirty="0">
                <a:solidFill>
                  <a:srgbClr val="FFFF99"/>
                </a:solidFill>
                <a:effectLst/>
                <a:latin typeface="Calibri" panose="020F0502020204030204" pitchFamily="34" charset="0"/>
                <a:cs typeface="Calibri" panose="020F0502020204030204" pitchFamily="34" charset="0"/>
              </a:rPr>
              <a:t>Status: </a:t>
            </a:r>
            <a:r>
              <a:rPr lang="en-US" sz="1800" dirty="0">
                <a:effectLst/>
                <a:latin typeface="Calibri" panose="020F0502020204030204" pitchFamily="34" charset="0"/>
                <a:cs typeface="Calibri" panose="020F0502020204030204" pitchFamily="34" charset="0"/>
              </a:rPr>
              <a:t>We created an algorithm that can handle cycles, selection bias and latent confounders simultaneously</a:t>
            </a:r>
            <a:r>
              <a:rPr lang="en-US" sz="1800" baseline="30000" dirty="0">
                <a:effectLst/>
                <a:latin typeface="Calibri" panose="020F0502020204030204" pitchFamily="34" charset="0"/>
                <a:cs typeface="Calibri" panose="020F0502020204030204" pitchFamily="34" charset="0"/>
              </a:rPr>
              <a:t>1</a:t>
            </a:r>
            <a:r>
              <a:rPr lang="en-US" sz="1800" dirty="0">
                <a:effectLst/>
                <a:latin typeface="Calibri" panose="020F0502020204030204" pitchFamily="34" charset="0"/>
                <a:cs typeface="Calibri" panose="020F0502020204030204" pitchFamily="34" charset="0"/>
              </a:rPr>
              <a:t>. We also modeled cycles using a mixture of directed acyclic graphs, rather than a single </a:t>
            </a:r>
            <a:r>
              <a:rPr lang="en-US" sz="1800" dirty="0" err="1">
                <a:effectLst/>
                <a:latin typeface="Calibri" panose="020F0502020204030204" pitchFamily="34" charset="0"/>
                <a:cs typeface="Calibri" panose="020F0502020204030204" pitchFamily="34" charset="0"/>
              </a:rPr>
              <a:t>equilibriated</a:t>
            </a:r>
            <a:r>
              <a:rPr lang="en-US" sz="1800" dirty="0">
                <a:effectLst/>
                <a:latin typeface="Calibri" panose="020F0502020204030204" pitchFamily="34" charset="0"/>
                <a:cs typeface="Calibri" panose="020F0502020204030204" pitchFamily="34" charset="0"/>
              </a:rPr>
              <a:t> structural equation model</a:t>
            </a:r>
            <a:r>
              <a:rPr lang="en-US" sz="1800" baseline="30000" dirty="0">
                <a:effectLst/>
                <a:latin typeface="Calibri" panose="020F0502020204030204" pitchFamily="34" charset="0"/>
                <a:cs typeface="Calibri" panose="020F0502020204030204" pitchFamily="34" charset="0"/>
              </a:rPr>
              <a:t>2</a:t>
            </a:r>
            <a:r>
              <a:rPr lang="en-US" sz="1800" dirty="0">
                <a:effectLst/>
                <a:latin typeface="Calibri" panose="020F0502020204030204" pitchFamily="34" charset="0"/>
                <a:cs typeface="Calibri" panose="020F0502020204030204" pitchFamily="34" charset="0"/>
              </a:rPr>
              <a:t>. </a:t>
            </a:r>
          </a:p>
          <a:p>
            <a:pPr eaLnBrk="1" hangingPunct="1">
              <a:lnSpc>
                <a:spcPct val="90000"/>
              </a:lnSpc>
              <a:spcBef>
                <a:spcPts val="432"/>
              </a:spcBef>
              <a:buNone/>
              <a:defRPr/>
            </a:pPr>
            <a:r>
              <a:rPr lang="en-US" sz="1800" dirty="0">
                <a:solidFill>
                  <a:srgbClr val="FFFF99"/>
                </a:solidFill>
                <a:effectLst/>
                <a:latin typeface="Calibri" panose="020F0502020204030204" pitchFamily="34" charset="0"/>
                <a:cs typeface="Calibri" panose="020F0502020204030204" pitchFamily="34" charset="0"/>
              </a:rPr>
              <a:t>Representative publications:</a:t>
            </a:r>
            <a:endParaRPr lang="en-US" sz="1800" u="sng" dirty="0">
              <a:solidFill>
                <a:srgbClr val="FFFF99"/>
              </a:solidFill>
              <a:effectLst/>
              <a:latin typeface="Calibri" panose="020F0502020204030204" pitchFamily="34" charset="0"/>
              <a:cs typeface="Calibri" panose="020F0502020204030204" pitchFamily="34" charset="0"/>
            </a:endParaRPr>
          </a:p>
          <a:p>
            <a:pPr marL="342900" marR="165100" lvl="0" indent="-342900">
              <a:lnSpc>
                <a:spcPct val="110000"/>
              </a:lnSpc>
              <a:spcBef>
                <a:spcPts val="0"/>
              </a:spcBef>
              <a:spcAft>
                <a:spcPts val="0"/>
              </a:spcAft>
              <a:buFont typeface="+mj-lt"/>
              <a:buAutoNum type="arabicPeriod"/>
              <a:tabLst>
                <a:tab pos="228600" algn="l"/>
              </a:tabLst>
            </a:pPr>
            <a:r>
              <a:rPr lang="en-US" sz="1200" dirty="0">
                <a:effectLst/>
                <a:latin typeface="Calibri" panose="020F0502020204030204" pitchFamily="34" charset="0"/>
                <a:ea typeface="Calibri" panose="020F0502020204030204" pitchFamily="34" charset="0"/>
              </a:rPr>
              <a:t>Strobl EV. A constraint-based algorithm for causal discovery with cycles, latent variables and selection bias. </a:t>
            </a:r>
            <a:r>
              <a:rPr lang="en-US" sz="1200" i="1" dirty="0">
                <a:effectLst/>
                <a:latin typeface="Calibri" panose="020F0502020204030204" pitchFamily="34" charset="0"/>
                <a:ea typeface="Calibri" panose="020F0502020204030204" pitchFamily="34" charset="0"/>
              </a:rPr>
              <a:t>International Journal of Data Science and Analytics</a:t>
            </a:r>
            <a:r>
              <a:rPr lang="en-US" sz="1200" dirty="0">
                <a:effectLst/>
                <a:latin typeface="Calibri" panose="020F0502020204030204" pitchFamily="34" charset="0"/>
                <a:ea typeface="Calibri" panose="020F0502020204030204" pitchFamily="34" charset="0"/>
              </a:rPr>
              <a:t>. 2019 Jul;8(1):33-56.</a:t>
            </a:r>
          </a:p>
          <a:p>
            <a:pPr marL="342900" marR="165100" lvl="0" indent="-342900">
              <a:lnSpc>
                <a:spcPct val="110000"/>
              </a:lnSpc>
              <a:spcBef>
                <a:spcPts val="0"/>
              </a:spcBef>
              <a:spcAft>
                <a:spcPts val="0"/>
              </a:spcAft>
              <a:buFont typeface="+mj-lt"/>
              <a:buAutoNum type="arabicPeriod"/>
              <a:tabLst>
                <a:tab pos="228600" algn="l"/>
              </a:tabLst>
            </a:pPr>
            <a:r>
              <a:rPr lang="en-US" sz="1200" kern="0" dirty="0">
                <a:effectLst/>
                <a:latin typeface="Calibri" panose="020F0502020204030204" pitchFamily="34" charset="0"/>
                <a:ea typeface="Calibri" panose="020F0502020204030204" pitchFamily="34" charset="0"/>
              </a:rPr>
              <a:t>Strobl EV. Causal Discovery with a mixture of DAGs. </a:t>
            </a:r>
            <a:r>
              <a:rPr lang="en-US" sz="1200" i="1" kern="0" dirty="0">
                <a:effectLst/>
                <a:latin typeface="Calibri" panose="020F0502020204030204" pitchFamily="34" charset="0"/>
                <a:ea typeface="Calibri" panose="020F0502020204030204" pitchFamily="34" charset="0"/>
              </a:rPr>
              <a:t>Machine Learning</a:t>
            </a:r>
            <a:r>
              <a:rPr lang="en-US" sz="1200" kern="0" dirty="0">
                <a:effectLst/>
                <a:latin typeface="Calibri" panose="020F0502020204030204" pitchFamily="34" charset="0"/>
                <a:ea typeface="Calibri" panose="020F0502020204030204" pitchFamily="34" charset="0"/>
              </a:rPr>
              <a:t>. 2022 Mar;112(11):4201-4225. </a:t>
            </a:r>
            <a:endParaRPr lang="en-US" sz="1200" dirty="0">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EE9D99B3-6A96-1582-3F63-C2997573324B}"/>
              </a:ext>
            </a:extLst>
          </p:cNvPr>
          <p:cNvPicPr>
            <a:picLocks noChangeAspect="1"/>
          </p:cNvPicPr>
          <p:nvPr/>
        </p:nvPicPr>
        <p:blipFill>
          <a:blip r:embed="rId3"/>
          <a:srcRect l="4362" t="4121" b="8242"/>
          <a:stretch/>
        </p:blipFill>
        <p:spPr>
          <a:xfrm>
            <a:off x="833437" y="4876800"/>
            <a:ext cx="3445461" cy="1620447"/>
          </a:xfrm>
          <a:prstGeom prst="rect">
            <a:avLst/>
          </a:prstGeom>
        </p:spPr>
      </p:pic>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8EC5406C-3BCB-A572-4D2B-2AD08AC93E83}"/>
                  </a:ext>
                </a:extLst>
              </p:cNvPr>
              <p:cNvSpPr txBox="1"/>
              <p:nvPr/>
            </p:nvSpPr>
            <p:spPr>
              <a:xfrm>
                <a:off x="4500563" y="5209401"/>
                <a:ext cx="3810000" cy="600164"/>
              </a:xfrm>
              <a:prstGeom prst="rect">
                <a:avLst/>
              </a:prstGeom>
              <a:noFill/>
            </p:spPr>
            <p:txBody>
              <a:bodyPr wrap="square" rtlCol="0">
                <a:spAutoFit/>
              </a:bodyPr>
              <a:lstStyle/>
              <a:p>
                <a:r>
                  <a:rPr lang="en-US" sz="1100" dirty="0">
                    <a:latin typeface="Calibri" panose="020F0502020204030204" pitchFamily="34" charset="0"/>
                    <a:ea typeface="Calibri" panose="020F0502020204030204" pitchFamily="34" charset="0"/>
                    <a:cs typeface="Calibri" panose="020F0502020204030204" pitchFamily="34" charset="0"/>
                  </a:rPr>
                  <a:t>We can decompose the cycle in (a) into two DAGs: </a:t>
                </a:r>
                <a14:m>
                  <m:oMath xmlns:m="http://schemas.openxmlformats.org/officeDocument/2006/math">
                    <m:sSub>
                      <m:sSubPr>
                        <m:ctrlPr>
                          <a:rPr lang="en-US" sz="1100" i="1" smtClean="0">
                            <a:latin typeface="Cambria Math" panose="02040503050406030204" pitchFamily="18" charset="0"/>
                            <a:ea typeface="Calibri" panose="020F0502020204030204" pitchFamily="34" charset="0"/>
                            <a:cs typeface="Calibri" panose="020F0502020204030204" pitchFamily="34" charset="0"/>
                          </a:rPr>
                        </m:ctrlPr>
                      </m:sSubPr>
                      <m:e>
                        <m:r>
                          <a:rPr lang="en-US" sz="1100" b="0" i="1" smtClean="0">
                            <a:latin typeface="Cambria Math" panose="02040503050406030204" pitchFamily="18" charset="0"/>
                            <a:ea typeface="Calibri" panose="020F0502020204030204" pitchFamily="34" charset="0"/>
                            <a:cs typeface="Calibri" panose="020F0502020204030204" pitchFamily="34" charset="0"/>
                          </a:rPr>
                          <m:t>𝑋</m:t>
                        </m:r>
                      </m:e>
                      <m:sub>
                        <m:r>
                          <a:rPr lang="en-US" sz="1100" b="0" i="1" smtClean="0">
                            <a:latin typeface="Cambria Math" panose="02040503050406030204" pitchFamily="18" charset="0"/>
                            <a:ea typeface="Calibri" panose="020F0502020204030204" pitchFamily="34" charset="0"/>
                            <a:cs typeface="Calibri" panose="020F0502020204030204" pitchFamily="34" charset="0"/>
                          </a:rPr>
                          <m:t>1</m:t>
                        </m:r>
                      </m:sub>
                    </m:sSub>
                    <m:r>
                      <a:rPr lang="en-US" sz="1100" i="1" smtClean="0">
                        <a:latin typeface="Cambria Math" panose="02040503050406030204" pitchFamily="18" charset="0"/>
                        <a:ea typeface="Cambria Math" panose="02040503050406030204" pitchFamily="18" charset="0"/>
                        <a:cs typeface="Calibri" panose="020F0502020204030204" pitchFamily="34" charset="0"/>
                      </a:rPr>
                      <m:t>→</m:t>
                    </m:r>
                    <m:sSub>
                      <m:sSubPr>
                        <m:ctrlPr>
                          <a:rPr lang="en-US" sz="1100" i="1">
                            <a:latin typeface="Cambria Math" panose="02040503050406030204" pitchFamily="18" charset="0"/>
                            <a:ea typeface="Calibri" panose="020F0502020204030204" pitchFamily="34" charset="0"/>
                            <a:cs typeface="Calibri" panose="020F0502020204030204" pitchFamily="34" charset="0"/>
                          </a:rPr>
                        </m:ctrlPr>
                      </m:sSubPr>
                      <m:e>
                        <m:r>
                          <a:rPr lang="en-US" sz="1100" i="1">
                            <a:latin typeface="Cambria Math" panose="02040503050406030204" pitchFamily="18" charset="0"/>
                            <a:ea typeface="Calibri" panose="020F0502020204030204" pitchFamily="34" charset="0"/>
                            <a:cs typeface="Calibri" panose="020F0502020204030204" pitchFamily="34" charset="0"/>
                          </a:rPr>
                          <m:t>𝑋</m:t>
                        </m:r>
                      </m:e>
                      <m:sub>
                        <m:r>
                          <a:rPr lang="en-US" sz="1100" b="0" i="1" smtClean="0">
                            <a:latin typeface="Cambria Math" panose="02040503050406030204" pitchFamily="18" charset="0"/>
                            <a:ea typeface="Calibri" panose="020F0502020204030204" pitchFamily="34" charset="0"/>
                            <a:cs typeface="Calibri" panose="020F0502020204030204" pitchFamily="34" charset="0"/>
                          </a:rPr>
                          <m:t>2</m:t>
                        </m:r>
                      </m:sub>
                    </m:sSub>
                  </m:oMath>
                </a14:m>
                <a:r>
                  <a:rPr lang="en-US" sz="1100" dirty="0">
                    <a:latin typeface="Calibri" panose="020F0502020204030204" pitchFamily="34" charset="0"/>
                    <a:ea typeface="Calibri" panose="020F0502020204030204" pitchFamily="34" charset="0"/>
                    <a:cs typeface="Calibri" panose="020F0502020204030204" pitchFamily="34" charset="0"/>
                  </a:rPr>
                  <a:t> and </a:t>
                </a:r>
                <a14:m>
                  <m:oMath xmlns:m="http://schemas.openxmlformats.org/officeDocument/2006/math">
                    <m:sSub>
                      <m:sSubPr>
                        <m:ctrlPr>
                          <a:rPr lang="en-US" sz="1100" i="1">
                            <a:latin typeface="Cambria Math" panose="02040503050406030204" pitchFamily="18" charset="0"/>
                            <a:ea typeface="Calibri" panose="020F0502020204030204" pitchFamily="34" charset="0"/>
                            <a:cs typeface="Calibri" panose="020F0502020204030204" pitchFamily="34" charset="0"/>
                          </a:rPr>
                        </m:ctrlPr>
                      </m:sSubPr>
                      <m:e>
                        <m:r>
                          <a:rPr lang="en-US" sz="1100" i="1">
                            <a:latin typeface="Cambria Math" panose="02040503050406030204" pitchFamily="18" charset="0"/>
                            <a:ea typeface="Calibri" panose="020F0502020204030204" pitchFamily="34" charset="0"/>
                            <a:cs typeface="Calibri" panose="020F0502020204030204" pitchFamily="34" charset="0"/>
                          </a:rPr>
                          <m:t>𝑋</m:t>
                        </m:r>
                      </m:e>
                      <m:sub>
                        <m:r>
                          <a:rPr lang="en-US" sz="1100" b="0" i="1" smtClean="0">
                            <a:latin typeface="Cambria Math" panose="02040503050406030204" pitchFamily="18" charset="0"/>
                            <a:ea typeface="Calibri" panose="020F0502020204030204" pitchFamily="34" charset="0"/>
                            <a:cs typeface="Calibri" panose="020F0502020204030204" pitchFamily="34" charset="0"/>
                          </a:rPr>
                          <m:t>2</m:t>
                        </m:r>
                      </m:sub>
                    </m:sSub>
                    <m:r>
                      <a:rPr lang="en-US" sz="1100" i="1">
                        <a:latin typeface="Cambria Math" panose="02040503050406030204" pitchFamily="18" charset="0"/>
                        <a:ea typeface="Cambria Math" panose="02040503050406030204" pitchFamily="18" charset="0"/>
                        <a:cs typeface="Calibri" panose="020F0502020204030204" pitchFamily="34" charset="0"/>
                      </a:rPr>
                      <m:t>→</m:t>
                    </m:r>
                    <m:sSub>
                      <m:sSubPr>
                        <m:ctrlPr>
                          <a:rPr lang="en-US" sz="1100" i="1">
                            <a:latin typeface="Cambria Math" panose="02040503050406030204" pitchFamily="18" charset="0"/>
                            <a:ea typeface="Calibri" panose="020F0502020204030204" pitchFamily="34" charset="0"/>
                            <a:cs typeface="Calibri" panose="020F0502020204030204" pitchFamily="34" charset="0"/>
                          </a:rPr>
                        </m:ctrlPr>
                      </m:sSubPr>
                      <m:e>
                        <m:r>
                          <a:rPr lang="en-US" sz="1100" i="1">
                            <a:latin typeface="Cambria Math" panose="02040503050406030204" pitchFamily="18" charset="0"/>
                            <a:ea typeface="Calibri" panose="020F0502020204030204" pitchFamily="34" charset="0"/>
                            <a:cs typeface="Calibri" panose="020F0502020204030204" pitchFamily="34" charset="0"/>
                          </a:rPr>
                          <m:t>𝑋</m:t>
                        </m:r>
                      </m:e>
                      <m:sub>
                        <m:r>
                          <a:rPr lang="en-US" sz="1100" b="0" i="1" smtClean="0">
                            <a:latin typeface="Cambria Math" panose="02040503050406030204" pitchFamily="18" charset="0"/>
                            <a:ea typeface="Calibri" panose="020F0502020204030204" pitchFamily="34" charset="0"/>
                            <a:cs typeface="Calibri" panose="020F0502020204030204" pitchFamily="34" charset="0"/>
                          </a:rPr>
                          <m:t>1</m:t>
                        </m:r>
                      </m:sub>
                    </m:sSub>
                    <m:r>
                      <a:rPr lang="en-US" sz="1100" b="0" i="1" smtClean="0">
                        <a:latin typeface="Cambria Math" panose="02040503050406030204" pitchFamily="18" charset="0"/>
                        <a:ea typeface="Calibri" panose="020F0502020204030204" pitchFamily="34" charset="0"/>
                        <a:cs typeface="Calibri" panose="020F0502020204030204" pitchFamily="34" charset="0"/>
                      </a:rPr>
                      <m:t>.</m:t>
                    </m:r>
                    <m:r>
                      <a:rPr lang="en-US" sz="1100" i="1">
                        <a:latin typeface="Cambria Math" panose="02040503050406030204" pitchFamily="18" charset="0"/>
                        <a:ea typeface="Calibri" panose="020F0502020204030204" pitchFamily="34" charset="0"/>
                        <a:cs typeface="Calibri" panose="020F0502020204030204" pitchFamily="34" charset="0"/>
                      </a:rPr>
                      <m:t> </m:t>
                    </m:r>
                  </m:oMath>
                </a14:m>
                <a:r>
                  <a:rPr lang="en-US" sz="1100" dirty="0">
                    <a:latin typeface="Calibri" panose="020F0502020204030204" pitchFamily="34" charset="0"/>
                    <a:ea typeface="Calibri" panose="020F0502020204030204" pitchFamily="34" charset="0"/>
                    <a:cs typeface="Calibri" panose="020F0502020204030204" pitchFamily="34" charset="0"/>
                  </a:rPr>
                  <a:t>The blue samples in (b) refer to samples arising from the first DAG and the grey ones to the second.</a:t>
                </a:r>
                <a:r>
                  <a:rPr lang="en-US" sz="1100" baseline="30000" dirty="0">
                    <a:latin typeface="Calibri" panose="020F0502020204030204" pitchFamily="34" charset="0"/>
                    <a:cs typeface="Calibri" panose="020F0502020204030204" pitchFamily="34" charset="0"/>
                  </a:rPr>
                  <a:t> 2</a:t>
                </a:r>
                <a:endParaRPr lang="en-US" sz="1100" dirty="0">
                  <a:latin typeface="Calibri" panose="020F0502020204030204" pitchFamily="34" charset="0"/>
                  <a:ea typeface="Calibri" panose="020F0502020204030204" pitchFamily="34" charset="0"/>
                  <a:cs typeface="Calibri" panose="020F0502020204030204" pitchFamily="34" charset="0"/>
                </a:endParaRPr>
              </a:p>
            </p:txBody>
          </p:sp>
        </mc:Choice>
        <mc:Fallback>
          <p:sp>
            <p:nvSpPr>
              <p:cNvPr id="5" name="TextBox 4">
                <a:extLst>
                  <a:ext uri="{FF2B5EF4-FFF2-40B4-BE49-F238E27FC236}">
                    <a16:creationId xmlns:a16="http://schemas.microsoft.com/office/drawing/2014/main" id="{8EC5406C-3BCB-A572-4D2B-2AD08AC93E83}"/>
                  </a:ext>
                </a:extLst>
              </p:cNvPr>
              <p:cNvSpPr txBox="1">
                <a:spLocks noRot="1" noChangeAspect="1" noMove="1" noResize="1" noEditPoints="1" noAdjustHandles="1" noChangeArrowheads="1" noChangeShapeType="1" noTextEdit="1"/>
              </p:cNvSpPr>
              <p:nvPr/>
            </p:nvSpPr>
            <p:spPr>
              <a:xfrm>
                <a:off x="4500563" y="5209401"/>
                <a:ext cx="3810000" cy="600164"/>
              </a:xfrm>
              <a:prstGeom prst="rect">
                <a:avLst/>
              </a:prstGeom>
              <a:blipFill>
                <a:blip r:embed="rId4"/>
                <a:stretch>
                  <a:fillRect r="-480" b="-6122"/>
                </a:stretch>
              </a:blipFill>
            </p:spPr>
            <p:txBody>
              <a:bodyPr/>
              <a:lstStyle/>
              <a:p>
                <a:r>
                  <a:rPr lang="en-US">
                    <a:noFill/>
                  </a:rPr>
                  <a:t> </a:t>
                </a:r>
              </a:p>
            </p:txBody>
          </p:sp>
        </mc:Fallback>
      </mc:AlternateContent>
    </p:spTree>
    <p:extLst>
      <p:ext uri="{BB962C8B-B14F-4D97-AF65-F5344CB8AC3E}">
        <p14:creationId xmlns:p14="http://schemas.microsoft.com/office/powerpoint/2010/main" val="1071102171"/>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D0DC958FBEEE48836E062EF598A96D" ma:contentTypeVersion="6" ma:contentTypeDescription="Create a new document." ma:contentTypeScope="" ma:versionID="9148b4b5e0fa88318cca793ec4b24004">
  <xsd:schema xmlns:xsd="http://www.w3.org/2001/XMLSchema" xmlns:xs="http://www.w3.org/2001/XMLSchema" xmlns:p="http://schemas.microsoft.com/office/2006/metadata/properties" xmlns:ns2="30577b95-eb91-4f16-9434-7f8d99b86dbd" xmlns:ns3="9945de61-050f-4a31-adbb-2cf301d783f2" targetNamespace="http://schemas.microsoft.com/office/2006/metadata/properties" ma:root="true" ma:fieldsID="f7637506841938321eb59714a7d9a011" ns2:_="" ns3:_="">
    <xsd:import namespace="30577b95-eb91-4f16-9434-7f8d99b86dbd"/>
    <xsd:import namespace="9945de61-050f-4a31-adbb-2cf301d783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577b95-eb91-4f16-9434-7f8d99b86d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45de61-050f-4a31-adbb-2cf301d783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AB32C-2BBC-4157-87AE-7AFE793A5A24}">
  <ds:schemaRefs>
    <ds:schemaRef ds:uri="http://schemas.microsoft.com/sharepoint/v3/contenttype/forms"/>
  </ds:schemaRefs>
</ds:datastoreItem>
</file>

<file path=customXml/itemProps2.xml><?xml version="1.0" encoding="utf-8"?>
<ds:datastoreItem xmlns:ds="http://schemas.openxmlformats.org/officeDocument/2006/customXml" ds:itemID="{FCC9FC40-CCEA-4A79-9C6F-9CB8E2DA93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577b95-eb91-4f16-9434-7f8d99b86dbd"/>
    <ds:schemaRef ds:uri="9945de61-050f-4a31-adbb-2cf301d783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Stream</Template>
  <TotalTime>3377</TotalTime>
  <Words>731</Words>
  <Application>Microsoft Office PowerPoint</Application>
  <PresentationFormat>On-screen Show (4:3)</PresentationFormat>
  <Paragraphs>37</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Cambria Math</vt:lpstr>
      <vt:lpstr>Garamond</vt:lpstr>
      <vt:lpstr>Times New Roman</vt:lpstr>
      <vt:lpstr>Wingdings</vt:lpstr>
      <vt:lpstr>Stream</vt:lpstr>
      <vt:lpstr>Eric V. Strobl, M.D., Ph.D. Assistant Professor of Biomedical Informatics  eric.strobl@pitt.edu     412-624-5100</vt:lpstr>
      <vt:lpstr> Discovering and Targeting Root Causes of Disease</vt:lpstr>
      <vt:lpstr>Generalizing Clinical Trials to the Broader Population</vt:lpstr>
      <vt:lpstr>Causal Discovery with Cycles</vt:lpstr>
    </vt:vector>
  </TitlesOfParts>
  <Company>PITT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Greg Cooper</dc:title>
  <dc:creator>gfc</dc:creator>
  <cp:lastModifiedBy>Strobl, Eric Von</cp:lastModifiedBy>
  <cp:revision>141</cp:revision>
  <dcterms:created xsi:type="dcterms:W3CDTF">2011-11-28T20:47:29Z</dcterms:created>
  <dcterms:modified xsi:type="dcterms:W3CDTF">2024-10-29T22:35:07Z</dcterms:modified>
</cp:coreProperties>
</file>