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815" r:id="rId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hael J. Becich, MD PhD" initials="MJB" lastIdx="6" clrIdx="0"/>
  <p:cmAuthor id="1" name="Greg Cooper" initials="GC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EC88"/>
    <a:srgbClr val="F9F5BD"/>
    <a:srgbClr val="FFCC00"/>
    <a:srgbClr val="2C4A6E"/>
    <a:srgbClr val="CC9900"/>
    <a:srgbClr val="7DB4F7"/>
    <a:srgbClr val="8386F1"/>
    <a:srgbClr val="5357EB"/>
    <a:srgbClr val="FCFADC"/>
    <a:srgbClr val="717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50" autoAdjust="0"/>
    <p:restoredTop sz="76463" autoAdjust="0"/>
  </p:normalViewPr>
  <p:slideViewPr>
    <p:cSldViewPr>
      <p:cViewPr varScale="1">
        <p:scale>
          <a:sx n="121" d="100"/>
          <a:sy n="121" d="100"/>
        </p:scale>
        <p:origin x="552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182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419" y="-8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1" cy="480060"/>
          </a:xfrm>
          <a:prstGeom prst="rect">
            <a:avLst/>
          </a:prstGeom>
        </p:spPr>
        <p:txBody>
          <a:bodyPr vert="horz" lIns="96651" tIns="48325" rIns="96651" bIns="483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1" cy="480060"/>
          </a:xfrm>
          <a:prstGeom prst="rect">
            <a:avLst/>
          </a:prstGeom>
        </p:spPr>
        <p:txBody>
          <a:bodyPr vert="horz" lIns="96651" tIns="48325" rIns="96651" bIns="48325" rtlCol="0"/>
          <a:lstStyle>
            <a:lvl1pPr algn="r">
              <a:defRPr sz="1200"/>
            </a:lvl1pPr>
          </a:lstStyle>
          <a:p>
            <a:fld id="{9DB7A006-F503-4049-BFED-EB57192FA5E2}" type="datetimeFigureOut">
              <a:rPr lang="en-US" smtClean="0"/>
              <a:pPr/>
              <a:t>10/27/2024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5" rIns="96651" bIns="483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1" tIns="48325" rIns="96651" bIns="4832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1" cy="480060"/>
          </a:xfrm>
          <a:prstGeom prst="rect">
            <a:avLst/>
          </a:prstGeom>
        </p:spPr>
        <p:txBody>
          <a:bodyPr vert="horz" lIns="96651" tIns="48325" rIns="96651" bIns="483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1" cy="480060"/>
          </a:xfrm>
          <a:prstGeom prst="rect">
            <a:avLst/>
          </a:prstGeom>
        </p:spPr>
        <p:txBody>
          <a:bodyPr vert="horz" lIns="96651" tIns="48325" rIns="96651" bIns="48325" rtlCol="0" anchor="b"/>
          <a:lstStyle>
            <a:lvl1pPr algn="r">
              <a:defRPr sz="1200"/>
            </a:lvl1pPr>
          </a:lstStyle>
          <a:p>
            <a:fld id="{1621454B-730B-4973-A156-8353A256CC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584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DEAA2-C562-2449-870F-3378707E88E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456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621F-5B7A-46C8-B2EA-D7DAEE6D5AE6}" type="datetime1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EE98-A8A2-4ED6-83A9-DD707E1DD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660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F525-EE0D-45F1-A985-9686AD481122}" type="datetime1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EE98-A8A2-4ED6-83A9-DD707E1DD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630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5D486-1C62-4718-89F0-37C3CF8CB85F}" type="datetime1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EE98-A8A2-4ED6-83A9-DD707E1DD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623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610F-5B84-48B0-9E3D-97BAAD8C6B21}" type="datetime1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EE98-A8A2-4ED6-83A9-DD707E1DD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688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A06F-A620-4E5E-AB3C-CCA19A505FA5}" type="datetime1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EE98-A8A2-4ED6-83A9-DD707E1DD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045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E2F75-15C2-4D70-B643-3BAEDCB7975A}" type="datetime1">
              <a:rPr lang="en-US" smtClean="0"/>
              <a:t>10/27/2024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EE98-A8A2-4ED6-83A9-DD707E1DD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82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485A-70AE-4ED9-88BA-6D6D39688A10}" type="datetime1">
              <a:rPr lang="en-US" smtClean="0"/>
              <a:t>10/27/2024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EE98-A8A2-4ED6-83A9-DD707E1DD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64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0C48-DC60-4308-8156-12F4CFF310A3}" type="datetime1">
              <a:rPr lang="en-US" smtClean="0"/>
              <a:t>10/27/2024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EE98-A8A2-4ED6-83A9-DD707E1DD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386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A57DC-90EC-4356-B2E4-B8909328CEE5}" type="datetime1">
              <a:rPr lang="en-US" smtClean="0"/>
              <a:t>10/27/2024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EE98-A8A2-4ED6-83A9-DD707E1DD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411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DC3B7-10EB-4442-900A-528992E0FA06}" type="datetime1">
              <a:rPr lang="en-US" smtClean="0"/>
              <a:t>10/27/2024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EE98-A8A2-4ED6-83A9-DD707E1DD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14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F7AF4-A4D1-4866-BFA7-5E972D29F906}" type="datetime1">
              <a:rPr lang="en-US" smtClean="0"/>
              <a:t>10/27/2024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EE98-A8A2-4ED6-83A9-DD707E1DD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9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EBA57-9790-460B-AD13-366BB6E3DB0E}" type="datetime1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5EE98-A8A2-4ED6-83A9-DD707E1DD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0380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00" y="1092825"/>
            <a:ext cx="8130209" cy="4908550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700"/>
              </a:spcAft>
            </a:pPr>
            <a:r>
              <a:rPr lang="en-US" sz="2000" u="sng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Innovation</a:t>
            </a:r>
            <a:r>
              <a:rPr lang="en-US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: A new machine learning method that </a:t>
            </a:r>
            <a:r>
              <a:rPr lang="en-US" sz="2000" u="sng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reliably</a:t>
            </a:r>
            <a:r>
              <a:rPr lang="en-US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identifies </a:t>
            </a:r>
            <a:r>
              <a:rPr lang="en-US" sz="2000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root causal genes</a:t>
            </a:r>
            <a:r>
              <a:rPr lang="en-US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, or the first gene expression levels impacted by the root causes of disease, by leveraging bulk RNA-seq 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US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Perturb-seq data.</a:t>
            </a:r>
          </a:p>
          <a:p>
            <a:pPr>
              <a:spcBef>
                <a:spcPts val="0"/>
              </a:spcBef>
              <a:spcAft>
                <a:spcPts val="700"/>
              </a:spcAft>
            </a:pPr>
            <a:r>
              <a:rPr lang="en-US" sz="2000" u="sng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Findings</a:t>
            </a:r>
            <a:r>
              <a:rPr lang="en-US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: We can accurately identify root causal genes 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using a combination of bulk RNA-seq and Perturb-seq data. Moreover,</a:t>
            </a:r>
            <a:r>
              <a:rPr lang="en-US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j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ust like a machine typically breaks down due to one or a few root causal problems, </a:t>
            </a:r>
            <a:r>
              <a:rPr lang="en-US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only a few root casual genes typically have large 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(conditional) root causal effects even in complex disease.</a:t>
            </a:r>
            <a:endParaRPr lang="en-US" sz="20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>
              <a:spcBef>
                <a:spcPts val="0"/>
              </a:spcBef>
              <a:spcAft>
                <a:spcPts val="700"/>
              </a:spcAft>
            </a:pPr>
            <a:r>
              <a:rPr lang="en-US" sz="2000" u="sng" dirty="0">
                <a:ea typeface="Calibri" panose="020F0502020204030204" pitchFamily="34" charset="0"/>
                <a:cs typeface="Arial" panose="020B0604020202020204" pitchFamily="34" charset="0"/>
              </a:rPr>
              <a:t>Application diseases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Age-related macular degeneration and multiple sclerosis.</a:t>
            </a:r>
          </a:p>
          <a:p>
            <a:pPr marR="0">
              <a:spcBef>
                <a:spcPts val="0"/>
              </a:spcBef>
              <a:spcAft>
                <a:spcPts val="700"/>
              </a:spcAft>
            </a:pPr>
            <a:r>
              <a:rPr lang="en-US" sz="2000" u="sng" dirty="0">
                <a:ea typeface="Calibri" panose="020F0502020204030204" pitchFamily="34" charset="0"/>
                <a:cs typeface="Arial" panose="020B0604020202020204" pitchFamily="34" charset="0"/>
              </a:rPr>
              <a:t>Significance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: A few root causal genes initiate </a:t>
            </a:r>
            <a:r>
              <a:rPr lang="en-US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the vast majority of pathogenesis in some complex diseases. We can also modulate </a:t>
            </a: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gene expression levels with small molecules, so r</a:t>
            </a:r>
            <a:r>
              <a:rPr lang="en-US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oot causal genes with large root causal effects can serve as a sparse set of treatment targets.</a:t>
            </a:r>
          </a:p>
          <a:p>
            <a:pPr marR="0">
              <a:spcBef>
                <a:spcPts val="0"/>
              </a:spcBef>
              <a:spcAft>
                <a:spcPts val="700"/>
              </a:spcAft>
            </a:pPr>
            <a:r>
              <a:rPr lang="en-US" sz="2000" u="sng" dirty="0">
                <a:ea typeface="Calibri" panose="020F0502020204030204" pitchFamily="34" charset="0"/>
                <a:cs typeface="Times New Roman" panose="02020603050405020304" pitchFamily="18" charset="0"/>
              </a:rPr>
              <a:t>Collaborators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: Eric R.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Gamazon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(Vanderbilt)</a:t>
            </a:r>
            <a:endParaRPr lang="en-US" sz="20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18604" y="0"/>
            <a:ext cx="8458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sz="3300" b="1" dirty="0">
                <a:solidFill>
                  <a:srgbClr val="F4EC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b="1" dirty="0">
                <a:solidFill>
                  <a:srgbClr val="F4EC88"/>
                </a:solidFill>
                <a:cs typeface="Times New Roman" panose="02020603050405020304" pitchFamily="18" charset="0"/>
              </a:rPr>
              <a:t>Discovering Root Causal Genes from High Throughput Perturbations</a:t>
            </a: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rgbClr val="F4EC8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322F134-FFB4-FF45-39F7-AA2865C3E879}"/>
              </a:ext>
            </a:extLst>
          </p:cNvPr>
          <p:cNvSpPr txBox="1"/>
          <p:nvPr/>
        </p:nvSpPr>
        <p:spPr>
          <a:xfrm>
            <a:off x="623404" y="6096000"/>
            <a:ext cx="85205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Strobl EV, 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Gamazon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ER. Discovering Root Causal Genes with High Throughput Perturbations. In: </a:t>
            </a:r>
            <a:r>
              <a:rPr lang="en-US" sz="1400" i="1" dirty="0" err="1">
                <a:latin typeface="Calibri" panose="020F0502020204030204" pitchFamily="34" charset="0"/>
                <a:cs typeface="Calibri" panose="020F0502020204030204" pitchFamily="34" charset="0"/>
              </a:rPr>
              <a:t>eLife</a:t>
            </a:r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(2024).</a:t>
            </a:r>
          </a:p>
        </p:txBody>
      </p:sp>
    </p:spTree>
    <p:extLst>
      <p:ext uri="{BB962C8B-B14F-4D97-AF65-F5344CB8AC3E}">
        <p14:creationId xmlns:p14="http://schemas.microsoft.com/office/powerpoint/2010/main" val="23069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D0DC958FBEEE48836E062EF598A96D" ma:contentTypeVersion="6" ma:contentTypeDescription="Create a new document." ma:contentTypeScope="" ma:versionID="9148b4b5e0fa88318cca793ec4b24004">
  <xsd:schema xmlns:xsd="http://www.w3.org/2001/XMLSchema" xmlns:xs="http://www.w3.org/2001/XMLSchema" xmlns:p="http://schemas.microsoft.com/office/2006/metadata/properties" xmlns:ns2="30577b95-eb91-4f16-9434-7f8d99b86dbd" xmlns:ns3="9945de61-050f-4a31-adbb-2cf301d783f2" targetNamespace="http://schemas.microsoft.com/office/2006/metadata/properties" ma:root="true" ma:fieldsID="f7637506841938321eb59714a7d9a011" ns2:_="" ns3:_="">
    <xsd:import namespace="30577b95-eb91-4f16-9434-7f8d99b86dbd"/>
    <xsd:import namespace="9945de61-050f-4a31-adbb-2cf301d783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577b95-eb91-4f16-9434-7f8d99b86d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45de61-050f-4a31-adbb-2cf301d783f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F881CD4-F887-413E-9F5D-466A6CB937B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B60D34-E1DB-49F0-B249-814C7C8095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0577b95-eb91-4f16-9434-7f8d99b86dbd"/>
    <ds:schemaRef ds:uri="9945de61-050f-4a31-adbb-2cf301d783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18426</TotalTime>
  <Words>193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gfc</dc:creator>
  <cp:lastModifiedBy>Strobl, Eric Von</cp:lastModifiedBy>
  <cp:revision>1080</cp:revision>
  <cp:lastPrinted>2015-07-30T17:50:56Z</cp:lastPrinted>
  <dcterms:created xsi:type="dcterms:W3CDTF">2013-09-07T00:25:04Z</dcterms:created>
  <dcterms:modified xsi:type="dcterms:W3CDTF">2024-10-27T21:19:09Z</dcterms:modified>
</cp:coreProperties>
</file>