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598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mccune" initials="j" lastIdx="1" clrIdx="0"/>
  <p:cmAuthor id="1" name="Barbara Kavanaugh" initials="BK" lastIdx="4" clrIdx="1"/>
  <p:cmAuthor id="2" name="Jeannine McCune" initials="JM" lastIdx="2" clrIdx="2"/>
  <p:cmAuthor id="3" name="Danny Shen" initials="DS" lastIdx="6" clrIdx="3"/>
  <p:cmAuthor id="4" name="Mary Paine" initials="MP" lastIdx="17" clrIdx="4"/>
  <p:cmAuthor id="5" name="Cooney, Rebecca" initials="CR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00"/>
    <a:srgbClr val="00A200"/>
    <a:srgbClr val="E4FED6"/>
    <a:srgbClr val="1D732B"/>
    <a:srgbClr val="00C400"/>
    <a:srgbClr val="D5FFD5"/>
    <a:srgbClr val="25EF5A"/>
    <a:srgbClr val="475A8D"/>
    <a:srgbClr val="572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4" autoAdjust="0"/>
    <p:restoredTop sz="86640" autoAdjust="0"/>
  </p:normalViewPr>
  <p:slideViewPr>
    <p:cSldViewPr showGuides="1">
      <p:cViewPr varScale="1">
        <p:scale>
          <a:sx n="79" d="100"/>
          <a:sy n="79" d="100"/>
        </p:scale>
        <p:origin x="907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z="1000" dirty="0" err="1"/>
              <a:t>NaPDI</a:t>
            </a:r>
            <a:r>
              <a:rPr lang="en-US" sz="1000" dirty="0"/>
              <a:t> – NCCIH – EAP Annual Meeting </a:t>
            </a:r>
          </a:p>
          <a:p>
            <a:r>
              <a:rPr lang="en-US" sz="1000" dirty="0"/>
              <a:t>August 24,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70338" y="8809101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sz="1000" dirty="0"/>
              <a:t>Introduction (</a:t>
            </a:r>
            <a:r>
              <a:rPr lang="en-US" sz="1000" dirty="0" err="1"/>
              <a:t>AdminC</a:t>
            </a:r>
            <a:r>
              <a:rPr lang="en-US" sz="1000" dirty="0"/>
              <a:t>) </a:t>
            </a:r>
          </a:p>
          <a:p>
            <a:r>
              <a:rPr lang="en-US" sz="1000" dirty="0"/>
              <a:t>Page </a:t>
            </a:r>
            <a:fld id="{2BE5538C-2AF8-4F3C-B069-FB0CF6B901CE}" type="slidenum">
              <a:rPr lang="en-US" sz="1000" smtClean="0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288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4243C8-8180-40D7-85BF-02269D486C4E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36B473-92AB-43C7-99BC-4C2C5DF8BD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2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6B473-92AB-43C7-99BC-4C2C5DF8BD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7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 anchor="ctr"/>
          <a:lstStyle>
            <a:lvl1pPr algn="ctr">
              <a:defRPr b="0" cap="none" baseline="0">
                <a:latin typeface="Franklin Gothic Medium" panose="020B0603020102020204" pitchFamily="34" charset="0"/>
                <a:ea typeface="Yu Gothic UI Semibold" panose="020B0700000000000000" pitchFamily="34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cap="none" baseline="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8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6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1200" y="274638"/>
            <a:ext cx="1076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B769E45-72DF-F340-A7DE-5870C1DFB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61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B769E45-72DF-F340-A7DE-5870C1DFB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33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 cap="small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B769E45-72DF-F340-A7DE-5870C1DFB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62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74638"/>
            <a:ext cx="10972800" cy="1143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B769E45-72DF-F340-A7DE-5870C1DFB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37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74638"/>
            <a:ext cx="10972800" cy="1143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B769E45-72DF-F340-A7DE-5870C1DFB5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89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7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11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176000" cy="685800"/>
          </a:xfrm>
        </p:spPr>
        <p:txBody>
          <a:bodyPr/>
          <a:lstStyle>
            <a:lvl1pPr>
              <a:defRPr cap="none" baseline="0">
                <a:latin typeface="Franklin Gothic Medium" panose="020B0603020102020204" pitchFamily="34" charset="0"/>
                <a:ea typeface="Yu Gothic UI Semibold" panose="020B0700000000000000" pitchFamily="34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62000"/>
            <a:ext cx="11176000" cy="5715000"/>
          </a:xfrm>
        </p:spPr>
        <p:txBody>
          <a:bodyPr/>
          <a:lstStyle>
            <a:lvl1pPr marL="231775" indent="-228600">
              <a:spcAft>
                <a:spcPts val="800"/>
              </a:spcAft>
              <a:buSzPct val="110000"/>
              <a:defRPr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1pPr>
            <a:lvl2pPr marL="682625" indent="-228600">
              <a:spcAft>
                <a:spcPts val="800"/>
              </a:spcAft>
              <a:buSzPct val="100000"/>
              <a:buFont typeface="Verdana" panose="020B0604030504040204" pitchFamily="34" charset="0"/>
              <a:buChar char="◦"/>
              <a:defRPr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2pPr>
            <a:lvl3pPr marL="1146175" indent="-228600">
              <a:spcAft>
                <a:spcPts val="800"/>
              </a:spcAft>
              <a:buSzPct val="110000"/>
              <a:defRPr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3pPr>
            <a:lvl4pPr marL="1645920" indent="-228600">
              <a:spcAft>
                <a:spcPts val="800"/>
              </a:spcAft>
              <a:buSzPct val="110000"/>
              <a:defRPr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4pPr>
            <a:lvl5pPr marL="2103120" indent="-228600">
              <a:spcAft>
                <a:spcPts val="800"/>
              </a:spcAft>
              <a:buSzPct val="110000"/>
              <a:defRPr>
                <a:latin typeface="Franklin Gothic Book" panose="020B0503020102020204" pitchFamily="34" charset="0"/>
                <a:ea typeface="Yu Gothic UI Semilight" panose="020B0400000000000000" pitchFamily="34" charset="-128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3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4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0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5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180064" cy="685800"/>
          </a:xfrm>
        </p:spPr>
        <p:txBody>
          <a:bodyPr/>
          <a:lstStyle>
            <a:lvl1pPr>
              <a:defRPr cap="none" baseline="0">
                <a:latin typeface="Franklin Gothic Medium" panose="020B0603020102020204" pitchFamily="34" charset="0"/>
                <a:ea typeface="Yu Gothic UI Semibold" panose="020B0700000000000000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966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6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6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5923E47-86FA-4F7F-AE2C-411C0D6B0125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B5640F1-BA64-4641-A537-3A14BF467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3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0"/>
            <a:ext cx="11180064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762001"/>
            <a:ext cx="11180064" cy="5714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3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40" r:id="rId7"/>
    <p:sldLayoutId id="2147483741" r:id="rId8"/>
    <p:sldLayoutId id="2147483742" r:id="rId9"/>
    <p:sldLayoutId id="2147483743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4" r:id="rId16"/>
    <p:sldLayoutId id="2147483755" r:id="rId17"/>
    <p:sldLayoutId id="2147483697" r:id="rId18"/>
    <p:sldLayoutId id="2147483700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cap="none" baseline="0">
          <a:solidFill>
            <a:srgbClr val="008A00"/>
          </a:solidFill>
          <a:latin typeface="Franklin Gothic Medium" panose="020B0603020102020204" pitchFamily="34" charset="0"/>
          <a:ea typeface="Yu Gothic UI Semibold" panose="020B0700000000000000" pitchFamily="34" charset="-128"/>
          <a:cs typeface="+mj-cs"/>
        </a:defRPr>
      </a:lvl1pPr>
    </p:titleStyle>
    <p:bodyStyle>
      <a:lvl1pPr marL="228600" indent="-228600" algn="just" defTabSz="914400" rtl="0" eaLnBrk="1" latinLnBrk="0" hangingPunct="1">
        <a:spcBef>
          <a:spcPts val="0"/>
        </a:spcBef>
        <a:spcAft>
          <a:spcPts val="1000"/>
        </a:spcAft>
        <a:buClr>
          <a:srgbClr val="008A00"/>
        </a:buClr>
        <a:buSzPct val="110000"/>
        <a:buFont typeface="Arial" pitchFamily="34" charset="0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Yu Gothic UI Semilight" panose="020B0400000000000000" pitchFamily="34" charset="-128"/>
          <a:cs typeface="+mn-cs"/>
        </a:defRPr>
      </a:lvl1pPr>
      <a:lvl2pPr marL="685800" indent="-228600" algn="just" defTabSz="914400" rtl="0" eaLnBrk="1" latinLnBrk="0" hangingPunct="1">
        <a:spcBef>
          <a:spcPts val="0"/>
        </a:spcBef>
        <a:spcAft>
          <a:spcPts val="1000"/>
        </a:spcAft>
        <a:buClr>
          <a:srgbClr val="008A00"/>
        </a:buClr>
        <a:buSzPct val="110000"/>
        <a:buFont typeface="Arial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Yu Gothic UI Semilight" panose="020B0400000000000000" pitchFamily="34" charset="-128"/>
          <a:cs typeface="+mn-cs"/>
        </a:defRPr>
      </a:lvl2pPr>
      <a:lvl3pPr marL="1143000" indent="-228600" algn="just" defTabSz="914400" rtl="0" eaLnBrk="1" latinLnBrk="0" hangingPunct="1">
        <a:spcBef>
          <a:spcPts val="0"/>
        </a:spcBef>
        <a:spcAft>
          <a:spcPts val="1000"/>
        </a:spcAft>
        <a:buClr>
          <a:srgbClr val="008A00"/>
        </a:buClr>
        <a:buSzPct val="110000"/>
        <a:buFont typeface="Arial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Yu Gothic UI Semilight" panose="020B0400000000000000" pitchFamily="34" charset="-128"/>
          <a:cs typeface="+mn-cs"/>
        </a:defRPr>
      </a:lvl3pPr>
      <a:lvl4pPr marL="1600200" indent="-228600" algn="just" defTabSz="914400" rtl="0" eaLnBrk="1" latinLnBrk="0" hangingPunct="1">
        <a:spcBef>
          <a:spcPts val="0"/>
        </a:spcBef>
        <a:spcAft>
          <a:spcPts val="1000"/>
        </a:spcAft>
        <a:buClr>
          <a:srgbClr val="008A00"/>
        </a:buClr>
        <a:buSzPct val="110000"/>
        <a:buFont typeface="Arial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Yu Gothic UI Semilight" panose="020B0400000000000000" pitchFamily="34" charset="-128"/>
          <a:cs typeface="+mn-cs"/>
        </a:defRPr>
      </a:lvl4pPr>
      <a:lvl5pPr marL="2057400" indent="-228600" algn="just" defTabSz="914400" rtl="0" eaLnBrk="1" latinLnBrk="0" hangingPunct="1">
        <a:spcBef>
          <a:spcPts val="0"/>
        </a:spcBef>
        <a:spcAft>
          <a:spcPts val="1000"/>
        </a:spcAft>
        <a:buClr>
          <a:srgbClr val="008A00"/>
        </a:buClr>
        <a:buSzPct val="110000"/>
        <a:buFont typeface="Arial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Yu Gothic UI Semilight" panose="020B0400000000000000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BE67-875C-0F82-70C8-047C072D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152400"/>
            <a:ext cx="11684000" cy="566777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Designing Clinical Decision Support for Natural Product-Drug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4ED64-C74F-CECA-6774-F1BB4B50F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" y="844468"/>
            <a:ext cx="4597400" cy="5632531"/>
          </a:xfrm>
        </p:spPr>
        <p:txBody>
          <a:bodyPr>
            <a:normAutofit/>
          </a:bodyPr>
          <a:lstStyle/>
          <a:p>
            <a:pPr marL="517525" indent="-514350" algn="l">
              <a:buFont typeface="+mj-lt"/>
              <a:buAutoNum type="arabicPeriod"/>
            </a:pPr>
            <a:r>
              <a:rPr lang="en-US" sz="2000" dirty="0"/>
              <a:t>Develop a detailed description of natural product-drug interaction (NPDI) evidence</a:t>
            </a:r>
          </a:p>
          <a:p>
            <a:pPr marL="517525" indent="-514350" algn="l">
              <a:buFont typeface="+mj-lt"/>
              <a:buAutoNum type="arabicPeriod"/>
            </a:pPr>
            <a:r>
              <a:rPr lang="en-US" sz="2000" dirty="0"/>
              <a:t>Implement the logic of the NPDI “trigger” in an app</a:t>
            </a:r>
          </a:p>
          <a:p>
            <a:pPr lvl="1" algn="l"/>
            <a:r>
              <a:rPr lang="en-US" sz="1800" dirty="0"/>
              <a:t>Standards </a:t>
            </a:r>
          </a:p>
          <a:p>
            <a:pPr lvl="2" algn="l"/>
            <a:r>
              <a:rPr lang="en-US" sz="1800" dirty="0"/>
              <a:t>Fast Healthcare Interoperability Resources (FHIR)</a:t>
            </a:r>
          </a:p>
          <a:p>
            <a:pPr lvl="2" algn="l"/>
            <a:r>
              <a:rPr lang="fr-FR" sz="1800" dirty="0" err="1"/>
              <a:t>Substitutable</a:t>
            </a:r>
            <a:r>
              <a:rPr lang="fr-FR" sz="1800" dirty="0"/>
              <a:t> </a:t>
            </a:r>
            <a:r>
              <a:rPr lang="fr-FR" sz="1800" dirty="0" err="1"/>
              <a:t>Medical</a:t>
            </a:r>
            <a:r>
              <a:rPr lang="fr-FR" sz="1800" dirty="0"/>
              <a:t> Applications, </a:t>
            </a:r>
            <a:r>
              <a:rPr lang="fr-FR" sz="1800" dirty="0" err="1"/>
              <a:t>Reusable</a:t>
            </a:r>
            <a:r>
              <a:rPr lang="fr-FR" sz="1800" dirty="0"/>
              <a:t> Technologies (SMART)</a:t>
            </a:r>
          </a:p>
          <a:p>
            <a:pPr lvl="2" algn="l"/>
            <a:r>
              <a:rPr lang="fr-FR" sz="1800" dirty="0" err="1"/>
              <a:t>Clinical</a:t>
            </a:r>
            <a:r>
              <a:rPr lang="fr-FR" sz="1800" dirty="0"/>
              <a:t> </a:t>
            </a:r>
            <a:r>
              <a:rPr lang="fr-FR" sz="1800" dirty="0" err="1"/>
              <a:t>Quality</a:t>
            </a:r>
            <a:r>
              <a:rPr lang="fr-FR" sz="1800" dirty="0"/>
              <a:t> </a:t>
            </a:r>
            <a:r>
              <a:rPr lang="fr-FR" sz="1800" dirty="0" err="1"/>
              <a:t>Language</a:t>
            </a:r>
            <a:r>
              <a:rPr lang="fr-FR" sz="1800" dirty="0"/>
              <a:t> (CQL)</a:t>
            </a:r>
          </a:p>
          <a:p>
            <a:pPr marL="517525" indent="-514350" algn="l">
              <a:buFont typeface="+mj-lt"/>
              <a:buAutoNum type="arabicPeriod"/>
            </a:pPr>
            <a:r>
              <a:rPr lang="fr-FR" sz="2000" dirty="0"/>
              <a:t>User </a:t>
            </a:r>
            <a:r>
              <a:rPr lang="fr-FR" sz="2000" dirty="0" err="1"/>
              <a:t>studies</a:t>
            </a:r>
            <a:r>
              <a:rPr lang="fr-FR" sz="2000" dirty="0"/>
              <a:t> (</a:t>
            </a:r>
            <a:r>
              <a:rPr lang="fr-FR" sz="2000" dirty="0" err="1"/>
              <a:t>ongoing</a:t>
            </a:r>
            <a:r>
              <a:rPr lang="fr-FR" sz="2000" dirty="0"/>
              <a:t>)</a:t>
            </a:r>
          </a:p>
          <a:p>
            <a:pPr lvl="1" algn="l"/>
            <a:r>
              <a:rPr lang="fr-FR" sz="1800" dirty="0" err="1"/>
              <a:t>Determine</a:t>
            </a:r>
            <a:r>
              <a:rPr lang="fr-FR" sz="1800" dirty="0"/>
              <a:t> </a:t>
            </a:r>
            <a:r>
              <a:rPr lang="fr-FR" sz="1800" dirty="0" err="1"/>
              <a:t>most</a:t>
            </a:r>
            <a:r>
              <a:rPr lang="fr-FR" sz="1800" dirty="0"/>
              <a:t> effective workflow for CDS</a:t>
            </a:r>
          </a:p>
          <a:p>
            <a:pPr lvl="1" algn="l"/>
            <a:r>
              <a:rPr lang="fr-FR" sz="1800" dirty="0" err="1"/>
              <a:t>Useability</a:t>
            </a:r>
            <a:r>
              <a:rPr lang="fr-FR" sz="1800" dirty="0"/>
              <a:t> and cognitive </a:t>
            </a:r>
            <a:r>
              <a:rPr lang="fr-FR" sz="1800" dirty="0" err="1"/>
              <a:t>load</a:t>
            </a:r>
            <a:endParaRPr lang="en-US" sz="1800" dirty="0"/>
          </a:p>
          <a:p>
            <a:pPr lvl="2" algn="l"/>
            <a:endParaRPr lang="en-US" sz="1600" dirty="0"/>
          </a:p>
          <a:p>
            <a:pPr lvl="2" algn="l"/>
            <a:endParaRPr lang="en-US" sz="16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427B12B6-E3AF-6A06-3B29-FD7C483422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25" b="9836"/>
          <a:stretch/>
        </p:blipFill>
        <p:spPr>
          <a:xfrm>
            <a:off x="4650740" y="755731"/>
            <a:ext cx="7239000" cy="4889338"/>
          </a:xfrm>
          <a:prstGeom prst="rect">
            <a:avLst/>
          </a:prstGeom>
        </p:spPr>
      </p:pic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427F4BEE-0C91-ACB0-70DD-96EA28B23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997" y="3657600"/>
            <a:ext cx="2015206" cy="20152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12C60D-5345-FB3B-587D-70221FD9841A}"/>
              </a:ext>
            </a:extLst>
          </p:cNvPr>
          <p:cNvSpPr txBox="1"/>
          <p:nvPr/>
        </p:nvSpPr>
        <p:spPr>
          <a:xfrm>
            <a:off x="3962400" y="5710946"/>
            <a:ext cx="8229600" cy="1027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Abanyie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Boyce 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Kravchenko O. Validation of Potential Natural Product Drug Interaction Rules Written in HL7 Clinical Quality Language. Poster presentation at: AMIA 2023 Annual Symposium; 2023 Nov 11-15; New Orleans, Louisiana.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10536"/>
      </p:ext>
    </p:extLst>
  </p:cSld>
  <p:clrMapOvr>
    <a:masterClrMapping/>
  </p:clrMapOvr>
</p:sld>
</file>

<file path=ppt/theme/theme1.xml><?xml version="1.0" encoding="utf-8"?>
<a:theme xmlns:a="http://schemas.openxmlformats.org/drawingml/2006/main" name="Tox curric talk - August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2F meeting template 2017-11-29 F2F.pptx" id="{31EFC9AF-020A-43BE-8D78-3917A66F4CFA}" vid="{E907EEDA-F7F9-4548-98CC-78E3FF3EA3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3E7F90-7FCC-4FFC-9A92-EE973D95718D}"/>
</file>

<file path=customXml/itemProps2.xml><?xml version="1.0" encoding="utf-8"?>
<ds:datastoreItem xmlns:ds="http://schemas.openxmlformats.org/officeDocument/2006/customXml" ds:itemID="{21D5E56C-0DEA-42B0-BB6F-986CD7AD093A}"/>
</file>

<file path=customXml/itemProps3.xml><?xml version="1.0" encoding="utf-8"?>
<ds:datastoreItem xmlns:ds="http://schemas.openxmlformats.org/officeDocument/2006/customXml" ds:itemID="{88BEE607-D009-4CD5-A208-95A6AC163523}"/>
</file>

<file path=docProps/app.xml><?xml version="1.0" encoding="utf-8"?>
<Properties xmlns="http://schemas.openxmlformats.org/officeDocument/2006/extended-properties" xmlns:vt="http://schemas.openxmlformats.org/officeDocument/2006/docPropsVTypes">
  <Template>NaPDI slide template</Template>
  <TotalTime>15519</TotalTime>
  <Words>113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Times New Roman</vt:lpstr>
      <vt:lpstr>Verdana</vt:lpstr>
      <vt:lpstr>Tox curric talk - August 2011</vt:lpstr>
      <vt:lpstr>Designing Clinical Decision Support for Natural Product-Drug Interactions</vt:lpstr>
    </vt:vector>
  </TitlesOfParts>
  <Company>WSU College of Pharmacy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Paine, Mary</dc:creator>
  <cp:lastModifiedBy>Lorrie A. Ogden</cp:lastModifiedBy>
  <cp:revision>365</cp:revision>
  <cp:lastPrinted>2015-09-30T23:46:23Z</cp:lastPrinted>
  <dcterms:created xsi:type="dcterms:W3CDTF">2017-10-08T21:43:16Z</dcterms:created>
  <dcterms:modified xsi:type="dcterms:W3CDTF">2024-01-12T17:03:54Z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