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3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" y="6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4F1C6-65ED-45B0-B2EE-40D26A570360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D71D4-56A5-4496-B607-1B14A8D024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0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2368B9-64D6-436F-90D3-43FB8F5A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4924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695D3-CF17-12A2-A0A7-89D1344BB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CAACB-738A-9922-A8A2-F63C6D1C2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B6B75-23AE-9819-5FCA-34D09C708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6AB99-1595-511E-E97A-CE0BD0B4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5AF45-DC38-C72E-8806-C78E8FD57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45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1FBD1-9349-1D42-26E2-618D93C0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F7863-6170-DE08-E8A3-B834BA135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993A2-B659-3D6F-E434-8FED70D62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E5739-0692-014D-83DC-281E8A2FF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10E0A-6347-4B11-5CFB-AD8693F3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125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80380A-8B1A-437C-F719-EF331CC6C4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0A6DF-0C61-2379-32BD-A2E2C7FD6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BE458-8B3E-AE18-2ACE-7D091A65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52F5E-D629-DCE7-DC7D-2C627596B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197EA-63FC-D307-4694-76C0FE14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25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4F5BF-B316-0BD3-41FE-389CADFED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18C55-7A6D-DB7E-AD22-42089C423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D653C-E140-2E16-DEA6-82C6B3E3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3C246-595E-A43D-A3CD-2A4378224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905FF-380D-6F47-A610-2D9D394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532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26595-63A6-BD53-E6EB-1EED1DED8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6BD8F-A2BD-B047-C9B7-32959145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E85CD-784D-A7EF-7082-D693EC10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1C889-1912-5E8B-42EA-C17F49266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3DD4E-C883-E9BF-31BB-08BD495B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66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D1CFD-E784-FDDB-C717-7C5C1B4A0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052DC-36CA-F9DC-257B-2978D7598D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7789AA-E7F5-9E1A-0A25-62FA3345D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1D299-58FB-E730-5FD6-A9AA79BF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44848-E03F-FC3E-E98C-E22CEA2FA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BC60B-81EE-9E3C-EE39-A0BCF2769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401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8183-F2F9-D63C-F812-FAED12AAE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69B9D-90FE-7B55-152C-AE9D918B4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AC82E4-DCCE-F12C-1BC3-7B3DB9DF8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67A86A-BBB0-B119-E277-4E3ECA678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86A7F5-936D-E9F4-C3E4-FB45DA7E9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759A50-77DD-ACB5-D6B8-C0B257118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7ADD56-4F51-3A4F-AE67-D4CD0A12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42BF4D-EB4B-04D1-059C-244B8B293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353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0F552-923D-755C-DE8D-FC34D708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53303B-0C26-A8E4-C5F9-7CE4F1510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CFA312-8DED-278B-1C59-4549F59A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BBCA4-8B7C-E685-D6C8-144518EC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6E1047-E773-1A06-9C30-99F4330A1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EDF99B-D94F-BF58-F783-567D280D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BE7ED-D3FE-4993-E33D-D014F2669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588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74A45-7BE6-F2A1-23E3-862087074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79C5F-D8DE-8E2F-74FF-CD1FB4F5A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84A62-1077-E9CB-11EF-721A5ECCB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562F1F-8537-4991-83DC-76112485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654CA-F883-E333-9539-DB6DE9315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BE2DC-9710-E5DE-37A3-48D68A32E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689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21C9-9E6B-D263-0B5D-E875F99A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577318-4261-79F7-C49F-7C2830E0D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60C36D-75B2-3CAD-E8B5-96FB0F42C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93204-CA8D-0E12-C35C-6B482174A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7E230-1452-F40C-F7FB-A12D52F7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BE837-9A5F-7BBE-F8AB-2C3F12FAE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952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695B43-DD8B-3066-C727-8D234556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B1E50-6A4B-075C-34FB-E5D2540EF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CD09E-A51C-C40A-350B-47979FC528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FB53F-1230-430D-32FB-7BFCC4BB0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A9299-860A-6640-D0E2-608D889B5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13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DFA8692-0046-469F-6B45-463748447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9673" y="602780"/>
            <a:ext cx="3506958" cy="1781312"/>
          </a:xfrm>
          <a:prstGeom prst="rect">
            <a:avLst/>
          </a:prstGeom>
        </p:spPr>
      </p:pic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2DFAEBA9-9121-4383-99AA-053DB9BD7440}"/>
              </a:ext>
            </a:extLst>
          </p:cNvPr>
          <p:cNvSpPr txBox="1"/>
          <p:nvPr/>
        </p:nvSpPr>
        <p:spPr>
          <a:xfrm>
            <a:off x="174281" y="-12005"/>
            <a:ext cx="11029047" cy="155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Going viral: New </a:t>
            </a: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pproaches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for Informatics in Emergency </a:t>
            </a: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esponse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Yalini Senathirajah, PhD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06809A38-1992-4BC8-8934-C4D09185EDB4}"/>
              </a:ext>
            </a:extLst>
          </p:cNvPr>
          <p:cNvSpPr txBox="1">
            <a:spLocks/>
          </p:cNvSpPr>
          <p:nvPr/>
        </p:nvSpPr>
        <p:spPr>
          <a:xfrm>
            <a:off x="11183621" y="6417776"/>
            <a:ext cx="3429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>
                <a:solidFill>
                  <a:srgbClr val="898989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 marR="0" lvl="0" indent="0" algn="l" defTabSz="914400" rtl="0" eaLnBrk="1" fontAlgn="auto" latinLnBrk="0" hangingPunct="1">
              <a:lnSpc>
                <a:spcPts val="14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38100" marR="0" lvl="0" indent="0" algn="l" defTabSz="914400" rtl="0" eaLnBrk="1" fontAlgn="auto" latinLnBrk="0" hangingPunct="1">
                <a:lnSpc>
                  <a:spcPts val="142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2B88ED-5DD7-150E-6C61-BA582C3DD9DE}"/>
              </a:ext>
            </a:extLst>
          </p:cNvPr>
          <p:cNvSpPr txBox="1"/>
          <p:nvPr/>
        </p:nvSpPr>
        <p:spPr>
          <a:xfrm>
            <a:off x="238098" y="5907379"/>
            <a:ext cx="78380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Senathirajah, Y. Going Viral: New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approache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Infomatics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Emergency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Respone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Prehospital and Disaster Medicine, World Association for Disaster and Emergency Medicine. May  2023</a:t>
            </a:r>
            <a:endParaRPr lang="en-C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77E014-48D3-12A2-92CA-7A3B4198D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0323" y="4419286"/>
            <a:ext cx="3447498" cy="2438714"/>
          </a:xfrm>
          <a:prstGeom prst="rect">
            <a:avLst/>
          </a:prstGeom>
        </p:spPr>
      </p:pic>
      <p:pic>
        <p:nvPicPr>
          <p:cNvPr id="1030" name="Picture 6" descr="They served on the COVID-19 front lines. Now these emergency medicine  doctors can't find jobs. | AAMC">
            <a:extLst>
              <a:ext uri="{FF2B5EF4-FFF2-40B4-BE49-F238E27FC236}">
                <a16:creationId xmlns:a16="http://schemas.microsoft.com/office/drawing/2014/main" id="{415AB45E-9ADF-C3B1-4540-24C439D6C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322" y="2378747"/>
            <a:ext cx="3781678" cy="2091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098B30AC-5F00-46F1-D203-B55E5C14A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097" y="1384578"/>
            <a:ext cx="10515600" cy="472916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  <a:t>PH &amp; frontline - Dx and Tx algorithms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searches and protocols, local care processes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sent to others, online 	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each EHR system different</a:t>
            </a:r>
          </a:p>
          <a:p>
            <a:r>
              <a:rPr lang="en-US" dirty="0">
                <a:sym typeface="Wingdings" panose="05000000000000000000" pitchFamily="2" charset="2"/>
              </a:rPr>
              <a:t>Usual process speeded up for pandemic, rules changed</a:t>
            </a:r>
          </a:p>
          <a:p>
            <a:pPr lvl="1"/>
            <a:r>
              <a:rPr lang="en-US" b="1" dirty="0">
                <a:sym typeface="Wingdings" panose="05000000000000000000" pitchFamily="2" charset="2"/>
              </a:rPr>
              <a:t>But technical process still requires specialty programming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Staff shortages, outages; dependency on heroic staff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Platform approach can create new things in minutes</a:t>
            </a:r>
          </a:p>
          <a:p>
            <a:r>
              <a:rPr lang="en-US" dirty="0">
                <a:solidFill>
                  <a:schemeClr val="accent1"/>
                </a:solidFill>
              </a:rPr>
              <a:t>Can be built with our current technologies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openEHR</a:t>
            </a:r>
            <a:r>
              <a:rPr lang="en-US" dirty="0"/>
              <a:t>, SMART/FHIR</a:t>
            </a:r>
          </a:p>
          <a:p>
            <a:r>
              <a:rPr lang="en-US" b="1" dirty="0">
                <a:solidFill>
                  <a:schemeClr val="accent1"/>
                </a:solidFill>
              </a:rPr>
              <a:t>Human nature: stop planning/thinking once emergency is past</a:t>
            </a:r>
          </a:p>
          <a:p>
            <a:pPr lvl="1"/>
            <a:r>
              <a:rPr lang="en-US" dirty="0"/>
              <a:t>Needed: </a:t>
            </a:r>
            <a:r>
              <a:rPr lang="en-US" b="1" dirty="0"/>
              <a:t>will, true attitude of preparation </a:t>
            </a:r>
            <a:r>
              <a:rPr lang="en-US" dirty="0"/>
              <a:t>even if no current emergency</a:t>
            </a:r>
          </a:p>
          <a:p>
            <a:pPr lvl="1"/>
            <a:r>
              <a:rPr lang="en-US" b="1" dirty="0"/>
              <a:t>True recognition of ignorance, unpredictable data needs</a:t>
            </a:r>
            <a:endParaRPr lang="en-US" dirty="0"/>
          </a:p>
          <a:p>
            <a:r>
              <a:rPr lang="en-US" dirty="0"/>
              <a:t>Platform use in normal times –</a:t>
            </a:r>
          </a:p>
          <a:p>
            <a:pPr lvl="1"/>
            <a:r>
              <a:rPr lang="en-US" dirty="0"/>
              <a:t> fit to task, new Tx, burnout, efficiency, time savings, cognitive support…</a:t>
            </a:r>
          </a:p>
          <a:p>
            <a:pPr lvl="1"/>
            <a:r>
              <a:rPr lang="en-US" dirty="0"/>
              <a:t>AI implementation</a:t>
            </a:r>
          </a:p>
          <a:p>
            <a:pPr lvl="2"/>
            <a:endParaRPr lang="en-CA" dirty="0"/>
          </a:p>
          <a:p>
            <a:endParaRPr lang="en-CA" dirty="0"/>
          </a:p>
        </p:txBody>
      </p:sp>
      <p:pic>
        <p:nvPicPr>
          <p:cNvPr id="8" name="Picture 7" descr="Image result for flowchart">
            <a:extLst>
              <a:ext uri="{FF2B5EF4-FFF2-40B4-BE49-F238E27FC236}">
                <a16:creationId xmlns:a16="http://schemas.microsoft.com/office/drawing/2014/main" id="{02716A76-24D1-8945-56A3-FEB800113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624" y="1097327"/>
            <a:ext cx="1177660" cy="88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52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6" ma:contentTypeDescription="Create a new document." ma:contentTypeScope="" ma:versionID="9148b4b5e0fa88318cca793ec4b24004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f7637506841938321eb59714a7d9a011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C1E0F6-5DE0-434F-91F5-B6D5DB324733}"/>
</file>

<file path=customXml/itemProps2.xml><?xml version="1.0" encoding="utf-8"?>
<ds:datastoreItem xmlns:ds="http://schemas.openxmlformats.org/officeDocument/2006/customXml" ds:itemID="{1CB2A732-82EE-4A95-A346-984AEAF57A61}"/>
</file>

<file path=customXml/itemProps3.xml><?xml version="1.0" encoding="utf-8"?>
<ds:datastoreItem xmlns:ds="http://schemas.openxmlformats.org/officeDocument/2006/customXml" ds:itemID="{5110184A-4AB6-4196-BBBF-FD10EBF640D8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182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Senathirajah, Yalini</dc:creator>
  <cp:lastModifiedBy>Senathirajah, Yalini</cp:lastModifiedBy>
  <cp:revision>7</cp:revision>
  <dcterms:created xsi:type="dcterms:W3CDTF">2023-11-28T21:38:31Z</dcterms:created>
  <dcterms:modified xsi:type="dcterms:W3CDTF">2023-11-28T21:57:28Z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