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Roboto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Roboto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1" Type="http://schemas.openxmlformats.org/officeDocument/2006/relationships/font" Target="fonts/Roboto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font" Target="fonts/Roboto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2c14048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2c14048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2c14048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2c14048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319ecfa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319ecf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mcmedinformdecismak.biomedcentral.com/articles/10.1186/s12911-021-01514-w" TargetMode="External"/><Relationship Id="rId4" Type="http://schemas.openxmlformats.org/officeDocument/2006/relationships/hyperlink" Target="https://assets.researchsquare.com/files/rs-16126/v1/04105e5c-2ba2-42c1-bd05-3d8ac2969508.pdf" TargetMode="External"/><Relationship Id="rId5" Type="http://schemas.openxmlformats.org/officeDocument/2006/relationships/hyperlink" Target="https://www.openo2.org/" TargetMode="External"/><Relationship Id="rId6" Type="http://schemas.openxmlformats.org/officeDocument/2006/relationships/hyperlink" Target="https://journals.plos.org/plosmedicine/article?id=10.1371/journal.pmed.100031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86450" y="439775"/>
            <a:ext cx="4845900" cy="9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CHEST-180°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739850" y="1448250"/>
            <a:ext cx="53391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</a:t>
            </a:r>
            <a:r>
              <a:rPr lang="en" sz="1900"/>
              <a:t>hild </a:t>
            </a:r>
            <a:r>
              <a:rPr b="1" lang="en" sz="1900"/>
              <a:t>H</a:t>
            </a:r>
            <a:r>
              <a:rPr lang="en" sz="1900"/>
              <a:t>ealth </a:t>
            </a:r>
            <a:r>
              <a:rPr b="1" lang="en" sz="1900"/>
              <a:t>E</a:t>
            </a:r>
            <a:r>
              <a:rPr lang="en" sz="1900"/>
              <a:t>ssential </a:t>
            </a:r>
            <a:r>
              <a:rPr b="1" lang="en" sz="1900"/>
              <a:t>S</a:t>
            </a:r>
            <a:r>
              <a:rPr lang="en" sz="1900"/>
              <a:t>ystems &amp; </a:t>
            </a:r>
            <a:r>
              <a:rPr b="1" lang="en" sz="1900"/>
              <a:t>T</a:t>
            </a:r>
            <a:r>
              <a:rPr lang="en" sz="1900"/>
              <a:t>echnologies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Turning Around Child Mortality</a:t>
            </a:r>
            <a:endParaRPr b="1"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in Low- and Middle-Income Countries</a:t>
            </a:r>
            <a:r>
              <a:rPr lang="en" sz="2400"/>
              <a:t> 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80150" y="3147950"/>
            <a:ext cx="48585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Gerry Douglas, PhD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Assistant Professor of Biomedical Informatics,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University of Pittsburgh, USA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Founder,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Global Health Informatics Institute, Malawi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gdouglas@pitt.edu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228600" y="644756"/>
            <a:ext cx="8658100" cy="40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205825" y="4034000"/>
            <a:ext cx="454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https://data.unicef.org/topic/child-health/pneumonia/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235500" y="28738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00"/>
              <a:t>A Child Dies of Pneumonia Every 39 Seconds</a:t>
            </a:r>
            <a:endParaRPr sz="1800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376512"/>
            <a:ext cx="86580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Pneumonia kills more children than any other infectious disease, and the majority of these deaths are </a:t>
            </a:r>
            <a:r>
              <a:rPr b="1" lang="en" sz="1300" u="sng"/>
              <a:t>preventable</a:t>
            </a:r>
            <a:r>
              <a:rPr lang="en" sz="1300"/>
              <a:t>.</a:t>
            </a:r>
            <a:endParaRPr sz="1300"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235500" y="3207150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en" sz="2020"/>
              <a:t>Sustainable Development Goals</a:t>
            </a:r>
            <a:endParaRPr sz="202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297350" y="3553250"/>
            <a:ext cx="85206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1F1F1F"/>
                </a:solidFill>
                <a:highlight>
                  <a:srgbClr val="FFFFFF"/>
                </a:highlight>
              </a:rPr>
              <a:t>The proposed SDG target for child mortality </a:t>
            </a:r>
            <a:r>
              <a:rPr lang="en" sz="1300">
                <a:solidFill>
                  <a:srgbClr val="040C28"/>
                </a:solidFill>
              </a:rPr>
              <a:t>aims to end, by 2030, preventable deaths of newborns and children under 5 years of age</a:t>
            </a:r>
            <a:r>
              <a:rPr lang="en" sz="1300">
                <a:solidFill>
                  <a:srgbClr val="1F1F1F"/>
                </a:solidFill>
                <a:highlight>
                  <a:srgbClr val="FFFFFF"/>
                </a:highlight>
              </a:rPr>
              <a:t>, with all countries aiming to reduce under-5 mortality to at least as low as 25 deaths per 1,000 live births (currently ~46 in Malawi).</a:t>
            </a:r>
            <a:endParaRPr sz="1600"/>
          </a:p>
        </p:txBody>
      </p:sp>
      <p:sp>
        <p:nvSpPr>
          <p:cNvPr id="68" name="Google Shape;68;p14"/>
          <p:cNvSpPr txBox="1"/>
          <p:nvPr/>
        </p:nvSpPr>
        <p:spPr>
          <a:xfrm>
            <a:off x="1007625" y="4619050"/>
            <a:ext cx="6934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Percentage of deaths caused by pneumonia in children under 5 years of age (2021)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Child Health Essential Systems and Technologies (CHEST)</a:t>
            </a:r>
            <a:endParaRPr sz="2420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at the </a:t>
            </a:r>
            <a:r>
              <a:rPr lang="en" u="sng"/>
              <a:t>intersection of </a:t>
            </a:r>
            <a:r>
              <a:rPr lang="en" u="sng"/>
              <a:t>biomedical</a:t>
            </a:r>
            <a:r>
              <a:rPr lang="en" u="sng"/>
              <a:t> informatics and biomedical engineering</a:t>
            </a:r>
            <a:r>
              <a:rPr lang="en"/>
              <a:t>, CHEST will address each of the pillars necessary to impact childhood pneumonia …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Diagnosis</a:t>
            </a:r>
            <a:r>
              <a:rPr lang="en"/>
              <a:t>: Pulse </a:t>
            </a:r>
            <a:r>
              <a:rPr lang="en"/>
              <a:t>oximetry</a:t>
            </a:r>
            <a:r>
              <a:rPr lang="en"/>
              <a:t> and AI (building on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prior work</a:t>
            </a:r>
            <a:r>
              <a:rPr lang="en"/>
              <a:t> on Bayesian models for Malaria)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Treatment</a:t>
            </a:r>
            <a:r>
              <a:rPr lang="en"/>
              <a:t>: Supporting </a:t>
            </a:r>
            <a:r>
              <a:rPr lang="en"/>
              <a:t>supply</a:t>
            </a:r>
            <a:r>
              <a:rPr lang="en"/>
              <a:t> chain for antibiotics (building on the </a:t>
            </a:r>
            <a:r>
              <a:rPr lang="en" u="sng">
                <a:solidFill>
                  <a:schemeClr val="hlink"/>
                </a:solidFill>
                <a:hlinkClick r:id="rId4"/>
              </a:rPr>
              <a:t>electronic drug inventory management</a:t>
            </a:r>
            <a:r>
              <a:rPr lang="en"/>
              <a:t> work)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Supportive Therapy:</a:t>
            </a:r>
            <a:r>
              <a:rPr lang="en"/>
              <a:t> Making oxygen available in rural/semi-urban primary care </a:t>
            </a:r>
            <a:r>
              <a:rPr lang="en"/>
              <a:t>facilities and in ambulances during transport (building on the </a:t>
            </a:r>
            <a:r>
              <a:rPr lang="en" u="sng">
                <a:solidFill>
                  <a:schemeClr val="hlink"/>
                </a:solidFill>
                <a:hlinkClick r:id="rId5"/>
              </a:rPr>
              <a:t>OpenO2</a:t>
            </a:r>
            <a:r>
              <a:rPr lang="en"/>
              <a:t> work)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Data</a:t>
            </a:r>
            <a:r>
              <a:rPr lang="en"/>
              <a:t>: </a:t>
            </a:r>
            <a:r>
              <a:rPr lang="en"/>
              <a:t>Robustly</a:t>
            </a:r>
            <a:r>
              <a:rPr lang="en"/>
              <a:t> collecting routine data on signs and symptoms to improved monitoring and evaluation and build better models for treatment (building on our </a:t>
            </a:r>
            <a:r>
              <a:rPr lang="en" u="sng">
                <a:solidFill>
                  <a:schemeClr val="hlink"/>
                </a:solidFill>
                <a:hlinkClick r:id="rId6"/>
              </a:rPr>
              <a:t>EMR work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Targets / Scope of Work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Submit funding applications (TBD - NIH/NSF route or foundations?)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Collect data with which to learn a pneumonia model, do preliminary modeling and evaluate the accuracy of the model (TBD - do we model just pneumonia or the five most common diseases?)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Evaluate </a:t>
            </a:r>
            <a:r>
              <a:rPr lang="en" sz="1600"/>
              <a:t>affordable</a:t>
            </a:r>
            <a:r>
              <a:rPr lang="en" sz="1600"/>
              <a:t> options for pulse </a:t>
            </a:r>
            <a:r>
              <a:rPr lang="en" sz="1600"/>
              <a:t>oximetry(TBD - is there space for innovation?)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Identify clinical sites for a pilot in Malawi and estimate the demand of oxygen for childhood pneumonia (TBD - should we consider a second country?)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Identify solution for fit-for-purpose </a:t>
            </a:r>
            <a:r>
              <a:rPr lang="en" sz="1600"/>
              <a:t>1 lpm</a:t>
            </a:r>
            <a:r>
              <a:rPr lang="en" sz="1600"/>
              <a:t> oxygen concentrator (TBD - </a:t>
            </a:r>
            <a:r>
              <a:rPr lang="en" sz="1600"/>
              <a:t>Collaboration</a:t>
            </a:r>
            <a:r>
              <a:rPr lang="en" sz="1600"/>
              <a:t> with </a:t>
            </a:r>
            <a:r>
              <a:rPr lang="en" sz="1600"/>
              <a:t>existing</a:t>
            </a:r>
            <a:r>
              <a:rPr lang="en" sz="1600"/>
              <a:t> manufacturer (e.g. DeVilbiss, </a:t>
            </a:r>
            <a:r>
              <a:rPr lang="en" sz="1600"/>
              <a:t>Somerset</a:t>
            </a:r>
            <a:r>
              <a:rPr lang="en" sz="1600"/>
              <a:t>, PA) vs. custom solution?)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Determine optimal data </a:t>
            </a:r>
            <a:r>
              <a:rPr lang="en" sz="1600"/>
              <a:t>collection</a:t>
            </a:r>
            <a:r>
              <a:rPr lang="en" sz="1600"/>
              <a:t> platform (TBD - classic </a:t>
            </a:r>
            <a:r>
              <a:rPr lang="en" sz="1600"/>
              <a:t>touches</a:t>
            </a:r>
            <a:r>
              <a:rPr lang="en" sz="1600"/>
              <a:t> screen POS terminal approach vs. mobile app?)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Develop impact evaluation of complete package (including baseline data collection)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F226F-A42F-4CB5-82A0-5B673CA0F984}"/>
</file>

<file path=customXml/itemProps2.xml><?xml version="1.0" encoding="utf-8"?>
<ds:datastoreItem xmlns:ds="http://schemas.openxmlformats.org/officeDocument/2006/customXml" ds:itemID="{0FB5ED8F-3DE2-49B6-8B2B-7FD8CFE57AC0}"/>
</file>