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56" r:id="rId2"/>
    <p:sldId id="269" r:id="rId3"/>
    <p:sldId id="274" r:id="rId4"/>
    <p:sldId id="268" r:id="rId5"/>
    <p:sldId id="273" r:id="rId6"/>
    <p:sldId id="267" r:id="rId7"/>
    <p:sldId id="257" r:id="rId8"/>
    <p:sldId id="27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3D0184-6C0A-4D32-A500-5BF6A56377F4}">
          <p14:sldIdLst>
            <p14:sldId id="256"/>
          </p14:sldIdLst>
        </p14:section>
        <p14:section name="Untitled Section" id="{197271BC-782A-43E1-AC61-89840BBC9F1C}">
          <p14:sldIdLst>
            <p14:sldId id="269"/>
            <p14:sldId id="274"/>
            <p14:sldId id="268"/>
            <p14:sldId id="273"/>
            <p14:sldId id="267"/>
            <p14:sldId id="257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FFFFC9"/>
    <a:srgbClr val="003D7A"/>
    <a:srgbClr val="0066CC"/>
    <a:srgbClr val="003399"/>
    <a:srgbClr val="2A4F70"/>
    <a:srgbClr val="1F445F"/>
    <a:srgbClr val="1E415C"/>
    <a:srgbClr val="2A5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4" autoAdjust="0"/>
    <p:restoredTop sz="94660"/>
  </p:normalViewPr>
  <p:slideViewPr>
    <p:cSldViewPr>
      <p:cViewPr varScale="1">
        <p:scale>
          <a:sx n="94" d="100"/>
          <a:sy n="94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412D3A-4DA2-49DF-A400-881FCC4EA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306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AB43E37-5895-461D-A3B7-2C102C258EF8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46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D319F18-F57F-435B-B6BE-3C9331714D36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4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D319F18-F57F-435B-B6BE-3C9331714D36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98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F0F8514-0273-407C-B379-41BAF94EC0DC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13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72EF1D6-3F83-44B9-AC8A-8E6B08002D99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68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72EF1D6-3F83-44B9-AC8A-8E6B08002D99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926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CD663CA-AFC3-446B-BB5C-7C299201CE57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88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5A55510-E0AA-4613-96C6-DEBD9451441F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52DB08-ACA9-44C2-B071-38EACA86E5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04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DD3283-CA79-4990-A98F-C5F269679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7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0C240D-2CC7-494A-8C0A-1CF3F0DEC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6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4E6E96-F3C6-49E5-8455-31759705F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3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3936EB-5D5E-451F-89B2-BBE8A1060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6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78285-3AA1-4C60-B0A7-C1C02A9D3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7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E22319-9335-4744-BFC2-930506B49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7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E0A830-9E20-4B97-94DB-46F82BE47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B95CDE-9443-4F51-BC88-4EC994629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90B518-317C-4C21-A86C-82AD50D478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AF73-FBE0-4BB9-AEA9-10D5CEBDF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3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224CEF-6835-4576-8BB9-CD3FCD343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974725"/>
            <a:ext cx="8229600" cy="1143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Gregory F. Cooper, M.D., Ph.D.</a:t>
            </a:r>
            <a:br>
              <a:rPr lang="en-US" sz="24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Distinguished Professor of Biomedical Informatics</a:t>
            </a:r>
            <a:br>
              <a:rPr lang="en-US" sz="24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Vice Chair of Research, Department of Biomedical Informatics</a:t>
            </a:r>
            <a:br>
              <a:rPr lang="en-US" sz="24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0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gfc@pitt.edu     412-624-5100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95600" y="3444875"/>
            <a:ext cx="5562600" cy="1860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Cooper lab is developing and applying new machine learning, artificial intelligence, and Bayesian statistical methods to address biomedical informatics problems. </a:t>
            </a:r>
          </a:p>
        </p:txBody>
      </p:sp>
      <p:pic>
        <p:nvPicPr>
          <p:cNvPr id="14340" name="Picture 34" descr="seal3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139825" cy="1139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3" descr="dbm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153988"/>
            <a:ext cx="12001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8661"/>
          <a:stretch>
            <a:fillRect/>
          </a:stretch>
        </p:blipFill>
        <p:spPr bwMode="auto">
          <a:xfrm>
            <a:off x="762000" y="3063875"/>
            <a:ext cx="163671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88327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Lists of publications: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tinyurl.com/</a:t>
            </a:r>
            <a:r>
              <a:rPr lang="en-US" sz="1200" dirty="0" err="1"/>
              <a:t>GFCGoogleScholar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D8A8FB-3467-4C2A-F243-71EE855D7759}"/>
              </a:ext>
            </a:extLst>
          </p:cNvPr>
          <p:cNvSpPr/>
          <p:nvPr/>
        </p:nvSpPr>
        <p:spPr bwMode="auto">
          <a:xfrm>
            <a:off x="1143000" y="4495800"/>
            <a:ext cx="6267450" cy="234764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662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73574" y="-155397"/>
            <a:ext cx="7781925" cy="1143000"/>
          </a:xfrm>
        </p:spPr>
        <p:txBody>
          <a:bodyPr/>
          <a:lstStyle/>
          <a:p>
            <a:pPr eaLnBrk="1" hangingPunct="1"/>
            <a:br>
              <a:rPr lang="en-US" sz="4000" b="1" dirty="0">
                <a:solidFill>
                  <a:srgbClr val="F4EC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F4EC88"/>
                </a:solidFill>
                <a:effectLst/>
                <a:latin typeface="Calibri" panose="020F0502020204030204" pitchFamily="34" charset="0"/>
                <a:ea typeface="ArialUnicodeMS"/>
                <a:cs typeface="Calibri" panose="020F0502020204030204" pitchFamily="34" charset="0"/>
              </a:rPr>
              <a:t>Individualized Prediction of Treatment Effects </a:t>
            </a:r>
            <a:br>
              <a:rPr lang="en-US" sz="2400" b="1" dirty="0">
                <a:solidFill>
                  <a:srgbClr val="F4EC88"/>
                </a:solidFill>
                <a:effectLst/>
                <a:latin typeface="Calibri" panose="020F0502020204030204" pitchFamily="34" charset="0"/>
                <a:ea typeface="ArialUnicodeMS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4EC88"/>
                </a:solidFill>
                <a:effectLst/>
                <a:latin typeface="Calibri" panose="020F0502020204030204" pitchFamily="34" charset="0"/>
                <a:ea typeface="ArialUnicodeMS"/>
                <a:cs typeface="Calibri" panose="020F0502020204030204" pitchFamily="34" charset="0"/>
              </a:rPr>
              <a:t>Using Data from Both Embedded Clinical Trials and Electronic Health Records</a:t>
            </a:r>
            <a:endParaRPr lang="en-US" altLang="en-US" sz="20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2363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32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Predict individual treatment outcomes as accurately as possible using both EHR and embedded clinical trial data.</a:t>
            </a:r>
          </a:p>
          <a:p>
            <a:pPr eaLnBrk="1" hangingPunct="1">
              <a:lnSpc>
                <a:spcPct val="90000"/>
              </a:lnSpc>
              <a:spcBef>
                <a:spcPts val="432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Approach: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Bayesian method that combines observational (EHR) and experimental (embedded clinical trial) data to predict the outcomes of interventions.</a:t>
            </a:r>
          </a:p>
          <a:p>
            <a:pPr eaLnBrk="1" hangingPunct="1">
              <a:lnSpc>
                <a:spcPct val="90000"/>
              </a:lnSpc>
              <a:spcBef>
                <a:spcPts val="432"/>
              </a:spcBef>
              <a:spcAft>
                <a:spcPts val="600"/>
              </a:spcAft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Basic method has been developed and implemented; now being applied to data on monoclonal antibody treatment for COVID-19.</a:t>
            </a:r>
            <a:endParaRPr lang="en-US" sz="18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32"/>
              </a:spcBef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PIs: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Greg Cooper and Chris Seymour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NIH/NHLBI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R01HL164835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(08/2021 – 07/2024).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F4F12-A68D-1EF6-6810-A44DF8FE6B1D}"/>
              </a:ext>
            </a:extLst>
          </p:cNvPr>
          <p:cNvSpPr txBox="1"/>
          <p:nvPr/>
        </p:nvSpPr>
        <p:spPr>
          <a:xfrm>
            <a:off x="304800" y="3997762"/>
            <a:ext cx="6873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Triantafillou S, Jabbari F, Cooper GF. Learning Treatment Effects from Observational and Experimental Data. 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In: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Proceedings of the International Conference on Artificial Intelligence and Statistics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(2023).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213F2-CF5D-DC4E-D0DC-C0A4787EB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3955"/>
            <a:ext cx="6115050" cy="2269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33437" y="228600"/>
            <a:ext cx="7781925" cy="1143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Detection and Characterization of </a:t>
            </a:r>
            <a:br>
              <a:rPr lang="en-US" alt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Disease Outbreaks Using Probabilistic Modeling</a:t>
            </a:r>
            <a:endParaRPr lang="en-US" altLang="en-US" sz="20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839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32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Detect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characterize multiple overlapping outbreaks of diseases being modeled, as well as detect and characterize an entirely novel outbreak disease. </a:t>
            </a:r>
          </a:p>
          <a:p>
            <a:pPr eaLnBrk="1" hangingPunct="1">
              <a:lnSpc>
                <a:spcPct val="90000"/>
              </a:lnSpc>
              <a:spcBef>
                <a:spcPts val="432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Approach: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Bayesian methods to model and learn known outbreak diseases and detect novel diseases as an outlier relative to known outbreak diseases.</a:t>
            </a:r>
          </a:p>
          <a:p>
            <a:pPr eaLnBrk="1" hangingPunct="1">
              <a:lnSpc>
                <a:spcPct val="90000"/>
              </a:lnSpc>
              <a:spcBef>
                <a:spcPts val="432"/>
              </a:spcBef>
              <a:spcAft>
                <a:spcPts val="600"/>
              </a:spcAft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collection and wrangling is completed. In the process of developing and evaluating new algorithms for novel disease detection.</a:t>
            </a:r>
            <a:endParaRPr lang="en-US" sz="18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32"/>
              </a:spcBef>
              <a:buNone/>
              <a:defRPr/>
            </a:pP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PI: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Greg Cooper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NIH/NLM 1R01LM013509 (08/2021 – 07/2024)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C5A39-9FFC-2232-CFFA-8DE5C7F4E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05400"/>
            <a:ext cx="8229600" cy="1693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AD5E0-8715-59C0-DC7B-E47232C5BE84}"/>
              </a:ext>
            </a:extLst>
          </p:cNvPr>
          <p:cNvSpPr txBox="1"/>
          <p:nvPr/>
        </p:nvSpPr>
        <p:spPr>
          <a:xfrm>
            <a:off x="289560" y="4038600"/>
            <a:ext cx="838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175" eaLnBrk="1" hangingPunct="1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Aronis JM, Ferraro JP, Gesteland PH, Tsui F, Ye Y, Wagner MM, Cooper GF. A Bayesian approach for detecting a disease that is not being modeled. PLOS ONE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15 (</a:t>
            </a:r>
            <a:r>
              <a:rPr 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2020).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3E727-A65A-B5CF-3A90-B32F24A00053}"/>
              </a:ext>
            </a:extLst>
          </p:cNvPr>
          <p:cNvSpPr txBox="1"/>
          <p:nvPr/>
        </p:nvSpPr>
        <p:spPr>
          <a:xfrm>
            <a:off x="304800" y="4507948"/>
            <a:ext cx="838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175" eaLnBrk="1" hangingPunct="1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Aronis JM, Ye Y, Espino J, </a:t>
            </a:r>
            <a:r>
              <a:rPr lang="en-US" sz="1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Hochheiser</a:t>
            </a:r>
            <a:r>
              <a:rPr lang="en-U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H, Michaels MG, Cooper GF. A Bayesian system to track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utbreaks of influenza-like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llnesses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ncluding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iseases (2023). </a:t>
            </a:r>
            <a:r>
              <a:rPr lang="en-US" sz="1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medRxiv</a:t>
            </a:r>
            <a:r>
              <a:rPr lang="en-U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2023.05.10.23289799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2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6200" y="762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Machine-Learning-Based Clinical Alerting</a:t>
            </a:r>
            <a:endParaRPr lang="en-US" sz="20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2795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to detect in real time a wide variety of medical errors from data in the EHR?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Approach: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machine learning and knowledge engineering to construct a probabilistic model of usual care. If current care of a patient is highly unusual according to the model, raise an alert.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Currently developing new methods to combine expert knowledge and machine learning for alerting. In ~1.5 years, perform an RCT of using the system at the bedside.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PIs: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Milos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Hauskrecht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Gilles Clermont, David Huang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NIH/NIBIB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R01EB032752. (09/2022 – 08/2026) Role: Co-I.</a:t>
            </a:r>
          </a:p>
          <a:p>
            <a:pPr marL="0" indent="3175" eaLnBrk="1" hangingPunct="1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Hauskrecht</a:t>
            </a:r>
            <a:r>
              <a:rPr 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en-US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Batal</a:t>
            </a:r>
            <a:r>
              <a:rPr 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I, Hong C, Nguyen Q, Cooper GF, Visweswaran S, Clermont G. Outlier-based detection of unusual patient-management actions: An ICU study. </a:t>
            </a:r>
            <a:r>
              <a:rPr lang="en-US" sz="12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Journal of Biomedical Informatics</a:t>
            </a:r>
            <a:r>
              <a:rPr 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64 (2016) 211-221.</a:t>
            </a:r>
            <a:endParaRPr lang="en-US" sz="12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E7D11F-8629-0F14-1202-1D1822A73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20673" r="12500" b="14760"/>
          <a:stretch/>
        </p:blipFill>
        <p:spPr>
          <a:xfrm>
            <a:off x="1600200" y="4343400"/>
            <a:ext cx="5029200" cy="24443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0" u="none" strike="noStrike" baseline="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Interpretable Deep </a:t>
            </a:r>
            <a:r>
              <a:rPr lang="en-US" sz="240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i="0" u="none" strike="noStrike" baseline="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earning </a:t>
            </a:r>
            <a:r>
              <a:rPr lang="en-US" sz="240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i="0" u="none" strike="noStrike" baseline="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odels for Translational </a:t>
            </a:r>
            <a:r>
              <a:rPr lang="en-US" sz="240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i="0" u="none" strike="noStrike" baseline="0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edicine</a:t>
            </a:r>
            <a:endParaRPr lang="en-US" sz="24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0760" y="1109663"/>
            <a:ext cx="8664575" cy="2243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Accurately predict tumor response to anti-cancer drugs.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supervised deep learning to construct a latent representation between the tumor genome and drug sensitivity.  Apply elastic net regression to use that latent represent to predict drug response.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Currently able to predict drug response moderately well from tumor genome data alone, without needing tumor gene-expression data.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PI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Xinghua Lu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Funding: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NIH/NLM R01LM012011 (05/2020 – 04/2024) Role: Co-I.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A06BE-7578-AC39-C9B2-AB1994401903}"/>
              </a:ext>
            </a:extLst>
          </p:cNvPr>
          <p:cNvSpPr txBox="1"/>
          <p:nvPr/>
        </p:nvSpPr>
        <p:spPr>
          <a:xfrm>
            <a:off x="304800" y="3505200"/>
            <a:ext cx="808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Ding, MQ., Chen, L., Cooper, GF., Young, JD., and Lu, X. (2017) Precision oncology beyond targeted therapy: Combining omics data with machine learning matches the majority of cancer cells to effective therapeutics. </a:t>
            </a:r>
            <a:r>
              <a:rPr lang="en-US" sz="1200" i="1" dirty="0"/>
              <a:t>Molecular Cancer Research </a:t>
            </a:r>
            <a:r>
              <a:rPr lang="en-US" sz="1200" dirty="0"/>
              <a:t>16(2):269-278.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5C475-3860-0FF6-143E-C6F03EBA5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1" t="31096" r="9999" b="21852"/>
          <a:stretch/>
        </p:blipFill>
        <p:spPr>
          <a:xfrm>
            <a:off x="1616467" y="4267200"/>
            <a:ext cx="5715000" cy="24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2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Discovery of Tumor-Specific </a:t>
            </a:r>
            <a:br>
              <a:rPr 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Pathways and Communication Channels</a:t>
            </a:r>
            <a:endParaRPr lang="en-US" sz="20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262063"/>
            <a:ext cx="8664575" cy="2243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to discover aberrant pathways and cell-cell communication channels in an individual tumor?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an instance-specific causal discovery approach that learns a tumor-specific causal model.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Currently able to infer aberrant pathways and communication channels operating in the tumor microenvironment of head and neck cancer and use them to predict cancer survival.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PI</a:t>
            </a:r>
            <a:r>
              <a:rPr lang="en-US" sz="18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Xinghua Lu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Funding: An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NIH U01 grant application is being submitted 11/2022.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A06BE-7578-AC39-C9B2-AB1994401903}"/>
              </a:ext>
            </a:extLst>
          </p:cNvPr>
          <p:cNvSpPr txBox="1"/>
          <p:nvPr/>
        </p:nvSpPr>
        <p:spPr>
          <a:xfrm>
            <a:off x="250825" y="3776897"/>
            <a:ext cx="808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Chen X, Chen L, </a:t>
            </a:r>
            <a:r>
              <a:rPr lang="en-US" sz="1200" dirty="0" err="1"/>
              <a:t>Kürten</a:t>
            </a:r>
            <a:r>
              <a:rPr lang="en-US" sz="1200" dirty="0"/>
              <a:t> CH, Jabbari F, </a:t>
            </a:r>
            <a:r>
              <a:rPr lang="en-US" sz="1200" dirty="0" err="1"/>
              <a:t>Vujanovic</a:t>
            </a:r>
            <a:r>
              <a:rPr lang="en-US" sz="1200" dirty="0"/>
              <a:t> L, Ding Y, Lu B, Lu K, Kulkarni A, </a:t>
            </a:r>
            <a:r>
              <a:rPr lang="en-US" sz="1200" dirty="0" err="1"/>
              <a:t>Tabib</a:t>
            </a:r>
            <a:r>
              <a:rPr lang="en-US" sz="1200" dirty="0"/>
              <a:t> T, </a:t>
            </a:r>
            <a:r>
              <a:rPr lang="en-US" sz="1200" dirty="0" err="1"/>
              <a:t>Lafyatis</a:t>
            </a:r>
            <a:r>
              <a:rPr lang="en-US" sz="1200" dirty="0"/>
              <a:t> R. An individualized causal framework for learning intercellular communication networks that define microenvironments of individual tumors. </a:t>
            </a:r>
            <a:r>
              <a:rPr lang="en-US" sz="1200" i="1" dirty="0"/>
              <a:t>PLOS Computational Biology</a:t>
            </a:r>
            <a:r>
              <a:rPr lang="en-US" sz="1200" dirty="0"/>
              <a:t>, 18 (2022).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F733D-8CC1-EC81-7DBF-784DB1777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3" t="29259" r="34167" b="15926"/>
          <a:stretch/>
        </p:blipFill>
        <p:spPr>
          <a:xfrm>
            <a:off x="3124200" y="4423228"/>
            <a:ext cx="2590800" cy="2282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-152400" y="335516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Causal Discovery </a:t>
            </a:r>
            <a:br>
              <a:rPr 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 Clinical and Biomedical Observational Data</a:t>
            </a:r>
            <a:endParaRPr lang="en-US" sz="2000" dirty="0"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751" y="1828800"/>
            <a:ext cx="8829040" cy="17390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Discover causal relationships from observational clinical and biomedical data.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Approach: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 graphical models that capture statistical patterns in the data that are highly likely to be causal and not merely associational.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Ongoing basic research, as well as applications in cancer, severe sepsis, dementia, and kidney disease. 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rgbClr val="FFFFC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PIs and Funding: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600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t="32703" r="17805" b="32553"/>
          <a:stretch>
            <a:fillRect/>
          </a:stretch>
        </p:blipFill>
        <p:spPr bwMode="auto">
          <a:xfrm>
            <a:off x="7185025" y="96838"/>
            <a:ext cx="18827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2E4EF8-8399-3E3C-BAE4-4D6772DE0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0" t="29259" r="19167" b="8519"/>
          <a:stretch/>
        </p:blipFill>
        <p:spPr>
          <a:xfrm>
            <a:off x="1752600" y="4200222"/>
            <a:ext cx="4582238" cy="2636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752AC6-4260-4558-2239-B9D39FA5D6BD}"/>
              </a:ext>
            </a:extLst>
          </p:cNvPr>
          <p:cNvSpPr txBox="1"/>
          <p:nvPr/>
        </p:nvSpPr>
        <p:spPr>
          <a:xfrm>
            <a:off x="214751" y="3594962"/>
            <a:ext cx="808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Andrews B, Wongchokprasitti C, Visweswaran S, Lakhani CM, Patel CJ, Cooper GF. A new method for estimating the probability of causal relationships from observational data: Application to the study of the short-term effects of air pollution on cardiovascular and respiratory disease. </a:t>
            </a:r>
            <a:r>
              <a:rPr lang="en-US" sz="1200" i="1" dirty="0"/>
              <a:t>Artificial Intelligence in Medicine</a:t>
            </a:r>
            <a:r>
              <a:rPr lang="en-US" sz="1200" dirty="0"/>
              <a:t>, 139 (2023).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Additional Long Range Research Goals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ontent Placeholder 3"/>
          <p:cNvSpPr>
            <a:spLocks noGrp="1"/>
          </p:cNvSpPr>
          <p:nvPr>
            <p:ph idx="1"/>
          </p:nvPr>
        </p:nvSpPr>
        <p:spPr>
          <a:xfrm>
            <a:off x="128482" y="1532570"/>
            <a:ext cx="8887036" cy="1828800"/>
          </a:xfrm>
        </p:spPr>
        <p:txBody>
          <a:bodyPr>
            <a:noAutofit/>
          </a:bodyPr>
          <a:lstStyle/>
          <a:p>
            <a:pPr lvl="1">
              <a:buClr>
                <a:schemeClr val="tx1"/>
              </a:buClr>
              <a:buSzPct val="123000"/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Combine decision theory and causal modeling &amp; discovery to develop decisions aids that support clinical decision making</a:t>
            </a:r>
          </a:p>
          <a:p>
            <a:pPr lvl="1">
              <a:buClr>
                <a:schemeClr val="tx1"/>
              </a:buClr>
              <a:buSzPct val="123000"/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new machine learning algorithms for learning models that are optimized to predict well for individual patients</a:t>
            </a:r>
          </a:p>
          <a:p>
            <a:pPr lvl="1">
              <a:buClr>
                <a:schemeClr val="tx1"/>
              </a:buClr>
              <a:buSzPct val="123000"/>
              <a:buFont typeface="Arial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Line 20"/>
          <p:cNvSpPr>
            <a:spLocks noChangeAspect="1" noChangeShapeType="1"/>
          </p:cNvSpPr>
          <p:nvPr/>
        </p:nvSpPr>
        <p:spPr bwMode="auto">
          <a:xfrm>
            <a:off x="1760538" y="5060950"/>
            <a:ext cx="2933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6400800" y="5257800"/>
            <a:ext cx="982663" cy="8413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2"/>
          <p:cNvSpPr>
            <a:spLocks noChangeAspect="1" noChangeShapeType="1"/>
          </p:cNvSpPr>
          <p:nvPr/>
        </p:nvSpPr>
        <p:spPr bwMode="auto">
          <a:xfrm flipV="1">
            <a:off x="1760538" y="6165850"/>
            <a:ext cx="56356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flipV="1">
            <a:off x="1774826" y="5184775"/>
            <a:ext cx="2903538" cy="85486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24"/>
          <p:cNvSpPr txBox="1">
            <a:spLocks noChangeAspect="1" noChangeArrowheads="1"/>
          </p:cNvSpPr>
          <p:nvPr/>
        </p:nvSpPr>
        <p:spPr bwMode="auto">
          <a:xfrm>
            <a:off x="3048000" y="4114800"/>
            <a:ext cx="1462610" cy="50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/>
          <a:lstStyle/>
          <a:p>
            <a:pPr algn="ctr" eaLnBrk="1" hangingPunct="1"/>
            <a:r>
              <a:rPr lang="en-US" sz="1400" dirty="0">
                <a:solidFill>
                  <a:srgbClr val="FFC000"/>
                </a:solidFill>
              </a:rPr>
              <a:t>learn a patient-</a:t>
            </a:r>
          </a:p>
          <a:p>
            <a:pPr algn="ctr" eaLnBrk="1" hangingPunct="1"/>
            <a:r>
              <a:rPr lang="en-US" sz="1400" dirty="0">
                <a:solidFill>
                  <a:srgbClr val="FFC000"/>
                </a:solidFill>
              </a:rPr>
              <a:t>specific model</a:t>
            </a:r>
          </a:p>
        </p:txBody>
      </p:sp>
      <p:sp>
        <p:nvSpPr>
          <p:cNvPr id="11" name="Arc 25"/>
          <p:cNvSpPr>
            <a:spLocks/>
          </p:cNvSpPr>
          <p:nvPr/>
        </p:nvSpPr>
        <p:spPr bwMode="auto">
          <a:xfrm>
            <a:off x="4311650" y="4925770"/>
            <a:ext cx="161925" cy="528637"/>
          </a:xfrm>
          <a:custGeom>
            <a:avLst/>
            <a:gdLst>
              <a:gd name="G0" fmla="+- 21439 0 0"/>
              <a:gd name="G1" fmla="+- 21600 0 0"/>
              <a:gd name="G2" fmla="+- 21600 0 0"/>
              <a:gd name="T0" fmla="*/ 0 w 43039"/>
              <a:gd name="T1" fmla="*/ 18965 h 43200"/>
              <a:gd name="T2" fmla="*/ 11 w 43039"/>
              <a:gd name="T3" fmla="*/ 24323 h 43200"/>
              <a:gd name="T4" fmla="*/ 21439 w 4303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39" h="43200" fill="none" extrusionOk="0">
                <a:moveTo>
                  <a:pt x="0" y="18965"/>
                </a:moveTo>
                <a:cubicBezTo>
                  <a:pt x="1331" y="8136"/>
                  <a:pt x="10528" y="-1"/>
                  <a:pt x="21439" y="0"/>
                </a:cubicBezTo>
                <a:cubicBezTo>
                  <a:pt x="33368" y="0"/>
                  <a:pt x="43039" y="9670"/>
                  <a:pt x="43039" y="21600"/>
                </a:cubicBezTo>
                <a:cubicBezTo>
                  <a:pt x="43039" y="33529"/>
                  <a:pt x="33368" y="43200"/>
                  <a:pt x="21439" y="43200"/>
                </a:cubicBezTo>
                <a:cubicBezTo>
                  <a:pt x="10562" y="43200"/>
                  <a:pt x="1382" y="35112"/>
                  <a:pt x="11" y="24322"/>
                </a:cubicBezTo>
              </a:path>
              <a:path w="43039" h="43200" stroke="0" extrusionOk="0">
                <a:moveTo>
                  <a:pt x="0" y="18965"/>
                </a:moveTo>
                <a:cubicBezTo>
                  <a:pt x="1331" y="8136"/>
                  <a:pt x="10528" y="-1"/>
                  <a:pt x="21439" y="0"/>
                </a:cubicBezTo>
                <a:cubicBezTo>
                  <a:pt x="33368" y="0"/>
                  <a:pt x="43039" y="9670"/>
                  <a:pt x="43039" y="21600"/>
                </a:cubicBezTo>
                <a:cubicBezTo>
                  <a:pt x="43039" y="33529"/>
                  <a:pt x="33368" y="43200"/>
                  <a:pt x="21439" y="43200"/>
                </a:cubicBezTo>
                <a:cubicBezTo>
                  <a:pt x="10562" y="43200"/>
                  <a:pt x="1382" y="35112"/>
                  <a:pt x="11" y="24322"/>
                </a:cubicBezTo>
                <a:lnTo>
                  <a:pt x="21439" y="21600"/>
                </a:lnTo>
                <a:close/>
              </a:path>
            </a:pathLst>
          </a:custGeom>
          <a:noFill/>
          <a:ln w="15875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rc 26"/>
          <p:cNvSpPr>
            <a:spLocks/>
          </p:cNvSpPr>
          <p:nvPr/>
        </p:nvSpPr>
        <p:spPr bwMode="auto">
          <a:xfrm rot="953963">
            <a:off x="6965950" y="5764213"/>
            <a:ext cx="160338" cy="5508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153 w 43200"/>
              <a:gd name="T1" fmla="*/ 32837 h 43200"/>
              <a:gd name="T2" fmla="*/ 5407 w 43200"/>
              <a:gd name="T3" fmla="*/ 35895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153" y="32836"/>
                </a:moveTo>
                <a:cubicBezTo>
                  <a:pt x="1090" y="29451"/>
                  <a:pt x="0" y="255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5404" y="43200"/>
                  <a:pt x="9507" y="40539"/>
                  <a:pt x="5407" y="35894"/>
                </a:cubicBezTo>
              </a:path>
              <a:path w="43200" h="43200" stroke="0" extrusionOk="0">
                <a:moveTo>
                  <a:pt x="3153" y="32836"/>
                </a:moveTo>
                <a:cubicBezTo>
                  <a:pt x="1090" y="29451"/>
                  <a:pt x="0" y="255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5404" y="43200"/>
                  <a:pt x="9507" y="40539"/>
                  <a:pt x="5407" y="35894"/>
                </a:cubicBezTo>
                <a:lnTo>
                  <a:pt x="21600" y="21600"/>
                </a:lnTo>
                <a:close/>
              </a:path>
            </a:pathLst>
          </a:custGeom>
          <a:noFill/>
          <a:ln w="15875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7"/>
          <p:cNvSpPr txBox="1">
            <a:spLocks noChangeAspect="1" noChangeArrowheads="1"/>
          </p:cNvSpPr>
          <p:nvPr/>
        </p:nvSpPr>
        <p:spPr bwMode="auto">
          <a:xfrm>
            <a:off x="7010400" y="5105400"/>
            <a:ext cx="14478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44" rIns="9144"/>
          <a:lstStyle/>
          <a:p>
            <a:pPr algn="ctr" eaLnBrk="1" hangingPunct="1"/>
            <a:r>
              <a:rPr lang="en-US" sz="1400" dirty="0">
                <a:solidFill>
                  <a:srgbClr val="FFC000"/>
                </a:solidFill>
              </a:rPr>
              <a:t>predict outcome</a:t>
            </a: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338138" y="4706938"/>
            <a:ext cx="1409700" cy="708025"/>
          </a:xfrm>
          <a:prstGeom prst="wedgeRoundRectCallout">
            <a:avLst>
              <a:gd name="adj1" fmla="val -22750"/>
              <a:gd name="adj2" fmla="val 45292"/>
              <a:gd name="adj3" fmla="val 16667"/>
            </a:avLst>
          </a:prstGeom>
          <a:solidFill>
            <a:srgbClr val="FFFFCD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1400" dirty="0">
                <a:solidFill>
                  <a:schemeClr val="bg2"/>
                </a:solidFill>
              </a:rPr>
              <a:t>training set of past patient cases</a:t>
            </a: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350838" y="5927725"/>
            <a:ext cx="1409700" cy="549275"/>
          </a:xfrm>
          <a:prstGeom prst="wedgeRoundRectCallout">
            <a:avLst>
              <a:gd name="adj1" fmla="val -13852"/>
              <a:gd name="adj2" fmla="val -32273"/>
              <a:gd name="adj3" fmla="val 16667"/>
            </a:avLst>
          </a:prstGeom>
          <a:solidFill>
            <a:srgbClr val="FFFFCD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ctr" eaLnBrk="1" hangingPunct="1"/>
            <a:r>
              <a:rPr lang="en-US" sz="1400" dirty="0">
                <a:solidFill>
                  <a:schemeClr val="bg2"/>
                </a:solidFill>
              </a:rPr>
              <a:t>current </a:t>
            </a:r>
          </a:p>
          <a:p>
            <a:pPr algn="ctr" eaLnBrk="1" hangingPunct="1"/>
            <a:r>
              <a:rPr lang="en-US" sz="1400" dirty="0">
                <a:solidFill>
                  <a:schemeClr val="bg2"/>
                </a:solidFill>
              </a:rPr>
              <a:t>patient case</a:t>
            </a: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4694238" y="4696367"/>
            <a:ext cx="1838325" cy="713833"/>
          </a:xfrm>
          <a:prstGeom prst="wedgeRoundRectCallout">
            <a:avLst>
              <a:gd name="adj1" fmla="val -23491"/>
              <a:gd name="adj2" fmla="val 11981"/>
              <a:gd name="adj3" fmla="val 16667"/>
            </a:avLst>
          </a:prstGeom>
          <a:solidFill>
            <a:srgbClr val="FFFFCD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0" rIns="45720"/>
          <a:lstStyle/>
          <a:p>
            <a:pPr algn="ctr" eaLnBrk="1" hangingPunct="1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7416483" y="5885497"/>
            <a:ext cx="1409700" cy="550863"/>
          </a:xfrm>
          <a:prstGeom prst="wedgeRoundRectCallout">
            <a:avLst>
              <a:gd name="adj1" fmla="val -48199"/>
              <a:gd name="adj2" fmla="val 30602"/>
              <a:gd name="adj3" fmla="val 16667"/>
            </a:avLst>
          </a:prstGeom>
          <a:solidFill>
            <a:srgbClr val="FFFFCD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1400" dirty="0">
                <a:solidFill>
                  <a:schemeClr val="bg2"/>
                </a:solidFill>
              </a:rPr>
              <a:t>prediction for current case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4400" y="4704080"/>
            <a:ext cx="1812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patient-specific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model for current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case</a:t>
            </a:r>
          </a:p>
          <a:p>
            <a:endParaRPr lang="en-US" dirty="0"/>
          </a:p>
        </p:txBody>
      </p:sp>
      <p:sp>
        <p:nvSpPr>
          <p:cNvPr id="2" name="Freeform 1"/>
          <p:cNvSpPr/>
          <p:nvPr/>
        </p:nvSpPr>
        <p:spPr bwMode="auto">
          <a:xfrm>
            <a:off x="4297680" y="4582160"/>
            <a:ext cx="101600" cy="363858"/>
          </a:xfrm>
          <a:custGeom>
            <a:avLst/>
            <a:gdLst>
              <a:gd name="connsiteX0" fmla="*/ 0 w 101600"/>
              <a:gd name="connsiteY0" fmla="*/ 0 h 363858"/>
              <a:gd name="connsiteX1" fmla="*/ 81280 w 101600"/>
              <a:gd name="connsiteY1" fmla="*/ 325120 h 363858"/>
              <a:gd name="connsiteX2" fmla="*/ 101600 w 101600"/>
              <a:gd name="connsiteY2" fmla="*/ 345440 h 36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363858">
                <a:moveTo>
                  <a:pt x="0" y="0"/>
                </a:moveTo>
                <a:cubicBezTo>
                  <a:pt x="32173" y="133773"/>
                  <a:pt x="64347" y="267547"/>
                  <a:pt x="81280" y="325120"/>
                </a:cubicBezTo>
                <a:cubicBezTo>
                  <a:pt x="98213" y="382693"/>
                  <a:pt x="99906" y="364066"/>
                  <a:pt x="101600" y="345440"/>
                </a:cubicBezTo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132320" y="5384800"/>
            <a:ext cx="82408" cy="375920"/>
          </a:xfrm>
          <a:custGeom>
            <a:avLst/>
            <a:gdLst>
              <a:gd name="connsiteX0" fmla="*/ 81280 w 82408"/>
              <a:gd name="connsiteY0" fmla="*/ 0 h 375920"/>
              <a:gd name="connsiteX1" fmla="*/ 71120 w 82408"/>
              <a:gd name="connsiteY1" fmla="*/ 81280 h 375920"/>
              <a:gd name="connsiteX2" fmla="*/ 0 w 82408"/>
              <a:gd name="connsiteY2" fmla="*/ 375920 h 3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08" h="375920">
                <a:moveTo>
                  <a:pt x="81280" y="0"/>
                </a:moveTo>
                <a:cubicBezTo>
                  <a:pt x="82973" y="9313"/>
                  <a:pt x="84667" y="18627"/>
                  <a:pt x="71120" y="81280"/>
                </a:cubicBezTo>
                <a:cubicBezTo>
                  <a:pt x="57573" y="143933"/>
                  <a:pt x="28786" y="259926"/>
                  <a:pt x="0" y="375920"/>
                </a:cubicBezTo>
              </a:path>
            </a:pathLst>
          </a:cu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11E98-FD42-4881-5F61-265828B09007}"/>
              </a:ext>
            </a:extLst>
          </p:cNvPr>
          <p:cNvSpPr txBox="1"/>
          <p:nvPr/>
        </p:nvSpPr>
        <p:spPr>
          <a:xfrm>
            <a:off x="306883" y="3292579"/>
            <a:ext cx="808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Johnsona</a:t>
            </a:r>
            <a:r>
              <a:rPr lang="en-US" sz="1200" dirty="0"/>
              <a:t> A, </a:t>
            </a:r>
            <a:r>
              <a:rPr lang="en-US" sz="1200" dirty="0" err="1"/>
              <a:t>Coopera</a:t>
            </a:r>
            <a:r>
              <a:rPr lang="en-US" sz="1200" dirty="0"/>
              <a:t> GF, </a:t>
            </a:r>
            <a:r>
              <a:rPr lang="en-US" sz="1200" dirty="0" err="1"/>
              <a:t>Visweswarana</a:t>
            </a:r>
            <a:r>
              <a:rPr lang="en-US" sz="1200" dirty="0"/>
              <a:t> S. A novel personalized random forest algorithm </a:t>
            </a:r>
            <a:r>
              <a:rPr lang="en-US" sz="1200"/>
              <a:t>for clinical </a:t>
            </a:r>
            <a:r>
              <a:rPr lang="en-US" sz="1200" dirty="0"/>
              <a:t>outcome prediction. In: Proceedings of MEDINFO 2021 (2022).</a:t>
            </a:r>
          </a:p>
        </p:txBody>
      </p:sp>
    </p:spTree>
    <p:extLst>
      <p:ext uri="{BB962C8B-B14F-4D97-AF65-F5344CB8AC3E}">
        <p14:creationId xmlns:p14="http://schemas.microsoft.com/office/powerpoint/2010/main" val="853835317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0DC958FBEEE48836E062EF598A96D" ma:contentTypeVersion="6" ma:contentTypeDescription="Create a new document." ma:contentTypeScope="" ma:versionID="9148b4b5e0fa88318cca793ec4b24004">
  <xsd:schema xmlns:xsd="http://www.w3.org/2001/XMLSchema" xmlns:xs="http://www.w3.org/2001/XMLSchema" xmlns:p="http://schemas.microsoft.com/office/2006/metadata/properties" xmlns:ns2="30577b95-eb91-4f16-9434-7f8d99b86dbd" xmlns:ns3="9945de61-050f-4a31-adbb-2cf301d783f2" targetNamespace="http://schemas.microsoft.com/office/2006/metadata/properties" ma:root="true" ma:fieldsID="f7637506841938321eb59714a7d9a011" ns2:_="" ns3:_="">
    <xsd:import namespace="30577b95-eb91-4f16-9434-7f8d99b86dbd"/>
    <xsd:import namespace="9945de61-050f-4a31-adbb-2cf301d78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7b95-eb91-4f16-9434-7f8d99b8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de61-050f-4a31-adbb-2cf301d783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C9FC40-CCEA-4A79-9C6F-9CB8E2DA938E}"/>
</file>

<file path=customXml/itemProps2.xml><?xml version="1.0" encoding="utf-8"?>
<ds:datastoreItem xmlns:ds="http://schemas.openxmlformats.org/officeDocument/2006/customXml" ds:itemID="{337AB32C-2BBC-4157-87AE-7AFE793A5A24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3208</TotalTime>
  <Words>1062</Words>
  <Application>Microsoft Office PowerPoint</Application>
  <PresentationFormat>On-screen Show (4:3)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Wingdings</vt:lpstr>
      <vt:lpstr>Stream</vt:lpstr>
      <vt:lpstr>Gregory F. Cooper, M.D., Ph.D. Distinguished Professor of Biomedical Informatics Vice Chair of Research, Department of Biomedical Informatics  gfc@pitt.edu     412-624-5100</vt:lpstr>
      <vt:lpstr> Individualized Prediction of Treatment Effects  Using Data from Both Embedded Clinical Trials and Electronic Health Records</vt:lpstr>
      <vt:lpstr>Detection and Characterization of  Disease Outbreaks Using Probabilistic Modeling</vt:lpstr>
      <vt:lpstr>Machine-Learning-Based Clinical Alerting</vt:lpstr>
      <vt:lpstr>Interpretable Deep Learning Models for Translational Medicine</vt:lpstr>
      <vt:lpstr>Discovery of Tumor-Specific  Pathways and Communication Channels</vt:lpstr>
      <vt:lpstr>Causal Discovery  from Clinical and Biomedical Observational Data</vt:lpstr>
      <vt:lpstr>Additional Long Range Research Goals</vt:lpstr>
    </vt:vector>
  </TitlesOfParts>
  <Company>PITT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Greg Cooper</dc:title>
  <dc:creator>gfc</dc:creator>
  <cp:lastModifiedBy>Cooper, Greg</cp:lastModifiedBy>
  <cp:revision>129</cp:revision>
  <dcterms:created xsi:type="dcterms:W3CDTF">2011-11-28T20:47:29Z</dcterms:created>
  <dcterms:modified xsi:type="dcterms:W3CDTF">2024-01-12T01:58:21Z</dcterms:modified>
</cp:coreProperties>
</file>