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9" r:id="rId2"/>
    <p:sldId id="260" r:id="rId3"/>
    <p:sldId id="501" r:id="rId4"/>
    <p:sldId id="1189" r:id="rId5"/>
    <p:sldId id="989" r:id="rId6"/>
    <p:sldId id="256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57E161-8BE7-C74B-AC34-5BC7E5FB49FD}" v="1" dt="2024-01-11T22:35:49.8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4"/>
    <p:restoredTop sz="93129"/>
  </p:normalViewPr>
  <p:slideViewPr>
    <p:cSldViewPr>
      <p:cViewPr varScale="1">
        <p:scale>
          <a:sx n="114" d="100"/>
          <a:sy n="114" d="100"/>
        </p:scale>
        <p:origin x="222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57049-0DDA-334C-A268-EC0B7DF10142}" type="datetimeFigureOut">
              <a:rPr lang="en-US" smtClean="0"/>
              <a:t>1/11/24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5D902-DC7A-9E48-B10F-7FDFD3EB0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4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E4DB1-0937-CF46-A591-6B6F94FDC5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29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unique perspective of perceiving disease state of each tumor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22AEA-43FE-4541-99F6-6690BB961D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35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0C7B-3CD2-4822-9ED6-DF5E058E8EB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7C92-F439-4187-9194-468E1748E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3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0C7B-3CD2-4822-9ED6-DF5E058E8EB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7C92-F439-4187-9194-468E1748E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42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0C7B-3CD2-4822-9ED6-DF5E058E8EB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7C92-F439-4187-9194-468E1748E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62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C7381B-DC53-4027-BA42-C7EF233E87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83355" y="1696630"/>
            <a:ext cx="5160645" cy="4793069"/>
          </a:xfrm>
          <a:custGeom>
            <a:avLst/>
            <a:gdLst>
              <a:gd name="connsiteX0" fmla="*/ 0 w 6880860"/>
              <a:gd name="connsiteY0" fmla="*/ 0 h 4793069"/>
              <a:gd name="connsiteX1" fmla="*/ 6880860 w 6880860"/>
              <a:gd name="connsiteY1" fmla="*/ 0 h 4793069"/>
              <a:gd name="connsiteX2" fmla="*/ 6880860 w 6880860"/>
              <a:gd name="connsiteY2" fmla="*/ 4793069 h 4793069"/>
              <a:gd name="connsiteX3" fmla="*/ 0 w 6880860"/>
              <a:gd name="connsiteY3" fmla="*/ 4793069 h 4793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0860" h="4793069">
                <a:moveTo>
                  <a:pt x="0" y="0"/>
                </a:moveTo>
                <a:lnTo>
                  <a:pt x="6880860" y="0"/>
                </a:lnTo>
                <a:lnTo>
                  <a:pt x="6880860" y="4793069"/>
                </a:lnTo>
                <a:lnTo>
                  <a:pt x="0" y="47930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050" i="1"/>
            </a:lvl1pPr>
          </a:lstStyle>
          <a:p>
            <a:r>
              <a:rPr lang="en-US" dirty="0"/>
              <a:t>To place an image in this placeholder, just drag and drop one into this placeholder. Or, you can click on the icon.</a:t>
            </a:r>
          </a:p>
        </p:txBody>
      </p:sp>
    </p:spTree>
    <p:extLst>
      <p:ext uri="{BB962C8B-B14F-4D97-AF65-F5344CB8AC3E}">
        <p14:creationId xmlns:p14="http://schemas.microsoft.com/office/powerpoint/2010/main" val="217566496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0C7B-3CD2-4822-9ED6-DF5E058E8EB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7C92-F439-4187-9194-468E1748E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8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0C7B-3CD2-4822-9ED6-DF5E058E8EB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7C92-F439-4187-9194-468E1748E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62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0C7B-3CD2-4822-9ED6-DF5E058E8EB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7C92-F439-4187-9194-468E1748E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55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0C7B-3CD2-4822-9ED6-DF5E058E8EB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7C92-F439-4187-9194-468E1748E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47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0C7B-3CD2-4822-9ED6-DF5E058E8EB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7C92-F439-4187-9194-468E1748E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0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0C7B-3CD2-4822-9ED6-DF5E058E8EB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7C92-F439-4187-9194-468E1748E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39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0C7B-3CD2-4822-9ED6-DF5E058E8EB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7C92-F439-4187-9194-468E1748E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30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0C7B-3CD2-4822-9ED6-DF5E058E8EB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7C92-F439-4187-9194-468E1748E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9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70C7B-3CD2-4822-9ED6-DF5E058E8EB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77C92-F439-4187-9194-468E1748E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7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xinghua@pitt.edu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hyperlink" Target="https://www.dbmi.pitt.edu/person/xinghua-lu-md-phd-m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BD0A92D-399A-41B4-B955-6B72A41B7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6048" y="0"/>
            <a:ext cx="9340048" cy="6850894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6A49DF9-534D-4905-8F46-02AB63EB6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13"/>
          <a:stretch/>
        </p:blipFill>
        <p:spPr>
          <a:xfrm flipH="1">
            <a:off x="-196051" y="0"/>
            <a:ext cx="9340050" cy="68508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96335" y="4764601"/>
            <a:ext cx="4459934" cy="972836"/>
          </a:xfrm>
        </p:spPr>
        <p:txBody>
          <a:bodyPr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1800" b="1" dirty="0">
                <a:solidFill>
                  <a:srgbClr val="000000"/>
                </a:solidFill>
              </a:rPr>
              <a:t>From Big Data to Bedside (BD2B)</a:t>
            </a:r>
            <a:r>
              <a:rPr lang="en-US" sz="1800" dirty="0">
                <a:solidFill>
                  <a:srgbClr val="000000"/>
                </a:solidFill>
              </a:rPr>
              <a:t>: 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Translating genomic big data to better clinical care through artificial intelligence </a:t>
            </a:r>
          </a:p>
        </p:txBody>
      </p:sp>
      <p:sp>
        <p:nvSpPr>
          <p:cNvPr id="29" name="Freeform 56">
            <a:extLst>
              <a:ext uri="{FF2B5EF4-FFF2-40B4-BE49-F238E27FC236}">
                <a16:creationId xmlns:a16="http://schemas.microsoft.com/office/drawing/2014/main" id="{9FA51AA9-DFBD-4CB2-9C70-26DAC24A3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213" y="-7107"/>
            <a:ext cx="4301461" cy="3189918"/>
          </a:xfrm>
          <a:custGeom>
            <a:avLst/>
            <a:gdLst>
              <a:gd name="connsiteX0" fmla="*/ 268379 w 4305922"/>
              <a:gd name="connsiteY0" fmla="*/ 0 h 3193227"/>
              <a:gd name="connsiteX1" fmla="*/ 4037544 w 4305922"/>
              <a:gd name="connsiteY1" fmla="*/ 0 h 3193227"/>
              <a:gd name="connsiteX2" fmla="*/ 4046072 w 4305922"/>
              <a:gd name="connsiteY2" fmla="*/ 14037 h 3193227"/>
              <a:gd name="connsiteX3" fmla="*/ 4305922 w 4305922"/>
              <a:gd name="connsiteY3" fmla="*/ 1040266 h 3193227"/>
              <a:gd name="connsiteX4" fmla="*/ 2152962 w 4305922"/>
              <a:gd name="connsiteY4" fmla="*/ 3193227 h 3193227"/>
              <a:gd name="connsiteX5" fmla="*/ 0 w 4305922"/>
              <a:gd name="connsiteY5" fmla="*/ 1040266 h 3193227"/>
              <a:gd name="connsiteX6" fmla="*/ 259851 w 4305922"/>
              <a:gd name="connsiteY6" fmla="*/ 14037 h 319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922" h="3193227">
                <a:moveTo>
                  <a:pt x="268379" y="0"/>
                </a:moveTo>
                <a:lnTo>
                  <a:pt x="4037544" y="0"/>
                </a:lnTo>
                <a:lnTo>
                  <a:pt x="4046072" y="14037"/>
                </a:lnTo>
                <a:cubicBezTo>
                  <a:pt x="4211790" y="319097"/>
                  <a:pt x="4305922" y="668689"/>
                  <a:pt x="4305922" y="1040266"/>
                </a:cubicBezTo>
                <a:cubicBezTo>
                  <a:pt x="4305922" y="2229314"/>
                  <a:pt x="3342009" y="3193227"/>
                  <a:pt x="2152962" y="3193227"/>
                </a:cubicBezTo>
                <a:cubicBezTo>
                  <a:pt x="963913" y="3193227"/>
                  <a:pt x="0" y="2229314"/>
                  <a:pt x="0" y="1040266"/>
                </a:cubicBezTo>
                <a:cubicBezTo>
                  <a:pt x="0" y="668689"/>
                  <a:pt x="94133" y="319097"/>
                  <a:pt x="259851" y="14037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D07E1-943E-3551-A96F-8C6449E383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6576" r="-1" b="17825"/>
          <a:stretch/>
        </p:blipFill>
        <p:spPr>
          <a:xfrm>
            <a:off x="329848" y="-15077"/>
            <a:ext cx="4059658" cy="3069017"/>
          </a:xfrm>
          <a:custGeom>
            <a:avLst/>
            <a:gdLst/>
            <a:ahLst/>
            <a:cxnLst/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1" name="Freeform 58">
            <a:extLst>
              <a:ext uri="{FF2B5EF4-FFF2-40B4-BE49-F238E27FC236}">
                <a16:creationId xmlns:a16="http://schemas.microsoft.com/office/drawing/2014/main" id="{D5905D0D-FE5E-454B-A340-4DE821C09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2327" y="1420882"/>
            <a:ext cx="4501673" cy="5437119"/>
          </a:xfrm>
          <a:custGeom>
            <a:avLst/>
            <a:gdLst>
              <a:gd name="connsiteX0" fmla="*/ 3034499 w 4506342"/>
              <a:gd name="connsiteY0" fmla="*/ 0 h 5442758"/>
              <a:gd name="connsiteX1" fmla="*/ 4480922 w 4506342"/>
              <a:gd name="connsiteY1" fmla="*/ 366248 h 5442758"/>
              <a:gd name="connsiteX2" fmla="*/ 4506342 w 4506342"/>
              <a:gd name="connsiteY2" fmla="*/ 381691 h 5442758"/>
              <a:gd name="connsiteX3" fmla="*/ 4506342 w 4506342"/>
              <a:gd name="connsiteY3" fmla="*/ 5442758 h 5442758"/>
              <a:gd name="connsiteX4" fmla="*/ 1193461 w 4506342"/>
              <a:gd name="connsiteY4" fmla="*/ 5442758 h 5442758"/>
              <a:gd name="connsiteX5" fmla="*/ 1104276 w 4506342"/>
              <a:gd name="connsiteY5" fmla="*/ 5376066 h 5442758"/>
              <a:gd name="connsiteX6" fmla="*/ 0 w 4506342"/>
              <a:gd name="connsiteY6" fmla="*/ 3034499 h 5442758"/>
              <a:gd name="connsiteX7" fmla="*/ 3034499 w 4506342"/>
              <a:gd name="connsiteY7" fmla="*/ 0 h 544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6342" h="5442758">
                <a:moveTo>
                  <a:pt x="3034499" y="0"/>
                </a:moveTo>
                <a:cubicBezTo>
                  <a:pt x="3558220" y="0"/>
                  <a:pt x="4050953" y="132675"/>
                  <a:pt x="4480922" y="366248"/>
                </a:cubicBezTo>
                <a:lnTo>
                  <a:pt x="4506342" y="381691"/>
                </a:lnTo>
                <a:lnTo>
                  <a:pt x="4506342" y="5442758"/>
                </a:lnTo>
                <a:lnTo>
                  <a:pt x="1193461" y="5442758"/>
                </a:lnTo>
                <a:lnTo>
                  <a:pt x="1104276" y="5376066"/>
                </a:lnTo>
                <a:cubicBezTo>
                  <a:pt x="429867" y="4819495"/>
                  <a:pt x="0" y="3977198"/>
                  <a:pt x="0" y="3034499"/>
                </a:cubicBezTo>
                <a:cubicBezTo>
                  <a:pt x="0" y="1358591"/>
                  <a:pt x="1358591" y="0"/>
                  <a:pt x="3034499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8" name="Picture 7" descr="title-slide.jpg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6" r="5305" b="-1"/>
          <a:stretch/>
        </p:blipFill>
        <p:spPr bwMode="auto">
          <a:xfrm>
            <a:off x="4797277" y="1575831"/>
            <a:ext cx="4346723" cy="5282169"/>
          </a:xfrm>
          <a:custGeom>
            <a:avLst/>
            <a:gdLst/>
            <a:ahLst/>
            <a:cxnLst/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dbmi"/>
          <p:cNvPicPr>
            <a:picLocks noChangeAspect="1" noChangeArrowheads="1"/>
          </p:cNvPicPr>
          <p:nvPr/>
        </p:nvPicPr>
        <p:blipFill>
          <a:blip r:embed="rId6">
            <a:lum bright="6000"/>
          </a:blip>
          <a:srcRect/>
          <a:stretch>
            <a:fillRect/>
          </a:stretch>
        </p:blipFill>
        <p:spPr bwMode="auto">
          <a:xfrm>
            <a:off x="76200" y="5638799"/>
            <a:ext cx="990600" cy="1032001"/>
          </a:xfrm>
          <a:prstGeom prst="rect">
            <a:avLst/>
          </a:prstGeom>
          <a:noFill/>
        </p:spPr>
      </p:pic>
      <p:pic>
        <p:nvPicPr>
          <p:cNvPr id="6" name="Picture 18" descr="pitt-logo-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29779" y="5752599"/>
            <a:ext cx="950364" cy="853994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6830" y="3369920"/>
            <a:ext cx="4459652" cy="1693990"/>
          </a:xfrm>
        </p:spPr>
        <p:txBody>
          <a:bodyPr anchor="b">
            <a:noAutofit/>
          </a:bodyPr>
          <a:lstStyle/>
          <a:p>
            <a:pPr lvl="0" algn="l">
              <a:lnSpc>
                <a:spcPct val="9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Xinghua Lu</a:t>
            </a:r>
            <a:r>
              <a:rPr lang="en-US" sz="1600" dirty="0">
                <a:solidFill>
                  <a:srgbClr val="000000"/>
                </a:solidFill>
              </a:rPr>
              <a:t>, MD, PhD</a:t>
            </a:r>
          </a:p>
          <a:p>
            <a:pPr lvl="0" algn="l">
              <a:lnSpc>
                <a:spcPct val="90000"/>
              </a:lnSpc>
            </a:pPr>
            <a:r>
              <a:rPr lang="en-US" sz="1400" dirty="0">
                <a:solidFill>
                  <a:srgbClr val="000000"/>
                </a:solidFill>
              </a:rPr>
              <a:t>Dept.  Biomedical Informatics</a:t>
            </a:r>
          </a:p>
          <a:p>
            <a:pPr lvl="0" algn="l">
              <a:lnSpc>
                <a:spcPct val="90000"/>
              </a:lnSpc>
            </a:pPr>
            <a:r>
              <a:rPr lang="en-US" sz="1400" dirty="0">
                <a:solidFill>
                  <a:srgbClr val="000000"/>
                </a:solidFill>
              </a:rPr>
              <a:t>University of Pittsburgh</a:t>
            </a:r>
          </a:p>
          <a:p>
            <a:pPr lvl="0" algn="l">
              <a:lnSpc>
                <a:spcPct val="90000"/>
              </a:lnSpc>
            </a:pPr>
            <a:r>
              <a:rPr lang="en-US" sz="1400" dirty="0">
                <a:solidFill>
                  <a:srgbClr val="000000"/>
                </a:solidFill>
              </a:rPr>
              <a:t>Email: </a:t>
            </a:r>
            <a:r>
              <a:rPr lang="en-US" sz="1400" dirty="0">
                <a:solidFill>
                  <a:srgbClr val="000000"/>
                </a:solidFill>
                <a:hlinkClick r:id="rId8"/>
              </a:rPr>
              <a:t>xinghua@pitt.edu</a:t>
            </a:r>
            <a:endParaRPr lang="en-US" sz="1400" dirty="0">
              <a:solidFill>
                <a:srgbClr val="000000"/>
              </a:solidFill>
            </a:endParaRPr>
          </a:p>
          <a:p>
            <a:pPr lvl="0" algn="l">
              <a:lnSpc>
                <a:spcPct val="90000"/>
              </a:lnSpc>
            </a:pPr>
            <a:r>
              <a:rPr lang="en-US" sz="1400" dirty="0">
                <a:solidFill>
                  <a:srgbClr val="000000"/>
                </a:solidFill>
              </a:rPr>
              <a:t>Tel: 412-624-3303</a:t>
            </a:r>
          </a:p>
          <a:p>
            <a:pPr lvl="0" algn="l">
              <a:lnSpc>
                <a:spcPct val="90000"/>
              </a:lnSpc>
            </a:pPr>
            <a:r>
              <a:rPr lang="en-US" sz="1400" dirty="0">
                <a:solidFill>
                  <a:srgbClr val="000000"/>
                </a:solidFill>
                <a:hlinkClick r:id="rId9"/>
              </a:rPr>
              <a:t>https://www.dbmi.pitt.edu/person/xinghua-lu-md-phd-ms</a:t>
            </a:r>
            <a:endParaRPr lang="en-US" sz="1400" dirty="0">
              <a:solidFill>
                <a:srgbClr val="000000"/>
              </a:solidFill>
            </a:endParaRPr>
          </a:p>
          <a:p>
            <a:pPr lvl="0" algn="l">
              <a:lnSpc>
                <a:spcPct val="90000"/>
              </a:lnSpc>
            </a:pPr>
            <a:endParaRPr lang="en-US" sz="1400" dirty="0">
              <a:solidFill>
                <a:srgbClr val="000000"/>
              </a:solidFill>
            </a:endParaRPr>
          </a:p>
          <a:p>
            <a:pPr algn="l">
              <a:lnSpc>
                <a:spcPct val="90000"/>
              </a:lnSpc>
            </a:pP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09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Address key questions of AI in medicine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18807" y="1828800"/>
            <a:ext cx="3995994" cy="4498975"/>
          </a:xfrm>
        </p:spPr>
        <p:txBody>
          <a:bodyPr>
            <a:normAutofit/>
          </a:bodyPr>
          <a:lstStyle/>
          <a:p>
            <a:r>
              <a:rPr lang="en-US" sz="2400" dirty="0"/>
              <a:t>Causality </a:t>
            </a:r>
          </a:p>
          <a:p>
            <a:pPr lvl="1"/>
            <a:r>
              <a:rPr lang="en-US" sz="2000" dirty="0"/>
              <a:t>Understand disease mechanisms through a lens  of causality </a:t>
            </a:r>
          </a:p>
          <a:p>
            <a:endParaRPr lang="en-US" sz="2400" dirty="0"/>
          </a:p>
          <a:p>
            <a:r>
              <a:rPr lang="en-US" sz="2400" dirty="0"/>
              <a:t>Pattern recognition</a:t>
            </a:r>
          </a:p>
          <a:p>
            <a:pPr lvl="1"/>
            <a:r>
              <a:rPr lang="en-US" dirty="0"/>
              <a:t>Deep learning</a:t>
            </a:r>
            <a:endParaRPr lang="en-US" sz="2400" dirty="0"/>
          </a:p>
          <a:p>
            <a:pPr lvl="1"/>
            <a:r>
              <a:rPr lang="en-US" dirty="0"/>
              <a:t>Active learning</a:t>
            </a:r>
          </a:p>
          <a:p>
            <a:endParaRPr lang="en-US" sz="2400" dirty="0"/>
          </a:p>
          <a:p>
            <a:r>
              <a:rPr lang="en-US" sz="2400" dirty="0"/>
              <a:t>Decision support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103" y="1828801"/>
            <a:ext cx="5026686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37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BF2C0AD-F30C-4898-96DD-EB4DC915DA48}"/>
              </a:ext>
            </a:extLst>
          </p:cNvPr>
          <p:cNvSpPr txBox="1"/>
          <p:nvPr/>
        </p:nvSpPr>
        <p:spPr>
          <a:xfrm>
            <a:off x="20596" y="52542"/>
            <a:ext cx="9144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My Moonshot</a:t>
            </a:r>
          </a:p>
          <a:p>
            <a:pPr algn="ctr"/>
            <a:r>
              <a:rPr lang="en-US" sz="225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DeepRx: A comprehensive AI-driven Precision Oncology Decision Support System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4E49B-91FE-49DA-BF57-E848BAD04F76}"/>
              </a:ext>
            </a:extLst>
          </p:cNvPr>
          <p:cNvSpPr/>
          <p:nvPr/>
        </p:nvSpPr>
        <p:spPr>
          <a:xfrm>
            <a:off x="0" y="2129723"/>
            <a:ext cx="152400" cy="3594802"/>
          </a:xfrm>
          <a:prstGeom prst="rect">
            <a:avLst/>
          </a:prstGeom>
          <a:solidFill>
            <a:srgbClr val="2A9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1A94A82-B0A0-4766-A48A-56F1C3A50278}"/>
              </a:ext>
            </a:extLst>
          </p:cNvPr>
          <p:cNvGrpSpPr/>
          <p:nvPr/>
        </p:nvGrpSpPr>
        <p:grpSpPr>
          <a:xfrm>
            <a:off x="4104504" y="1350024"/>
            <a:ext cx="934994" cy="34289"/>
            <a:chOff x="5472671" y="603691"/>
            <a:chExt cx="1246659" cy="4571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4CA25A4-0F71-423B-ADEC-21C3F42E0A30}"/>
                </a:ext>
              </a:extLst>
            </p:cNvPr>
            <p:cNvSpPr/>
            <p:nvPr/>
          </p:nvSpPr>
          <p:spPr>
            <a:xfrm flipH="1">
              <a:off x="6448856" y="603691"/>
              <a:ext cx="270474" cy="45719"/>
            </a:xfrm>
            <a:prstGeom prst="rect">
              <a:avLst/>
            </a:prstGeom>
            <a:solidFill>
              <a:srgbClr val="295F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46AE626-8BAF-4B1E-A097-E1893E4F8689}"/>
                </a:ext>
              </a:extLst>
            </p:cNvPr>
            <p:cNvSpPr/>
            <p:nvPr/>
          </p:nvSpPr>
          <p:spPr>
            <a:xfrm flipH="1">
              <a:off x="6123461" y="603691"/>
              <a:ext cx="270474" cy="45719"/>
            </a:xfrm>
            <a:prstGeom prst="rect">
              <a:avLst/>
            </a:prstGeom>
            <a:solidFill>
              <a:srgbClr val="2A95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554D579-7C3A-4D80-9F7A-49F8E6C63E91}"/>
                </a:ext>
              </a:extLst>
            </p:cNvPr>
            <p:cNvSpPr/>
            <p:nvPr/>
          </p:nvSpPr>
          <p:spPr>
            <a:xfrm flipH="1">
              <a:off x="5798066" y="603691"/>
              <a:ext cx="270474" cy="45719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AAD6F19-9D54-4A62-8CE3-387E36ABE207}"/>
                </a:ext>
              </a:extLst>
            </p:cNvPr>
            <p:cNvSpPr/>
            <p:nvPr/>
          </p:nvSpPr>
          <p:spPr>
            <a:xfrm flipH="1">
              <a:off x="5472671" y="603691"/>
              <a:ext cx="270474" cy="45719"/>
            </a:xfrm>
            <a:prstGeom prst="rect">
              <a:avLst/>
            </a:prstGeom>
            <a:solidFill>
              <a:srgbClr val="BF04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ADCB977-DF76-0A46-AC0B-70BA2A360550}"/>
              </a:ext>
            </a:extLst>
          </p:cNvPr>
          <p:cNvGrpSpPr/>
          <p:nvPr/>
        </p:nvGrpSpPr>
        <p:grpSpPr>
          <a:xfrm>
            <a:off x="363061" y="3369717"/>
            <a:ext cx="3461084" cy="954107"/>
            <a:chOff x="541940" y="1775406"/>
            <a:chExt cx="4614778" cy="127214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894BC5A-AF91-4008-857A-F79F2677EDCD}"/>
                </a:ext>
              </a:extLst>
            </p:cNvPr>
            <p:cNvSpPr txBox="1"/>
            <p:nvPr/>
          </p:nvSpPr>
          <p:spPr>
            <a:xfrm>
              <a:off x="1458112" y="1775406"/>
              <a:ext cx="3698606" cy="1272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Advanced AI methodologies: Deep learning, tumor-specific Bayesian causal networks, …</a:t>
              </a:r>
            </a:p>
            <a:p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9490BFC-826A-43E7-89D1-51D0CCF874E2}"/>
                </a:ext>
              </a:extLst>
            </p:cNvPr>
            <p:cNvGrpSpPr/>
            <p:nvPr/>
          </p:nvGrpSpPr>
          <p:grpSpPr>
            <a:xfrm>
              <a:off x="541940" y="2172849"/>
              <a:ext cx="665622" cy="657355"/>
              <a:chOff x="13246690" y="5941141"/>
              <a:chExt cx="550101" cy="543268"/>
            </a:xfrm>
            <a:solidFill>
              <a:srgbClr val="2A95BF"/>
            </a:solidFill>
          </p:grpSpPr>
          <p:sp>
            <p:nvSpPr>
              <p:cNvPr id="25" name="Freeform 274">
                <a:extLst>
                  <a:ext uri="{FF2B5EF4-FFF2-40B4-BE49-F238E27FC236}">
                    <a16:creationId xmlns:a16="http://schemas.microsoft.com/office/drawing/2014/main" id="{12422254-F20A-47EC-A991-3AB9768F84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246690" y="5941141"/>
                <a:ext cx="550101" cy="543268"/>
              </a:xfrm>
              <a:custGeom>
                <a:avLst/>
                <a:gdLst>
                  <a:gd name="T0" fmla="*/ 63 w 161"/>
                  <a:gd name="T1" fmla="*/ 159 h 159"/>
                  <a:gd name="T2" fmla="*/ 51 w 161"/>
                  <a:gd name="T3" fmla="*/ 132 h 159"/>
                  <a:gd name="T4" fmla="*/ 12 w 161"/>
                  <a:gd name="T5" fmla="*/ 125 h 159"/>
                  <a:gd name="T6" fmla="*/ 24 w 161"/>
                  <a:gd name="T7" fmla="*/ 97 h 159"/>
                  <a:gd name="T8" fmla="*/ 0 w 161"/>
                  <a:gd name="T9" fmla="*/ 62 h 159"/>
                  <a:gd name="T10" fmla="*/ 27 w 161"/>
                  <a:gd name="T11" fmla="*/ 50 h 159"/>
                  <a:gd name="T12" fmla="*/ 35 w 161"/>
                  <a:gd name="T13" fmla="*/ 11 h 159"/>
                  <a:gd name="T14" fmla="*/ 63 w 161"/>
                  <a:gd name="T15" fmla="*/ 23 h 159"/>
                  <a:gd name="T16" fmla="*/ 98 w 161"/>
                  <a:gd name="T17" fmla="*/ 0 h 159"/>
                  <a:gd name="T18" fmla="*/ 110 w 161"/>
                  <a:gd name="T19" fmla="*/ 26 h 159"/>
                  <a:gd name="T20" fmla="*/ 149 w 161"/>
                  <a:gd name="T21" fmla="*/ 35 h 159"/>
                  <a:gd name="T22" fmla="*/ 137 w 161"/>
                  <a:gd name="T23" fmla="*/ 62 h 159"/>
                  <a:gd name="T24" fmla="*/ 161 w 161"/>
                  <a:gd name="T25" fmla="*/ 97 h 159"/>
                  <a:gd name="T26" fmla="*/ 133 w 161"/>
                  <a:gd name="T27" fmla="*/ 109 h 159"/>
                  <a:gd name="T28" fmla="*/ 126 w 161"/>
                  <a:gd name="T29" fmla="*/ 148 h 159"/>
                  <a:gd name="T30" fmla="*/ 98 w 161"/>
                  <a:gd name="T31" fmla="*/ 136 h 159"/>
                  <a:gd name="T32" fmla="*/ 68 w 161"/>
                  <a:gd name="T33" fmla="*/ 154 h 159"/>
                  <a:gd name="T34" fmla="*/ 93 w 161"/>
                  <a:gd name="T35" fmla="*/ 133 h 159"/>
                  <a:gd name="T36" fmla="*/ 126 w 161"/>
                  <a:gd name="T37" fmla="*/ 141 h 159"/>
                  <a:gd name="T38" fmla="*/ 127 w 161"/>
                  <a:gd name="T39" fmla="*/ 110 h 159"/>
                  <a:gd name="T40" fmla="*/ 156 w 161"/>
                  <a:gd name="T41" fmla="*/ 92 h 159"/>
                  <a:gd name="T42" fmla="*/ 134 w 161"/>
                  <a:gd name="T43" fmla="*/ 67 h 159"/>
                  <a:gd name="T44" fmla="*/ 142 w 161"/>
                  <a:gd name="T45" fmla="*/ 35 h 159"/>
                  <a:gd name="T46" fmla="*/ 111 w 161"/>
                  <a:gd name="T47" fmla="*/ 32 h 159"/>
                  <a:gd name="T48" fmla="*/ 93 w 161"/>
                  <a:gd name="T49" fmla="*/ 5 h 159"/>
                  <a:gd name="T50" fmla="*/ 68 w 161"/>
                  <a:gd name="T51" fmla="*/ 26 h 159"/>
                  <a:gd name="T52" fmla="*/ 35 w 161"/>
                  <a:gd name="T53" fmla="*/ 18 h 159"/>
                  <a:gd name="T54" fmla="*/ 33 w 161"/>
                  <a:gd name="T55" fmla="*/ 49 h 159"/>
                  <a:gd name="T56" fmla="*/ 5 w 161"/>
                  <a:gd name="T57" fmla="*/ 67 h 159"/>
                  <a:gd name="T58" fmla="*/ 27 w 161"/>
                  <a:gd name="T59" fmla="*/ 92 h 159"/>
                  <a:gd name="T60" fmla="*/ 19 w 161"/>
                  <a:gd name="T61" fmla="*/ 125 h 159"/>
                  <a:gd name="T62" fmla="*/ 50 w 161"/>
                  <a:gd name="T63" fmla="*/ 126 h 159"/>
                  <a:gd name="T64" fmla="*/ 68 w 161"/>
                  <a:gd name="T65" fmla="*/ 15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1" h="159">
                    <a:moveTo>
                      <a:pt x="98" y="159"/>
                    </a:moveTo>
                    <a:lnTo>
                      <a:pt x="63" y="159"/>
                    </a:lnTo>
                    <a:lnTo>
                      <a:pt x="63" y="136"/>
                    </a:lnTo>
                    <a:lnTo>
                      <a:pt x="51" y="132"/>
                    </a:lnTo>
                    <a:lnTo>
                      <a:pt x="35" y="148"/>
                    </a:lnTo>
                    <a:lnTo>
                      <a:pt x="12" y="125"/>
                    </a:lnTo>
                    <a:lnTo>
                      <a:pt x="27" y="109"/>
                    </a:lnTo>
                    <a:lnTo>
                      <a:pt x="24" y="97"/>
                    </a:lnTo>
                    <a:lnTo>
                      <a:pt x="0" y="97"/>
                    </a:lnTo>
                    <a:lnTo>
                      <a:pt x="0" y="62"/>
                    </a:lnTo>
                    <a:lnTo>
                      <a:pt x="24" y="62"/>
                    </a:lnTo>
                    <a:lnTo>
                      <a:pt x="27" y="50"/>
                    </a:lnTo>
                    <a:lnTo>
                      <a:pt x="12" y="35"/>
                    </a:lnTo>
                    <a:lnTo>
                      <a:pt x="35" y="11"/>
                    </a:lnTo>
                    <a:lnTo>
                      <a:pt x="51" y="26"/>
                    </a:lnTo>
                    <a:lnTo>
                      <a:pt x="63" y="23"/>
                    </a:lnTo>
                    <a:lnTo>
                      <a:pt x="63" y="0"/>
                    </a:lnTo>
                    <a:lnTo>
                      <a:pt x="98" y="0"/>
                    </a:lnTo>
                    <a:lnTo>
                      <a:pt x="98" y="23"/>
                    </a:lnTo>
                    <a:lnTo>
                      <a:pt x="110" y="26"/>
                    </a:lnTo>
                    <a:lnTo>
                      <a:pt x="126" y="11"/>
                    </a:lnTo>
                    <a:lnTo>
                      <a:pt x="149" y="35"/>
                    </a:lnTo>
                    <a:lnTo>
                      <a:pt x="133" y="50"/>
                    </a:lnTo>
                    <a:lnTo>
                      <a:pt x="137" y="62"/>
                    </a:lnTo>
                    <a:lnTo>
                      <a:pt x="161" y="62"/>
                    </a:lnTo>
                    <a:lnTo>
                      <a:pt x="161" y="97"/>
                    </a:lnTo>
                    <a:lnTo>
                      <a:pt x="137" y="97"/>
                    </a:lnTo>
                    <a:lnTo>
                      <a:pt x="133" y="109"/>
                    </a:lnTo>
                    <a:lnTo>
                      <a:pt x="149" y="125"/>
                    </a:lnTo>
                    <a:lnTo>
                      <a:pt x="126" y="148"/>
                    </a:lnTo>
                    <a:lnTo>
                      <a:pt x="110" y="132"/>
                    </a:lnTo>
                    <a:lnTo>
                      <a:pt x="98" y="136"/>
                    </a:lnTo>
                    <a:lnTo>
                      <a:pt x="98" y="159"/>
                    </a:lnTo>
                    <a:close/>
                    <a:moveTo>
                      <a:pt x="68" y="154"/>
                    </a:moveTo>
                    <a:lnTo>
                      <a:pt x="93" y="154"/>
                    </a:lnTo>
                    <a:lnTo>
                      <a:pt x="93" y="133"/>
                    </a:lnTo>
                    <a:lnTo>
                      <a:pt x="111" y="126"/>
                    </a:lnTo>
                    <a:lnTo>
                      <a:pt x="126" y="141"/>
                    </a:lnTo>
                    <a:lnTo>
                      <a:pt x="142" y="125"/>
                    </a:lnTo>
                    <a:lnTo>
                      <a:pt x="127" y="110"/>
                    </a:lnTo>
                    <a:lnTo>
                      <a:pt x="134" y="92"/>
                    </a:lnTo>
                    <a:lnTo>
                      <a:pt x="156" y="92"/>
                    </a:lnTo>
                    <a:lnTo>
                      <a:pt x="156" y="67"/>
                    </a:lnTo>
                    <a:lnTo>
                      <a:pt x="134" y="67"/>
                    </a:lnTo>
                    <a:lnTo>
                      <a:pt x="127" y="49"/>
                    </a:lnTo>
                    <a:lnTo>
                      <a:pt x="142" y="35"/>
                    </a:lnTo>
                    <a:lnTo>
                      <a:pt x="126" y="18"/>
                    </a:lnTo>
                    <a:lnTo>
                      <a:pt x="111" y="32"/>
                    </a:lnTo>
                    <a:lnTo>
                      <a:pt x="93" y="26"/>
                    </a:lnTo>
                    <a:lnTo>
                      <a:pt x="93" y="5"/>
                    </a:lnTo>
                    <a:lnTo>
                      <a:pt x="68" y="5"/>
                    </a:lnTo>
                    <a:lnTo>
                      <a:pt x="68" y="26"/>
                    </a:lnTo>
                    <a:lnTo>
                      <a:pt x="50" y="32"/>
                    </a:lnTo>
                    <a:lnTo>
                      <a:pt x="35" y="18"/>
                    </a:lnTo>
                    <a:lnTo>
                      <a:pt x="19" y="35"/>
                    </a:lnTo>
                    <a:lnTo>
                      <a:pt x="33" y="49"/>
                    </a:lnTo>
                    <a:lnTo>
                      <a:pt x="27" y="67"/>
                    </a:lnTo>
                    <a:lnTo>
                      <a:pt x="5" y="67"/>
                    </a:lnTo>
                    <a:lnTo>
                      <a:pt x="5" y="92"/>
                    </a:lnTo>
                    <a:lnTo>
                      <a:pt x="27" y="92"/>
                    </a:lnTo>
                    <a:lnTo>
                      <a:pt x="33" y="110"/>
                    </a:lnTo>
                    <a:lnTo>
                      <a:pt x="19" y="125"/>
                    </a:lnTo>
                    <a:lnTo>
                      <a:pt x="35" y="141"/>
                    </a:lnTo>
                    <a:lnTo>
                      <a:pt x="50" y="126"/>
                    </a:lnTo>
                    <a:lnTo>
                      <a:pt x="68" y="133"/>
                    </a:lnTo>
                    <a:lnTo>
                      <a:pt x="68" y="1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/>
              </a:p>
            </p:txBody>
          </p:sp>
          <p:sp>
            <p:nvSpPr>
              <p:cNvPr id="26" name="Freeform 275">
                <a:extLst>
                  <a:ext uri="{FF2B5EF4-FFF2-40B4-BE49-F238E27FC236}">
                    <a16:creationId xmlns:a16="http://schemas.microsoft.com/office/drawing/2014/main" id="{AC9E653E-E2E8-4D14-A88C-B6252675CF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461947" y="6015581"/>
                <a:ext cx="119587" cy="119587"/>
              </a:xfrm>
              <a:custGeom>
                <a:avLst/>
                <a:gdLst>
                  <a:gd name="T0" fmla="*/ 28 w 56"/>
                  <a:gd name="T1" fmla="*/ 56 h 56"/>
                  <a:gd name="T2" fmla="*/ 0 w 56"/>
                  <a:gd name="T3" fmla="*/ 28 h 56"/>
                  <a:gd name="T4" fmla="*/ 28 w 56"/>
                  <a:gd name="T5" fmla="*/ 0 h 56"/>
                  <a:gd name="T6" fmla="*/ 56 w 56"/>
                  <a:gd name="T7" fmla="*/ 28 h 56"/>
                  <a:gd name="T8" fmla="*/ 28 w 56"/>
                  <a:gd name="T9" fmla="*/ 56 h 56"/>
                  <a:gd name="T10" fmla="*/ 28 w 56"/>
                  <a:gd name="T11" fmla="*/ 8 h 56"/>
                  <a:gd name="T12" fmla="*/ 8 w 56"/>
                  <a:gd name="T13" fmla="*/ 28 h 56"/>
                  <a:gd name="T14" fmla="*/ 28 w 56"/>
                  <a:gd name="T15" fmla="*/ 48 h 56"/>
                  <a:gd name="T16" fmla="*/ 48 w 56"/>
                  <a:gd name="T17" fmla="*/ 28 h 56"/>
                  <a:gd name="T18" fmla="*/ 28 w 56"/>
                  <a:gd name="T19" fmla="*/ 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56">
                    <a:moveTo>
                      <a:pt x="28" y="56"/>
                    </a:moveTo>
                    <a:cubicBezTo>
                      <a:pt x="12" y="56"/>
                      <a:pt x="0" y="43"/>
                      <a:pt x="0" y="28"/>
                    </a:cubicBezTo>
                    <a:cubicBezTo>
                      <a:pt x="0" y="12"/>
                      <a:pt x="12" y="0"/>
                      <a:pt x="28" y="0"/>
                    </a:cubicBezTo>
                    <a:cubicBezTo>
                      <a:pt x="43" y="0"/>
                      <a:pt x="56" y="12"/>
                      <a:pt x="56" y="28"/>
                    </a:cubicBezTo>
                    <a:cubicBezTo>
                      <a:pt x="56" y="43"/>
                      <a:pt x="43" y="56"/>
                      <a:pt x="28" y="56"/>
                    </a:cubicBezTo>
                    <a:close/>
                    <a:moveTo>
                      <a:pt x="28" y="8"/>
                    </a:moveTo>
                    <a:cubicBezTo>
                      <a:pt x="17" y="8"/>
                      <a:pt x="8" y="17"/>
                      <a:pt x="8" y="28"/>
                    </a:cubicBezTo>
                    <a:cubicBezTo>
                      <a:pt x="8" y="39"/>
                      <a:pt x="17" y="48"/>
                      <a:pt x="28" y="48"/>
                    </a:cubicBezTo>
                    <a:cubicBezTo>
                      <a:pt x="39" y="48"/>
                      <a:pt x="48" y="39"/>
                      <a:pt x="48" y="28"/>
                    </a:cubicBezTo>
                    <a:cubicBezTo>
                      <a:pt x="48" y="17"/>
                      <a:pt x="39" y="8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ADC430-1082-264B-A5AB-3FB25236FC57}"/>
              </a:ext>
            </a:extLst>
          </p:cNvPr>
          <p:cNvGrpSpPr/>
          <p:nvPr/>
        </p:nvGrpSpPr>
        <p:grpSpPr>
          <a:xfrm>
            <a:off x="461038" y="5016551"/>
            <a:ext cx="3382015" cy="1600438"/>
            <a:chOff x="647365" y="5322561"/>
            <a:chExt cx="4509353" cy="213391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231F0C9-F1FB-4E87-877D-70C63DC38905}"/>
                </a:ext>
              </a:extLst>
            </p:cNvPr>
            <p:cNvSpPr txBox="1"/>
            <p:nvPr/>
          </p:nvSpPr>
          <p:spPr>
            <a:xfrm>
              <a:off x="1458112" y="5322561"/>
              <a:ext cx="3698606" cy="2133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Predict drug sensitivity of individual patients based on the </a:t>
              </a: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</a:rPr>
                <a:t>activation states 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of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Drug-targeted pathway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Circumventing pathways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Immune evasion mechanism of individual tumors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F0E6E8B-D3AD-47B9-915F-74E859A72908}"/>
                </a:ext>
              </a:extLst>
            </p:cNvPr>
            <p:cNvGrpSpPr/>
            <p:nvPr/>
          </p:nvGrpSpPr>
          <p:grpSpPr>
            <a:xfrm>
              <a:off x="647365" y="5520320"/>
              <a:ext cx="454773" cy="661487"/>
              <a:chOff x="16615634" y="4710372"/>
              <a:chExt cx="375845" cy="546684"/>
            </a:xfrm>
            <a:solidFill>
              <a:srgbClr val="2A95BF"/>
            </a:solidFill>
          </p:grpSpPr>
          <p:sp>
            <p:nvSpPr>
              <p:cNvPr id="28" name="Freeform 367">
                <a:extLst>
                  <a:ext uri="{FF2B5EF4-FFF2-40B4-BE49-F238E27FC236}">
                    <a16:creationId xmlns:a16="http://schemas.microsoft.com/office/drawing/2014/main" id="{F9D46AF1-C3DB-409C-B5C5-461A6B6DE2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15634" y="4710372"/>
                <a:ext cx="375845" cy="392929"/>
              </a:xfrm>
              <a:custGeom>
                <a:avLst/>
                <a:gdLst>
                  <a:gd name="T0" fmla="*/ 136 w 176"/>
                  <a:gd name="T1" fmla="*/ 184 h 184"/>
                  <a:gd name="T2" fmla="*/ 40 w 176"/>
                  <a:gd name="T3" fmla="*/ 184 h 184"/>
                  <a:gd name="T4" fmla="*/ 40 w 176"/>
                  <a:gd name="T5" fmla="*/ 162 h 184"/>
                  <a:gd name="T6" fmla="*/ 0 w 176"/>
                  <a:gd name="T7" fmla="*/ 88 h 184"/>
                  <a:gd name="T8" fmla="*/ 88 w 176"/>
                  <a:gd name="T9" fmla="*/ 0 h 184"/>
                  <a:gd name="T10" fmla="*/ 176 w 176"/>
                  <a:gd name="T11" fmla="*/ 88 h 184"/>
                  <a:gd name="T12" fmla="*/ 136 w 176"/>
                  <a:gd name="T13" fmla="*/ 161 h 184"/>
                  <a:gd name="T14" fmla="*/ 136 w 176"/>
                  <a:gd name="T15" fmla="*/ 184 h 184"/>
                  <a:gd name="T16" fmla="*/ 48 w 176"/>
                  <a:gd name="T17" fmla="*/ 176 h 184"/>
                  <a:gd name="T18" fmla="*/ 128 w 176"/>
                  <a:gd name="T19" fmla="*/ 176 h 184"/>
                  <a:gd name="T20" fmla="*/ 128 w 176"/>
                  <a:gd name="T21" fmla="*/ 157 h 184"/>
                  <a:gd name="T22" fmla="*/ 130 w 176"/>
                  <a:gd name="T23" fmla="*/ 156 h 184"/>
                  <a:gd name="T24" fmla="*/ 168 w 176"/>
                  <a:gd name="T25" fmla="*/ 88 h 184"/>
                  <a:gd name="T26" fmla="*/ 88 w 176"/>
                  <a:gd name="T27" fmla="*/ 8 h 184"/>
                  <a:gd name="T28" fmla="*/ 8 w 176"/>
                  <a:gd name="T29" fmla="*/ 88 h 184"/>
                  <a:gd name="T30" fmla="*/ 46 w 176"/>
                  <a:gd name="T31" fmla="*/ 156 h 184"/>
                  <a:gd name="T32" fmla="*/ 48 w 176"/>
                  <a:gd name="T33" fmla="*/ 157 h 184"/>
                  <a:gd name="T34" fmla="*/ 48 w 176"/>
                  <a:gd name="T35" fmla="*/ 176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6" h="184">
                    <a:moveTo>
                      <a:pt x="136" y="184"/>
                    </a:moveTo>
                    <a:cubicBezTo>
                      <a:pt x="40" y="184"/>
                      <a:pt x="40" y="184"/>
                      <a:pt x="40" y="184"/>
                    </a:cubicBezTo>
                    <a:cubicBezTo>
                      <a:pt x="40" y="162"/>
                      <a:pt x="40" y="162"/>
                      <a:pt x="40" y="162"/>
                    </a:cubicBezTo>
                    <a:cubicBezTo>
                      <a:pt x="15" y="146"/>
                      <a:pt x="0" y="117"/>
                      <a:pt x="0" y="88"/>
                    </a:cubicBezTo>
                    <a:cubicBezTo>
                      <a:pt x="0" y="39"/>
                      <a:pt x="39" y="0"/>
                      <a:pt x="88" y="0"/>
                    </a:cubicBezTo>
                    <a:cubicBezTo>
                      <a:pt x="137" y="0"/>
                      <a:pt x="176" y="39"/>
                      <a:pt x="176" y="88"/>
                    </a:cubicBezTo>
                    <a:cubicBezTo>
                      <a:pt x="176" y="118"/>
                      <a:pt x="161" y="145"/>
                      <a:pt x="136" y="161"/>
                    </a:cubicBezTo>
                    <a:lnTo>
                      <a:pt x="136" y="184"/>
                    </a:lnTo>
                    <a:close/>
                    <a:moveTo>
                      <a:pt x="48" y="176"/>
                    </a:moveTo>
                    <a:cubicBezTo>
                      <a:pt x="128" y="176"/>
                      <a:pt x="128" y="176"/>
                      <a:pt x="128" y="176"/>
                    </a:cubicBezTo>
                    <a:cubicBezTo>
                      <a:pt x="128" y="157"/>
                      <a:pt x="128" y="157"/>
                      <a:pt x="128" y="157"/>
                    </a:cubicBezTo>
                    <a:cubicBezTo>
                      <a:pt x="130" y="156"/>
                      <a:pt x="130" y="156"/>
                      <a:pt x="130" y="156"/>
                    </a:cubicBezTo>
                    <a:cubicBezTo>
                      <a:pt x="154" y="141"/>
                      <a:pt x="168" y="116"/>
                      <a:pt x="168" y="88"/>
                    </a:cubicBezTo>
                    <a:cubicBezTo>
                      <a:pt x="168" y="44"/>
                      <a:pt x="132" y="8"/>
                      <a:pt x="88" y="8"/>
                    </a:cubicBezTo>
                    <a:cubicBezTo>
                      <a:pt x="44" y="8"/>
                      <a:pt x="8" y="44"/>
                      <a:pt x="8" y="88"/>
                    </a:cubicBezTo>
                    <a:cubicBezTo>
                      <a:pt x="8" y="115"/>
                      <a:pt x="23" y="142"/>
                      <a:pt x="46" y="156"/>
                    </a:cubicBezTo>
                    <a:cubicBezTo>
                      <a:pt x="48" y="157"/>
                      <a:pt x="48" y="157"/>
                      <a:pt x="48" y="157"/>
                    </a:cubicBezTo>
                    <a:lnTo>
                      <a:pt x="48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29" name="Freeform 368">
                <a:extLst>
                  <a:ext uri="{FF2B5EF4-FFF2-40B4-BE49-F238E27FC236}">
                    <a16:creationId xmlns:a16="http://schemas.microsoft.com/office/drawing/2014/main" id="{380BCC4A-8200-45F6-AFED-4A853759A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35221" y="4922212"/>
                <a:ext cx="44418" cy="170839"/>
              </a:xfrm>
              <a:custGeom>
                <a:avLst/>
                <a:gdLst>
                  <a:gd name="T0" fmla="*/ 8 w 13"/>
                  <a:gd name="T1" fmla="*/ 50 h 50"/>
                  <a:gd name="T2" fmla="*/ 0 w 13"/>
                  <a:gd name="T3" fmla="*/ 0 h 50"/>
                  <a:gd name="T4" fmla="*/ 5 w 13"/>
                  <a:gd name="T5" fmla="*/ 0 h 50"/>
                  <a:gd name="T6" fmla="*/ 13 w 13"/>
                  <a:gd name="T7" fmla="*/ 50 h 50"/>
                  <a:gd name="T8" fmla="*/ 8 w 13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0">
                    <a:moveTo>
                      <a:pt x="8" y="5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13" y="50"/>
                    </a:lnTo>
                    <a:lnTo>
                      <a:pt x="8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30" name="Freeform 369">
                <a:extLst>
                  <a:ext uri="{FF2B5EF4-FFF2-40B4-BE49-F238E27FC236}">
                    <a16:creationId xmlns:a16="http://schemas.microsoft.com/office/drawing/2014/main" id="{7D628353-8773-4EFD-B0FA-D00070973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30891" y="4922212"/>
                <a:ext cx="41001" cy="170839"/>
              </a:xfrm>
              <a:custGeom>
                <a:avLst/>
                <a:gdLst>
                  <a:gd name="T0" fmla="*/ 5 w 12"/>
                  <a:gd name="T1" fmla="*/ 50 h 50"/>
                  <a:gd name="T2" fmla="*/ 0 w 12"/>
                  <a:gd name="T3" fmla="*/ 50 h 50"/>
                  <a:gd name="T4" fmla="*/ 7 w 12"/>
                  <a:gd name="T5" fmla="*/ 0 h 50"/>
                  <a:gd name="T6" fmla="*/ 12 w 12"/>
                  <a:gd name="T7" fmla="*/ 0 h 50"/>
                  <a:gd name="T8" fmla="*/ 5 w 12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0">
                    <a:moveTo>
                      <a:pt x="5" y="50"/>
                    </a:moveTo>
                    <a:lnTo>
                      <a:pt x="0" y="50"/>
                    </a:lnTo>
                    <a:lnTo>
                      <a:pt x="7" y="0"/>
                    </a:lnTo>
                    <a:lnTo>
                      <a:pt x="12" y="0"/>
                    </a:lnTo>
                    <a:lnTo>
                      <a:pt x="5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35" name="Freeform 370">
                <a:extLst>
                  <a:ext uri="{FF2B5EF4-FFF2-40B4-BE49-F238E27FC236}">
                    <a16:creationId xmlns:a16="http://schemas.microsoft.com/office/drawing/2014/main" id="{3825BBC9-27E2-4943-9534-5D90B0E99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2054" y="4918796"/>
                <a:ext cx="126421" cy="47835"/>
              </a:xfrm>
              <a:custGeom>
                <a:avLst/>
                <a:gdLst>
                  <a:gd name="T0" fmla="*/ 26 w 37"/>
                  <a:gd name="T1" fmla="*/ 14 h 14"/>
                  <a:gd name="T2" fmla="*/ 18 w 37"/>
                  <a:gd name="T3" fmla="*/ 7 h 14"/>
                  <a:gd name="T4" fmla="*/ 11 w 37"/>
                  <a:gd name="T5" fmla="*/ 14 h 14"/>
                  <a:gd name="T6" fmla="*/ 0 w 37"/>
                  <a:gd name="T7" fmla="*/ 6 h 14"/>
                  <a:gd name="T8" fmla="*/ 2 w 37"/>
                  <a:gd name="T9" fmla="*/ 1 h 14"/>
                  <a:gd name="T10" fmla="*/ 11 w 37"/>
                  <a:gd name="T11" fmla="*/ 7 h 14"/>
                  <a:gd name="T12" fmla="*/ 18 w 37"/>
                  <a:gd name="T13" fmla="*/ 0 h 14"/>
                  <a:gd name="T14" fmla="*/ 26 w 37"/>
                  <a:gd name="T15" fmla="*/ 7 h 14"/>
                  <a:gd name="T16" fmla="*/ 35 w 37"/>
                  <a:gd name="T17" fmla="*/ 1 h 14"/>
                  <a:gd name="T18" fmla="*/ 37 w 37"/>
                  <a:gd name="T19" fmla="*/ 6 h 14"/>
                  <a:gd name="T20" fmla="*/ 26 w 37"/>
                  <a:gd name="T2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14">
                    <a:moveTo>
                      <a:pt x="26" y="14"/>
                    </a:moveTo>
                    <a:lnTo>
                      <a:pt x="18" y="7"/>
                    </a:lnTo>
                    <a:lnTo>
                      <a:pt x="11" y="14"/>
                    </a:lnTo>
                    <a:lnTo>
                      <a:pt x="0" y="6"/>
                    </a:lnTo>
                    <a:lnTo>
                      <a:pt x="2" y="1"/>
                    </a:lnTo>
                    <a:lnTo>
                      <a:pt x="11" y="7"/>
                    </a:lnTo>
                    <a:lnTo>
                      <a:pt x="18" y="0"/>
                    </a:lnTo>
                    <a:lnTo>
                      <a:pt x="26" y="7"/>
                    </a:lnTo>
                    <a:lnTo>
                      <a:pt x="35" y="1"/>
                    </a:lnTo>
                    <a:lnTo>
                      <a:pt x="37" y="6"/>
                    </a:lnTo>
                    <a:lnTo>
                      <a:pt x="26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49" name="Freeform 371">
                <a:extLst>
                  <a:ext uri="{FF2B5EF4-FFF2-40B4-BE49-F238E27FC236}">
                    <a16:creationId xmlns:a16="http://schemas.microsoft.com/office/drawing/2014/main" id="{0CA72DD5-F5CD-443C-9224-7C23D2C699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01054" y="5086218"/>
                <a:ext cx="205006" cy="68335"/>
              </a:xfrm>
              <a:custGeom>
                <a:avLst/>
                <a:gdLst>
                  <a:gd name="T0" fmla="*/ 60 w 60"/>
                  <a:gd name="T1" fmla="*/ 20 h 20"/>
                  <a:gd name="T2" fmla="*/ 0 w 60"/>
                  <a:gd name="T3" fmla="*/ 20 h 20"/>
                  <a:gd name="T4" fmla="*/ 0 w 60"/>
                  <a:gd name="T5" fmla="*/ 0 h 20"/>
                  <a:gd name="T6" fmla="*/ 60 w 60"/>
                  <a:gd name="T7" fmla="*/ 0 h 20"/>
                  <a:gd name="T8" fmla="*/ 60 w 60"/>
                  <a:gd name="T9" fmla="*/ 20 h 20"/>
                  <a:gd name="T10" fmla="*/ 5 w 60"/>
                  <a:gd name="T11" fmla="*/ 15 h 20"/>
                  <a:gd name="T12" fmla="*/ 55 w 60"/>
                  <a:gd name="T13" fmla="*/ 15 h 20"/>
                  <a:gd name="T14" fmla="*/ 55 w 60"/>
                  <a:gd name="T15" fmla="*/ 5 h 20"/>
                  <a:gd name="T16" fmla="*/ 5 w 60"/>
                  <a:gd name="T17" fmla="*/ 5 h 20"/>
                  <a:gd name="T18" fmla="*/ 5 w 60"/>
                  <a:gd name="T1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20">
                    <a:moveTo>
                      <a:pt x="60" y="20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0"/>
                    </a:lnTo>
                    <a:close/>
                    <a:moveTo>
                      <a:pt x="5" y="15"/>
                    </a:moveTo>
                    <a:lnTo>
                      <a:pt x="55" y="15"/>
                    </a:lnTo>
                    <a:lnTo>
                      <a:pt x="55" y="5"/>
                    </a:lnTo>
                    <a:lnTo>
                      <a:pt x="5" y="5"/>
                    </a:lnTo>
                    <a:lnTo>
                      <a:pt x="5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50" name="Freeform 372">
                <a:extLst>
                  <a:ext uri="{FF2B5EF4-FFF2-40B4-BE49-F238E27FC236}">
                    <a16:creationId xmlns:a16="http://schemas.microsoft.com/office/drawing/2014/main" id="{AE9301BA-42A0-46CD-BC11-D098EB3D71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18137" y="5137470"/>
                <a:ext cx="170839" cy="68335"/>
              </a:xfrm>
              <a:custGeom>
                <a:avLst/>
                <a:gdLst>
                  <a:gd name="T0" fmla="*/ 50 w 50"/>
                  <a:gd name="T1" fmla="*/ 20 h 20"/>
                  <a:gd name="T2" fmla="*/ 0 w 50"/>
                  <a:gd name="T3" fmla="*/ 20 h 20"/>
                  <a:gd name="T4" fmla="*/ 0 w 50"/>
                  <a:gd name="T5" fmla="*/ 0 h 20"/>
                  <a:gd name="T6" fmla="*/ 50 w 50"/>
                  <a:gd name="T7" fmla="*/ 0 h 20"/>
                  <a:gd name="T8" fmla="*/ 50 w 50"/>
                  <a:gd name="T9" fmla="*/ 20 h 20"/>
                  <a:gd name="T10" fmla="*/ 5 w 50"/>
                  <a:gd name="T11" fmla="*/ 15 h 20"/>
                  <a:gd name="T12" fmla="*/ 45 w 50"/>
                  <a:gd name="T13" fmla="*/ 15 h 20"/>
                  <a:gd name="T14" fmla="*/ 45 w 50"/>
                  <a:gd name="T15" fmla="*/ 5 h 20"/>
                  <a:gd name="T16" fmla="*/ 5 w 50"/>
                  <a:gd name="T17" fmla="*/ 5 h 20"/>
                  <a:gd name="T18" fmla="*/ 5 w 50"/>
                  <a:gd name="T1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20">
                    <a:moveTo>
                      <a:pt x="50" y="20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0"/>
                    </a:lnTo>
                    <a:close/>
                    <a:moveTo>
                      <a:pt x="5" y="15"/>
                    </a:moveTo>
                    <a:lnTo>
                      <a:pt x="45" y="15"/>
                    </a:lnTo>
                    <a:lnTo>
                      <a:pt x="45" y="5"/>
                    </a:lnTo>
                    <a:lnTo>
                      <a:pt x="5" y="5"/>
                    </a:lnTo>
                    <a:lnTo>
                      <a:pt x="5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51" name="Freeform 373">
                <a:extLst>
                  <a:ext uri="{FF2B5EF4-FFF2-40B4-BE49-F238E27FC236}">
                    <a16:creationId xmlns:a16="http://schemas.microsoft.com/office/drawing/2014/main" id="{AE0DB0D4-535B-4BD8-A8B7-2B6790D6AE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35221" y="5188721"/>
                <a:ext cx="136671" cy="68335"/>
              </a:xfrm>
              <a:custGeom>
                <a:avLst/>
                <a:gdLst>
                  <a:gd name="T0" fmla="*/ 40 w 40"/>
                  <a:gd name="T1" fmla="*/ 20 h 20"/>
                  <a:gd name="T2" fmla="*/ 0 w 40"/>
                  <a:gd name="T3" fmla="*/ 20 h 20"/>
                  <a:gd name="T4" fmla="*/ 0 w 40"/>
                  <a:gd name="T5" fmla="*/ 0 h 20"/>
                  <a:gd name="T6" fmla="*/ 40 w 40"/>
                  <a:gd name="T7" fmla="*/ 0 h 20"/>
                  <a:gd name="T8" fmla="*/ 40 w 40"/>
                  <a:gd name="T9" fmla="*/ 20 h 20"/>
                  <a:gd name="T10" fmla="*/ 5 w 40"/>
                  <a:gd name="T11" fmla="*/ 15 h 20"/>
                  <a:gd name="T12" fmla="*/ 35 w 40"/>
                  <a:gd name="T13" fmla="*/ 15 h 20"/>
                  <a:gd name="T14" fmla="*/ 35 w 40"/>
                  <a:gd name="T15" fmla="*/ 5 h 20"/>
                  <a:gd name="T16" fmla="*/ 5 w 40"/>
                  <a:gd name="T17" fmla="*/ 5 h 20"/>
                  <a:gd name="T18" fmla="*/ 5 w 40"/>
                  <a:gd name="T1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20">
                    <a:moveTo>
                      <a:pt x="40" y="20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20"/>
                    </a:lnTo>
                    <a:close/>
                    <a:moveTo>
                      <a:pt x="5" y="15"/>
                    </a:moveTo>
                    <a:lnTo>
                      <a:pt x="35" y="15"/>
                    </a:lnTo>
                    <a:lnTo>
                      <a:pt x="35" y="5"/>
                    </a:lnTo>
                    <a:lnTo>
                      <a:pt x="5" y="5"/>
                    </a:lnTo>
                    <a:lnTo>
                      <a:pt x="5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3FF167A-0D5E-834A-ACEE-39F7FCF05261}"/>
              </a:ext>
            </a:extLst>
          </p:cNvPr>
          <p:cNvGrpSpPr/>
          <p:nvPr/>
        </p:nvGrpSpPr>
        <p:grpSpPr>
          <a:xfrm>
            <a:off x="453537" y="2160549"/>
            <a:ext cx="3414002" cy="738664"/>
            <a:chOff x="604716" y="3736839"/>
            <a:chExt cx="4552002" cy="98488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6F9BDA8-C39B-4DCF-AF0B-4F7EA66C9C9B}"/>
                </a:ext>
              </a:extLst>
            </p:cNvPr>
            <p:cNvSpPr txBox="1"/>
            <p:nvPr/>
          </p:nvSpPr>
          <p:spPr>
            <a:xfrm>
              <a:off x="1458112" y="3736839"/>
              <a:ext cx="3698606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Integrating multi-omics data  (genomic, transcriptomic, and pharmacogenomics)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0F778EA-49A7-4537-B585-3A0F34A778F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4716" y="3773124"/>
              <a:ext cx="540069" cy="640080"/>
              <a:chOff x="4232149" y="5203775"/>
              <a:chExt cx="461265" cy="546683"/>
            </a:xfrm>
            <a:solidFill>
              <a:srgbClr val="2A95BF"/>
            </a:solidFill>
          </p:grpSpPr>
          <p:sp>
            <p:nvSpPr>
              <p:cNvPr id="31" name="Freeform 559">
                <a:extLst>
                  <a:ext uri="{FF2B5EF4-FFF2-40B4-BE49-F238E27FC236}">
                    <a16:creationId xmlns:a16="http://schemas.microsoft.com/office/drawing/2014/main" id="{A8B15CE7-0FA4-4570-90AA-253089BB9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2149" y="5682123"/>
                <a:ext cx="461265" cy="68335"/>
              </a:xfrm>
              <a:custGeom>
                <a:avLst/>
                <a:gdLst>
                  <a:gd name="T0" fmla="*/ 108 w 216"/>
                  <a:gd name="T1" fmla="*/ 32 h 32"/>
                  <a:gd name="T2" fmla="*/ 0 w 216"/>
                  <a:gd name="T3" fmla="*/ 0 h 32"/>
                  <a:gd name="T4" fmla="*/ 8 w 216"/>
                  <a:gd name="T5" fmla="*/ 0 h 32"/>
                  <a:gd name="T6" fmla="*/ 108 w 216"/>
                  <a:gd name="T7" fmla="*/ 24 h 32"/>
                  <a:gd name="T8" fmla="*/ 208 w 216"/>
                  <a:gd name="T9" fmla="*/ 0 h 32"/>
                  <a:gd name="T10" fmla="*/ 216 w 216"/>
                  <a:gd name="T11" fmla="*/ 0 h 32"/>
                  <a:gd name="T12" fmla="*/ 108 w 216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6" h="32">
                    <a:moveTo>
                      <a:pt x="108" y="32"/>
                    </a:moveTo>
                    <a:cubicBezTo>
                      <a:pt x="55" y="32"/>
                      <a:pt x="0" y="21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0"/>
                      <a:pt x="46" y="24"/>
                      <a:pt x="108" y="24"/>
                    </a:cubicBezTo>
                    <a:cubicBezTo>
                      <a:pt x="170" y="24"/>
                      <a:pt x="208" y="10"/>
                      <a:pt x="208" y="0"/>
                    </a:cubicBezTo>
                    <a:cubicBezTo>
                      <a:pt x="216" y="0"/>
                      <a:pt x="216" y="0"/>
                      <a:pt x="216" y="0"/>
                    </a:cubicBezTo>
                    <a:cubicBezTo>
                      <a:pt x="216" y="21"/>
                      <a:pt x="162" y="32"/>
                      <a:pt x="108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32" name="Freeform 560">
                <a:extLst>
                  <a:ext uri="{FF2B5EF4-FFF2-40B4-BE49-F238E27FC236}">
                    <a16:creationId xmlns:a16="http://schemas.microsoft.com/office/drawing/2014/main" id="{27CE02D1-D112-4C94-ADD2-8CAA328452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2149" y="5545452"/>
                <a:ext cx="461265" cy="68335"/>
              </a:xfrm>
              <a:custGeom>
                <a:avLst/>
                <a:gdLst>
                  <a:gd name="T0" fmla="*/ 108 w 216"/>
                  <a:gd name="T1" fmla="*/ 32 h 32"/>
                  <a:gd name="T2" fmla="*/ 0 w 216"/>
                  <a:gd name="T3" fmla="*/ 0 h 32"/>
                  <a:gd name="T4" fmla="*/ 8 w 216"/>
                  <a:gd name="T5" fmla="*/ 0 h 32"/>
                  <a:gd name="T6" fmla="*/ 108 w 216"/>
                  <a:gd name="T7" fmla="*/ 24 h 32"/>
                  <a:gd name="T8" fmla="*/ 208 w 216"/>
                  <a:gd name="T9" fmla="*/ 0 h 32"/>
                  <a:gd name="T10" fmla="*/ 216 w 216"/>
                  <a:gd name="T11" fmla="*/ 0 h 32"/>
                  <a:gd name="T12" fmla="*/ 108 w 216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6" h="32">
                    <a:moveTo>
                      <a:pt x="108" y="32"/>
                    </a:moveTo>
                    <a:cubicBezTo>
                      <a:pt x="55" y="32"/>
                      <a:pt x="0" y="21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0"/>
                      <a:pt x="46" y="24"/>
                      <a:pt x="108" y="24"/>
                    </a:cubicBezTo>
                    <a:cubicBezTo>
                      <a:pt x="170" y="24"/>
                      <a:pt x="208" y="10"/>
                      <a:pt x="208" y="0"/>
                    </a:cubicBezTo>
                    <a:cubicBezTo>
                      <a:pt x="216" y="0"/>
                      <a:pt x="216" y="0"/>
                      <a:pt x="216" y="0"/>
                    </a:cubicBezTo>
                    <a:cubicBezTo>
                      <a:pt x="216" y="21"/>
                      <a:pt x="162" y="32"/>
                      <a:pt x="108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33" name="Freeform 561">
                <a:extLst>
                  <a:ext uri="{FF2B5EF4-FFF2-40B4-BE49-F238E27FC236}">
                    <a16:creationId xmlns:a16="http://schemas.microsoft.com/office/drawing/2014/main" id="{0D2BBA0B-A939-41CE-AF06-969D3B83B9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2149" y="5408781"/>
                <a:ext cx="461265" cy="68335"/>
              </a:xfrm>
              <a:custGeom>
                <a:avLst/>
                <a:gdLst>
                  <a:gd name="T0" fmla="*/ 108 w 216"/>
                  <a:gd name="T1" fmla="*/ 32 h 32"/>
                  <a:gd name="T2" fmla="*/ 0 w 216"/>
                  <a:gd name="T3" fmla="*/ 0 h 32"/>
                  <a:gd name="T4" fmla="*/ 8 w 216"/>
                  <a:gd name="T5" fmla="*/ 0 h 32"/>
                  <a:gd name="T6" fmla="*/ 108 w 216"/>
                  <a:gd name="T7" fmla="*/ 24 h 32"/>
                  <a:gd name="T8" fmla="*/ 208 w 216"/>
                  <a:gd name="T9" fmla="*/ 0 h 32"/>
                  <a:gd name="T10" fmla="*/ 216 w 216"/>
                  <a:gd name="T11" fmla="*/ 0 h 32"/>
                  <a:gd name="T12" fmla="*/ 108 w 216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6" h="32">
                    <a:moveTo>
                      <a:pt x="108" y="32"/>
                    </a:moveTo>
                    <a:cubicBezTo>
                      <a:pt x="55" y="32"/>
                      <a:pt x="0" y="21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0"/>
                      <a:pt x="46" y="24"/>
                      <a:pt x="108" y="24"/>
                    </a:cubicBezTo>
                    <a:cubicBezTo>
                      <a:pt x="170" y="24"/>
                      <a:pt x="208" y="10"/>
                      <a:pt x="208" y="0"/>
                    </a:cubicBezTo>
                    <a:cubicBezTo>
                      <a:pt x="216" y="0"/>
                      <a:pt x="216" y="0"/>
                      <a:pt x="216" y="0"/>
                    </a:cubicBezTo>
                    <a:cubicBezTo>
                      <a:pt x="216" y="21"/>
                      <a:pt x="162" y="32"/>
                      <a:pt x="108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36" name="Freeform 562">
                <a:extLst>
                  <a:ext uri="{FF2B5EF4-FFF2-40B4-BE49-F238E27FC236}">
                    <a16:creationId xmlns:a16="http://schemas.microsoft.com/office/drawing/2014/main" id="{49C0C95E-A7F8-4E70-9F24-13CA0484F2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32149" y="5203775"/>
                <a:ext cx="461265" cy="136671"/>
              </a:xfrm>
              <a:custGeom>
                <a:avLst/>
                <a:gdLst>
                  <a:gd name="T0" fmla="*/ 108 w 216"/>
                  <a:gd name="T1" fmla="*/ 64 h 64"/>
                  <a:gd name="T2" fmla="*/ 0 w 216"/>
                  <a:gd name="T3" fmla="*/ 32 h 64"/>
                  <a:gd name="T4" fmla="*/ 108 w 216"/>
                  <a:gd name="T5" fmla="*/ 0 h 64"/>
                  <a:gd name="T6" fmla="*/ 216 w 216"/>
                  <a:gd name="T7" fmla="*/ 32 h 64"/>
                  <a:gd name="T8" fmla="*/ 108 w 216"/>
                  <a:gd name="T9" fmla="*/ 64 h 64"/>
                  <a:gd name="T10" fmla="*/ 108 w 216"/>
                  <a:gd name="T11" fmla="*/ 8 h 64"/>
                  <a:gd name="T12" fmla="*/ 8 w 216"/>
                  <a:gd name="T13" fmla="*/ 32 h 64"/>
                  <a:gd name="T14" fmla="*/ 108 w 216"/>
                  <a:gd name="T15" fmla="*/ 56 h 64"/>
                  <a:gd name="T16" fmla="*/ 208 w 216"/>
                  <a:gd name="T17" fmla="*/ 32 h 64"/>
                  <a:gd name="T18" fmla="*/ 108 w 216"/>
                  <a:gd name="T19" fmla="*/ 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" h="64">
                    <a:moveTo>
                      <a:pt x="108" y="64"/>
                    </a:moveTo>
                    <a:cubicBezTo>
                      <a:pt x="55" y="64"/>
                      <a:pt x="0" y="53"/>
                      <a:pt x="0" y="32"/>
                    </a:cubicBezTo>
                    <a:cubicBezTo>
                      <a:pt x="0" y="11"/>
                      <a:pt x="55" y="0"/>
                      <a:pt x="108" y="0"/>
                    </a:cubicBezTo>
                    <a:cubicBezTo>
                      <a:pt x="162" y="0"/>
                      <a:pt x="216" y="11"/>
                      <a:pt x="216" y="32"/>
                    </a:cubicBezTo>
                    <a:cubicBezTo>
                      <a:pt x="216" y="53"/>
                      <a:pt x="162" y="64"/>
                      <a:pt x="108" y="64"/>
                    </a:cubicBezTo>
                    <a:close/>
                    <a:moveTo>
                      <a:pt x="108" y="8"/>
                    </a:moveTo>
                    <a:cubicBezTo>
                      <a:pt x="46" y="8"/>
                      <a:pt x="8" y="22"/>
                      <a:pt x="8" y="32"/>
                    </a:cubicBezTo>
                    <a:cubicBezTo>
                      <a:pt x="8" y="42"/>
                      <a:pt x="46" y="56"/>
                      <a:pt x="108" y="56"/>
                    </a:cubicBezTo>
                    <a:cubicBezTo>
                      <a:pt x="170" y="56"/>
                      <a:pt x="208" y="42"/>
                      <a:pt x="208" y="32"/>
                    </a:cubicBezTo>
                    <a:cubicBezTo>
                      <a:pt x="208" y="22"/>
                      <a:pt x="170" y="8"/>
                      <a:pt x="10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38" name="Rectangle 563">
                <a:extLst>
                  <a:ext uri="{FF2B5EF4-FFF2-40B4-BE49-F238E27FC236}">
                    <a16:creationId xmlns:a16="http://schemas.microsoft.com/office/drawing/2014/main" id="{39193B9B-58AD-43F5-A354-E436BC526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2149" y="5272111"/>
                <a:ext cx="17084" cy="4100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39" name="Rectangle 564">
                <a:extLst>
                  <a:ext uri="{FF2B5EF4-FFF2-40B4-BE49-F238E27FC236}">
                    <a16:creationId xmlns:a16="http://schemas.microsoft.com/office/drawing/2014/main" id="{9922940D-5621-49DD-A158-223BA07129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6330" y="5272111"/>
                <a:ext cx="17084" cy="4100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7656B9-09B1-FF47-89E4-16C722FCD32A}"/>
              </a:ext>
            </a:extLst>
          </p:cNvPr>
          <p:cNvGrpSpPr/>
          <p:nvPr/>
        </p:nvGrpSpPr>
        <p:grpSpPr>
          <a:xfrm>
            <a:off x="4009326" y="1898805"/>
            <a:ext cx="5439473" cy="3825720"/>
            <a:chOff x="1020265" y="956880"/>
            <a:chExt cx="9991630" cy="5988292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FF74047-26E9-CD4B-9AB4-FE0DD0E1A490}"/>
                </a:ext>
              </a:extLst>
            </p:cNvPr>
            <p:cNvSpPr txBox="1"/>
            <p:nvPr/>
          </p:nvSpPr>
          <p:spPr>
            <a:xfrm>
              <a:off x="7129388" y="4468545"/>
              <a:ext cx="3882507" cy="73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000000"/>
                  </a:solidFill>
                </a:rPr>
                <a:t>Recommend</a:t>
              </a:r>
            </a:p>
            <a:p>
              <a:pPr algn="ctr"/>
              <a:r>
                <a:rPr lang="en-US" sz="1050" b="1" dirty="0">
                  <a:solidFill>
                    <a:srgbClr val="000000"/>
                  </a:solidFill>
                </a:rPr>
                <a:t>Patient-specific regimen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3315C03-2E19-444D-8AF9-AB5D606E62CF}"/>
                </a:ext>
              </a:extLst>
            </p:cNvPr>
            <p:cNvGrpSpPr/>
            <p:nvPr/>
          </p:nvGrpSpPr>
          <p:grpSpPr>
            <a:xfrm>
              <a:off x="1622839" y="4277683"/>
              <a:ext cx="5004510" cy="2109683"/>
              <a:chOff x="459031" y="1787004"/>
              <a:chExt cx="5004510" cy="2109683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8E155FED-D7CD-7B41-91D3-3DB46BE914D2}"/>
                  </a:ext>
                </a:extLst>
              </p:cNvPr>
              <p:cNvSpPr txBox="1"/>
              <p:nvPr/>
            </p:nvSpPr>
            <p:spPr>
              <a:xfrm>
                <a:off x="459031" y="1787004"/>
                <a:ext cx="1150620" cy="2109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+mj-lt"/>
                  </a:rPr>
                  <a:t>02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34B8FF2C-0E94-F446-8E33-7033692196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4434" y="1794802"/>
                <a:ext cx="0" cy="815401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EF27CBF-3C08-A34F-B0E7-E6CB94551A8C}"/>
                  </a:ext>
                </a:extLst>
              </p:cNvPr>
              <p:cNvSpPr txBox="1"/>
              <p:nvPr/>
            </p:nvSpPr>
            <p:spPr>
              <a:xfrm>
                <a:off x="1714501" y="1817783"/>
                <a:ext cx="3749040" cy="770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25" dirty="0">
                    <a:solidFill>
                      <a:schemeClr val="bg1"/>
                    </a:solidFill>
                  </a:rPr>
                  <a:t>Detect patterns in the disease states of tumors</a:t>
                </a:r>
              </a:p>
            </p:txBody>
          </p:sp>
        </p:grpSp>
        <p:pic>
          <p:nvPicPr>
            <p:cNvPr id="52" name="Content Placeholder 7">
              <a:extLst>
                <a:ext uri="{FF2B5EF4-FFF2-40B4-BE49-F238E27FC236}">
                  <a16:creationId xmlns:a16="http://schemas.microsoft.com/office/drawing/2014/main" id="{C8AAC150-A19B-D848-B3AD-E57AE3006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1401" y="3271284"/>
              <a:ext cx="2393835" cy="1371309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67B54C7-0B09-334D-8404-6AE86CD43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7933" y="956880"/>
              <a:ext cx="1872762" cy="1815866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0828A22-1F0F-CA46-A465-6322907E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97627" y="1308161"/>
              <a:ext cx="1164435" cy="1129058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E6EAFFC-A160-8A4B-BDDB-0D7EAB2DEDE2}"/>
                </a:ext>
              </a:extLst>
            </p:cNvPr>
            <p:cNvGrpSpPr/>
            <p:nvPr/>
          </p:nvGrpSpPr>
          <p:grpSpPr>
            <a:xfrm>
              <a:off x="1020265" y="3479935"/>
              <a:ext cx="2406294" cy="2054144"/>
              <a:chOff x="639204" y="3446901"/>
              <a:chExt cx="2406294" cy="2054144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6E131B02-EAE0-6447-8DC9-5F4CA1404A13}"/>
                  </a:ext>
                </a:extLst>
              </p:cNvPr>
              <p:cNvGrpSpPr/>
              <p:nvPr/>
            </p:nvGrpSpPr>
            <p:grpSpPr>
              <a:xfrm>
                <a:off x="639204" y="3446901"/>
                <a:ext cx="2406294" cy="1282753"/>
                <a:chOff x="750432" y="4140883"/>
                <a:chExt cx="2406294" cy="1282753"/>
              </a:xfrm>
            </p:grpSpPr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54874B6C-C8CA-3744-9992-B6C4F10158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6841" y="4140883"/>
                  <a:ext cx="1159885" cy="1282753"/>
                </a:xfrm>
                <a:prstGeom prst="rect">
                  <a:avLst/>
                </a:prstGeom>
              </p:spPr>
            </p:pic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F2CBAAE1-4921-3846-A074-69EB6FBB7B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0432" y="4397672"/>
                  <a:ext cx="1116024" cy="831856"/>
                </a:xfrm>
                <a:prstGeom prst="rect">
                  <a:avLst/>
                </a:prstGeom>
              </p:spPr>
            </p:pic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70179AF-6DB7-D140-BCFE-6D9354DAE5E0}"/>
                  </a:ext>
                </a:extLst>
              </p:cNvPr>
              <p:cNvSpPr txBox="1"/>
              <p:nvPr/>
            </p:nvSpPr>
            <p:spPr>
              <a:xfrm>
                <a:off x="981658" y="4770771"/>
                <a:ext cx="1655583" cy="730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rgbClr val="000000"/>
                    </a:solidFill>
                  </a:rPr>
                  <a:t>Omics + EMR</a:t>
                </a:r>
              </a:p>
            </p:txBody>
          </p:sp>
        </p:grpSp>
        <p:pic>
          <p:nvPicPr>
            <p:cNvPr id="57" name="Picture 56" descr="A close up of a sign&#10;&#10;Description automatically generated">
              <a:extLst>
                <a:ext uri="{FF2B5EF4-FFF2-40B4-BE49-F238E27FC236}">
                  <a16:creationId xmlns:a16="http://schemas.microsoft.com/office/drawing/2014/main" id="{B879ACB8-9352-B843-A39A-034393283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7339" y="5676931"/>
              <a:ext cx="1961503" cy="1268241"/>
            </a:xfrm>
            <a:prstGeom prst="rect">
              <a:avLst/>
            </a:prstGeom>
          </p:spPr>
        </p:pic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D4BD1B0D-2499-8E4B-9A75-DCFD6D4B878A}"/>
                </a:ext>
              </a:extLst>
            </p:cNvPr>
            <p:cNvSpPr/>
            <p:nvPr/>
          </p:nvSpPr>
          <p:spPr>
            <a:xfrm rot="10336010">
              <a:off x="2584767" y="4003285"/>
              <a:ext cx="2573741" cy="2532849"/>
            </a:xfrm>
            <a:prstGeom prst="arc">
              <a:avLst/>
            </a:prstGeom>
            <a:ln w="50800">
              <a:solidFill>
                <a:schemeClr val="accent5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>
                <a:highlight>
                  <a:srgbClr val="00FF00"/>
                </a:highlight>
              </a:endParaRPr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DD93ABD0-C5F1-E742-A709-37312C33474B}"/>
                </a:ext>
              </a:extLst>
            </p:cNvPr>
            <p:cNvSpPr/>
            <p:nvPr/>
          </p:nvSpPr>
          <p:spPr>
            <a:xfrm rot="21273675">
              <a:off x="6427491" y="2070425"/>
              <a:ext cx="2558579" cy="2610982"/>
            </a:xfrm>
            <a:prstGeom prst="arc">
              <a:avLst/>
            </a:prstGeom>
            <a:ln w="50800">
              <a:solidFill>
                <a:schemeClr val="accent5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>
                <a:highlight>
                  <a:srgbClr val="00FF00"/>
                </a:highlight>
              </a:endParaRPr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9447FFBC-8054-084A-8043-134B6A675D82}"/>
                </a:ext>
              </a:extLst>
            </p:cNvPr>
            <p:cNvSpPr/>
            <p:nvPr/>
          </p:nvSpPr>
          <p:spPr>
            <a:xfrm rot="16419317">
              <a:off x="2435740" y="1987323"/>
              <a:ext cx="2558579" cy="2610982"/>
            </a:xfrm>
            <a:prstGeom prst="arc">
              <a:avLst/>
            </a:prstGeom>
            <a:ln w="50800">
              <a:solidFill>
                <a:schemeClr val="accent5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>
                <a:highlight>
                  <a:srgbClr val="00FF00"/>
                </a:highlight>
              </a:endParaRPr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A42A3CDE-6361-804A-B20A-644D0B287C39}"/>
                </a:ext>
              </a:extLst>
            </p:cNvPr>
            <p:cNvSpPr/>
            <p:nvPr/>
          </p:nvSpPr>
          <p:spPr>
            <a:xfrm rot="5646788">
              <a:off x="6130563" y="3815971"/>
              <a:ext cx="2521314" cy="3006601"/>
            </a:xfrm>
            <a:prstGeom prst="arc">
              <a:avLst/>
            </a:prstGeom>
            <a:ln w="50800">
              <a:solidFill>
                <a:schemeClr val="accent5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>
                <a:highlight>
                  <a:srgbClr val="00FF00"/>
                </a:highlight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2F04522D-8AD6-8644-A3B1-F743189E4A5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4821" y="3466551"/>
            <a:ext cx="2004395" cy="72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1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B1EBF8-1B6A-B9ED-8920-117957D7F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67266"/>
            <a:ext cx="1971675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COLOXIS as a practice-change AI model</a:t>
            </a:r>
          </a:p>
        </p:txBody>
      </p:sp>
      <p:pic>
        <p:nvPicPr>
          <p:cNvPr id="3" name="Content Placeholder 2" descr="A diagram of a patient's treatment&#10;&#10;Description automatically generated">
            <a:extLst>
              <a:ext uri="{FF2B5EF4-FFF2-40B4-BE49-F238E27FC236}">
                <a16:creationId xmlns:a16="http://schemas.microsoft.com/office/drawing/2014/main" id="{8EF80627-E4E4-E3C8-868A-7B12701F5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8254" y="643466"/>
            <a:ext cx="4454991" cy="5568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B26ECC-AA0E-5EF4-0F66-C5CF22CA8B50}"/>
              </a:ext>
            </a:extLst>
          </p:cNvPr>
          <p:cNvSpPr txBox="1"/>
          <p:nvPr/>
        </p:nvSpPr>
        <p:spPr>
          <a:xfrm>
            <a:off x="441543" y="5009629"/>
            <a:ext cx="272085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350" dirty="0"/>
              <a:t>An AI model can save half colon cancer adjuvant patients from unnecessary adverse effects</a:t>
            </a:r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E54DD-4194-CEFB-AFC2-43F41EAE7FD2}"/>
              </a:ext>
            </a:extLst>
          </p:cNvPr>
          <p:cNvSpPr txBox="1"/>
          <p:nvPr/>
        </p:nvSpPr>
        <p:spPr>
          <a:xfrm>
            <a:off x="5638800" y="6324600"/>
            <a:ext cx="3244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Chen, L et al (224) JCO to appear</a:t>
            </a:r>
          </a:p>
        </p:txBody>
      </p:sp>
    </p:spTree>
    <p:extLst>
      <p:ext uri="{BB962C8B-B14F-4D97-AF65-F5344CB8AC3E}">
        <p14:creationId xmlns:p14="http://schemas.microsoft.com/office/powerpoint/2010/main" val="3929129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64244-4BF1-508A-9DB1-5B38BA16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64" y="1890648"/>
            <a:ext cx="2949178" cy="1200150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latin typeface="+mn-lt"/>
              </a:rPr>
              <a:t>ResGitDR</a:t>
            </a:r>
            <a:br>
              <a:rPr lang="en-US" sz="2700" dirty="0">
                <a:latin typeface="+mn-lt"/>
              </a:rPr>
            </a:br>
            <a:r>
              <a:rPr lang="en-US" sz="2700" dirty="0"/>
              <a:t>Transforming genome-informed precision oncology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A3909D-F4E7-6015-E226-CEF00D1BA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6879" y="3542969"/>
            <a:ext cx="2949178" cy="1811908"/>
          </a:xfrm>
        </p:spPr>
        <p:txBody>
          <a:bodyPr>
            <a:normAutofit fontScale="92500"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A deep learning framework for genome-informed precision oncology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Transform genomic alteration data into latent variables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Represent the state of cellular signaling systems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Use cellular state to predict drug responses</a:t>
            </a:r>
          </a:p>
        </p:txBody>
      </p:sp>
      <p:pic>
        <p:nvPicPr>
          <p:cNvPr id="11" name="Content Placeholder 10" descr="A diagram of a cell division&#10;&#10;Description automatically generated with medium confidence">
            <a:extLst>
              <a:ext uri="{FF2B5EF4-FFF2-40B4-BE49-F238E27FC236}">
                <a16:creationId xmlns:a16="http://schemas.microsoft.com/office/drawing/2014/main" id="{CBD56810-8CF8-D1CD-10B7-E4CCDDD0B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0826" y="1599009"/>
            <a:ext cx="5554172" cy="388792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740E97-FE92-E8AB-80E0-EA80AC5B730C}"/>
              </a:ext>
            </a:extLst>
          </p:cNvPr>
          <p:cNvSpPr txBox="1"/>
          <p:nvPr/>
        </p:nvSpPr>
        <p:spPr>
          <a:xfrm>
            <a:off x="4031912" y="579120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www.biorxiv.org</a:t>
            </a:r>
            <a:r>
              <a:rPr lang="en-US" dirty="0"/>
              <a:t>/content/10.1101/2023.07.11.548534v1</a:t>
            </a:r>
          </a:p>
        </p:txBody>
      </p:sp>
    </p:spTree>
    <p:extLst>
      <p:ext uri="{BB962C8B-B14F-4D97-AF65-F5344CB8AC3E}">
        <p14:creationId xmlns:p14="http://schemas.microsoft.com/office/powerpoint/2010/main" val="2003142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dbmi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7353300" y="182128"/>
            <a:ext cx="1219200" cy="13208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800600" y="4303657"/>
            <a:ext cx="40215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Collaborative funding</a:t>
            </a:r>
          </a:p>
          <a:p>
            <a:r>
              <a:rPr lang="en-US" sz="3200" dirty="0"/>
              <a:t>R01 CA229431 R01 </a:t>
            </a:r>
          </a:p>
          <a:p>
            <a:r>
              <a:rPr lang="en-US" sz="3200" dirty="0"/>
              <a:t>1R01 CA254274-01 </a:t>
            </a:r>
          </a:p>
          <a:p>
            <a:r>
              <a:rPr lang="en-US" sz="3200" dirty="0"/>
              <a:t>R01 CA215481-01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800" y="4303658"/>
            <a:ext cx="3352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Current grant support as PI</a:t>
            </a:r>
            <a:r>
              <a:rPr lang="en-US" sz="3200" dirty="0"/>
              <a:t>:</a:t>
            </a:r>
          </a:p>
          <a:p>
            <a:r>
              <a:rPr lang="en-US" sz="3200" dirty="0"/>
              <a:t>R01 LM012011</a:t>
            </a:r>
          </a:p>
          <a:p>
            <a:pPr lvl="1"/>
            <a:endParaRPr lang="en-US" sz="3200" dirty="0"/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512329" y="170145"/>
            <a:ext cx="54864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tx1"/>
                </a:solidFill>
              </a:rPr>
              <a:t>Research Themes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Cancer Pathway Discovery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Decision support system for personalized medicine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Machine learning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Deep learning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Single-cell omics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Text mining and knowledge representation</a:t>
            </a:r>
            <a:endParaRPr lang="en-US" sz="36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638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D0DC958FBEEE48836E062EF598A96D" ma:contentTypeVersion="6" ma:contentTypeDescription="Create a new document." ma:contentTypeScope="" ma:versionID="9148b4b5e0fa88318cca793ec4b24004">
  <xsd:schema xmlns:xsd="http://www.w3.org/2001/XMLSchema" xmlns:xs="http://www.w3.org/2001/XMLSchema" xmlns:p="http://schemas.microsoft.com/office/2006/metadata/properties" xmlns:ns2="30577b95-eb91-4f16-9434-7f8d99b86dbd" xmlns:ns3="9945de61-050f-4a31-adbb-2cf301d783f2" targetNamespace="http://schemas.microsoft.com/office/2006/metadata/properties" ma:root="true" ma:fieldsID="f7637506841938321eb59714a7d9a011" ns2:_="" ns3:_="">
    <xsd:import namespace="30577b95-eb91-4f16-9434-7f8d99b86dbd"/>
    <xsd:import namespace="9945de61-050f-4a31-adbb-2cf301d783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577b95-eb91-4f16-9434-7f8d99b86d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45de61-050f-4a31-adbb-2cf301d783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89E63E7-8ED7-44FA-ACB4-642A9F087F0E}"/>
</file>

<file path=customXml/itemProps2.xml><?xml version="1.0" encoding="utf-8"?>
<ds:datastoreItem xmlns:ds="http://schemas.openxmlformats.org/officeDocument/2006/customXml" ds:itemID="{384E376F-D17B-4E2F-8A16-96D62920A2AA}"/>
</file>

<file path=customXml/itemProps3.xml><?xml version="1.0" encoding="utf-8"?>
<ds:datastoreItem xmlns:ds="http://schemas.openxmlformats.org/officeDocument/2006/customXml" ds:itemID="{96242D42-6313-403D-AE41-DEE6AD568AC2}"/>
</file>

<file path=docMetadata/LabelInfo.xml><?xml version="1.0" encoding="utf-8"?>
<clbl:labelList xmlns:clbl="http://schemas.microsoft.com/office/2020/mipLabelMetadata">
  <clbl:label id="{9ef9f489-e0a0-4eeb-87cc-3a526112fd0d}" enabled="0" method="" siteId="{9ef9f489-e0a0-4eeb-87cc-3a526112fd0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281</Words>
  <Application>Microsoft Macintosh PowerPoint</Application>
  <PresentationFormat>On-screen Show (4:3)</PresentationFormat>
  <Paragraphs>56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Verdana</vt:lpstr>
      <vt:lpstr>Office Theme</vt:lpstr>
      <vt:lpstr>From Big Data to Bedside (BD2B):  Translating genomic big data to better clinical care through artificial intelligence </vt:lpstr>
      <vt:lpstr>Address key questions of AI in medicine</vt:lpstr>
      <vt:lpstr>PowerPoint Presentation</vt:lpstr>
      <vt:lpstr>COLOXIS as a practice-change AI model</vt:lpstr>
      <vt:lpstr>ResGitDR Transforming genome-informed precision oncology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Big Data to Bedside (BD2B):  Translating genomic big data to better clinical care through artificial intelligence </dc:title>
  <dc:creator>Lu, Xinghua</dc:creator>
  <cp:lastModifiedBy>Lu, Xinghua</cp:lastModifiedBy>
  <cp:revision>11</cp:revision>
  <dcterms:created xsi:type="dcterms:W3CDTF">2019-04-27T13:23:03Z</dcterms:created>
  <dcterms:modified xsi:type="dcterms:W3CDTF">2024-01-11T22:47:00Z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0x010100E3D0DC958FBEEE48836E062EF598A96D</vt:lpwstr>
  </property>
</Properties>
</file>