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292934"/>
        </a:solidFill>
        <a:effectLst/>
        <a:uFillTx/>
        <a:latin typeface="+mj-lt"/>
        <a:ea typeface="+mj-ea"/>
        <a:cs typeface="+mj-cs"/>
        <a:sym typeface="Times New Roman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292934"/>
        </a:solidFill>
        <a:effectLst/>
        <a:uFillTx/>
        <a:latin typeface="+mj-lt"/>
        <a:ea typeface="+mj-ea"/>
        <a:cs typeface="+mj-cs"/>
        <a:sym typeface="Times New Roman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292934"/>
        </a:solidFill>
        <a:effectLst/>
        <a:uFillTx/>
        <a:latin typeface="+mj-lt"/>
        <a:ea typeface="+mj-ea"/>
        <a:cs typeface="+mj-cs"/>
        <a:sym typeface="Times New Roman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292934"/>
        </a:solidFill>
        <a:effectLst/>
        <a:uFillTx/>
        <a:latin typeface="+mj-lt"/>
        <a:ea typeface="+mj-ea"/>
        <a:cs typeface="+mj-cs"/>
        <a:sym typeface="Times New Roman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292934"/>
        </a:solidFill>
        <a:effectLst/>
        <a:uFillTx/>
        <a:latin typeface="+mj-lt"/>
        <a:ea typeface="+mj-ea"/>
        <a:cs typeface="+mj-cs"/>
        <a:sym typeface="Times New Roman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292934"/>
        </a:solidFill>
        <a:effectLst/>
        <a:uFillTx/>
        <a:latin typeface="+mj-lt"/>
        <a:ea typeface="+mj-ea"/>
        <a:cs typeface="+mj-cs"/>
        <a:sym typeface="Times New Roman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292934"/>
        </a:solidFill>
        <a:effectLst/>
        <a:uFillTx/>
        <a:latin typeface="+mj-lt"/>
        <a:ea typeface="+mj-ea"/>
        <a:cs typeface="+mj-cs"/>
        <a:sym typeface="Times New Roman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292934"/>
        </a:solidFill>
        <a:effectLst/>
        <a:uFillTx/>
        <a:latin typeface="+mj-lt"/>
        <a:ea typeface="+mj-ea"/>
        <a:cs typeface="+mj-cs"/>
        <a:sym typeface="Times New Roman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292934"/>
        </a:solidFill>
        <a:effectLst/>
        <a:uFillTx/>
        <a:latin typeface="+mj-lt"/>
        <a:ea typeface="+mj-ea"/>
        <a:cs typeface="+mj-cs"/>
        <a:sym typeface="Times New Roman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ff">
        <a:fontRef idx="major">
          <a:srgbClr val="292934"/>
        </a:fontRef>
        <a:srgbClr val="292934"/>
      </a:tcTxStyle>
      <a:tcStyle>
        <a:tcBdr>
          <a:left>
            <a:ln w="12700" cap="flat">
              <a:solidFill>
                <a:srgbClr val="34340B"/>
              </a:solidFill>
              <a:prstDash val="solid"/>
              <a:round/>
            </a:ln>
          </a:left>
          <a:right>
            <a:ln w="12700" cap="flat">
              <a:solidFill>
                <a:srgbClr val="34340B"/>
              </a:solidFill>
              <a:prstDash val="solid"/>
              <a:round/>
            </a:ln>
          </a:right>
          <a:top>
            <a:ln w="12700" cap="flat">
              <a:solidFill>
                <a:srgbClr val="34340B"/>
              </a:solidFill>
              <a:prstDash val="solid"/>
              <a:round/>
            </a:ln>
          </a:top>
          <a:bottom>
            <a:ln w="12700" cap="flat">
              <a:solidFill>
                <a:srgbClr val="34340B"/>
              </a:solidFill>
              <a:prstDash val="solid"/>
              <a:round/>
            </a:ln>
          </a:bottom>
          <a:insideH>
            <a:ln w="12700" cap="flat">
              <a:solidFill>
                <a:srgbClr val="34340B"/>
              </a:solidFill>
              <a:prstDash val="solid"/>
              <a:round/>
            </a:ln>
          </a:insideH>
          <a:insideV>
            <a:ln w="12700" cap="flat">
              <a:solidFill>
                <a:srgbClr val="34340B"/>
              </a:solidFill>
              <a:prstDash val="solid"/>
              <a:round/>
            </a:ln>
          </a:insideV>
        </a:tcBdr>
        <a:fill>
          <a:solidFill>
            <a:srgbClr val="DBDFDD"/>
          </a:solidFill>
        </a:fill>
      </a:tcStyle>
    </a:wholeTbl>
    <a:band2H>
      <a:tcTxStyle/>
      <a:tcStyle>
        <a:tcBdr/>
        <a:fill>
          <a:solidFill>
            <a:srgbClr val="EEF0EF"/>
          </a:solidFill>
        </a:fill>
      </a:tcStyle>
    </a:band2H>
    <a:firstCol>
      <a:tcTxStyle b="on" i="off">
        <a:fontRef idx="major">
          <a:srgbClr val="34340B"/>
        </a:fontRef>
        <a:srgbClr val="34340B"/>
      </a:tcTxStyle>
      <a:tcStyle>
        <a:tcBdr>
          <a:left>
            <a:ln w="12700" cap="flat">
              <a:solidFill>
                <a:srgbClr val="34340B"/>
              </a:solidFill>
              <a:prstDash val="solid"/>
              <a:round/>
            </a:ln>
          </a:left>
          <a:right>
            <a:ln w="12700" cap="flat">
              <a:solidFill>
                <a:srgbClr val="34340B"/>
              </a:solidFill>
              <a:prstDash val="solid"/>
              <a:round/>
            </a:ln>
          </a:right>
          <a:top>
            <a:ln w="12700" cap="flat">
              <a:solidFill>
                <a:srgbClr val="34340B"/>
              </a:solidFill>
              <a:prstDash val="solid"/>
              <a:round/>
            </a:ln>
          </a:top>
          <a:bottom>
            <a:ln w="12700" cap="flat">
              <a:solidFill>
                <a:srgbClr val="34340B"/>
              </a:solidFill>
              <a:prstDash val="solid"/>
              <a:round/>
            </a:ln>
          </a:bottom>
          <a:insideH>
            <a:ln w="12700" cap="flat">
              <a:solidFill>
                <a:srgbClr val="34340B"/>
              </a:solidFill>
              <a:prstDash val="solid"/>
              <a:round/>
            </a:ln>
          </a:insideH>
          <a:insideV>
            <a:ln w="12700" cap="flat">
              <a:solidFill>
                <a:srgbClr val="34340B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34340B"/>
        </a:fontRef>
        <a:srgbClr val="34340B"/>
      </a:tcTxStyle>
      <a:tcStyle>
        <a:tcBdr>
          <a:left>
            <a:ln w="12700" cap="flat">
              <a:solidFill>
                <a:srgbClr val="34340B"/>
              </a:solidFill>
              <a:prstDash val="solid"/>
              <a:round/>
            </a:ln>
          </a:left>
          <a:right>
            <a:ln w="12700" cap="flat">
              <a:solidFill>
                <a:srgbClr val="34340B"/>
              </a:solidFill>
              <a:prstDash val="solid"/>
              <a:round/>
            </a:ln>
          </a:right>
          <a:top>
            <a:ln w="38100" cap="flat">
              <a:solidFill>
                <a:srgbClr val="34340B"/>
              </a:solidFill>
              <a:prstDash val="solid"/>
              <a:round/>
            </a:ln>
          </a:top>
          <a:bottom>
            <a:ln w="12700" cap="flat">
              <a:solidFill>
                <a:srgbClr val="34340B"/>
              </a:solidFill>
              <a:prstDash val="solid"/>
              <a:round/>
            </a:ln>
          </a:bottom>
          <a:insideH>
            <a:ln w="12700" cap="flat">
              <a:solidFill>
                <a:srgbClr val="34340B"/>
              </a:solidFill>
              <a:prstDash val="solid"/>
              <a:round/>
            </a:ln>
          </a:insideH>
          <a:insideV>
            <a:ln w="12700" cap="flat">
              <a:solidFill>
                <a:srgbClr val="34340B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34340B"/>
        </a:fontRef>
        <a:srgbClr val="34340B"/>
      </a:tcTxStyle>
      <a:tcStyle>
        <a:tcBdr>
          <a:left>
            <a:ln w="12700" cap="flat">
              <a:solidFill>
                <a:srgbClr val="34340B"/>
              </a:solidFill>
              <a:prstDash val="solid"/>
              <a:round/>
            </a:ln>
          </a:left>
          <a:right>
            <a:ln w="12700" cap="flat">
              <a:solidFill>
                <a:srgbClr val="34340B"/>
              </a:solidFill>
              <a:prstDash val="solid"/>
              <a:round/>
            </a:ln>
          </a:right>
          <a:top>
            <a:ln w="12700" cap="flat">
              <a:solidFill>
                <a:srgbClr val="34340B"/>
              </a:solidFill>
              <a:prstDash val="solid"/>
              <a:round/>
            </a:ln>
          </a:top>
          <a:bottom>
            <a:ln w="38100" cap="flat">
              <a:solidFill>
                <a:srgbClr val="34340B"/>
              </a:solidFill>
              <a:prstDash val="solid"/>
              <a:round/>
            </a:ln>
          </a:bottom>
          <a:insideH>
            <a:ln w="12700" cap="flat">
              <a:solidFill>
                <a:srgbClr val="34340B"/>
              </a:solidFill>
              <a:prstDash val="solid"/>
              <a:round/>
            </a:ln>
          </a:insideH>
          <a:insideV>
            <a:ln w="12700" cap="flat">
              <a:solidFill>
                <a:srgbClr val="34340B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n" i="off">
        <a:fontRef idx="major">
          <a:srgbClr val="292934"/>
        </a:fontRef>
        <a:srgbClr val="292934"/>
      </a:tcTxStyle>
      <a:tcStyle>
        <a:tcBdr>
          <a:left>
            <a:ln w="12700" cap="flat">
              <a:solidFill>
                <a:srgbClr val="34340B"/>
              </a:solidFill>
              <a:prstDash val="solid"/>
              <a:round/>
            </a:ln>
          </a:left>
          <a:right>
            <a:ln w="12700" cap="flat">
              <a:solidFill>
                <a:srgbClr val="34340B"/>
              </a:solidFill>
              <a:prstDash val="solid"/>
              <a:round/>
            </a:ln>
          </a:right>
          <a:top>
            <a:ln w="12700" cap="flat">
              <a:solidFill>
                <a:srgbClr val="34340B"/>
              </a:solidFill>
              <a:prstDash val="solid"/>
              <a:round/>
            </a:ln>
          </a:top>
          <a:bottom>
            <a:ln w="12700" cap="flat">
              <a:solidFill>
                <a:srgbClr val="34340B"/>
              </a:solidFill>
              <a:prstDash val="solid"/>
              <a:round/>
            </a:ln>
          </a:bottom>
          <a:insideH>
            <a:ln w="12700" cap="flat">
              <a:solidFill>
                <a:srgbClr val="34340B"/>
              </a:solidFill>
              <a:prstDash val="solid"/>
              <a:round/>
            </a:ln>
          </a:insideH>
          <a:insideV>
            <a:ln w="12700" cap="flat">
              <a:solidFill>
                <a:srgbClr val="34340B"/>
              </a:solidFill>
              <a:prstDash val="solid"/>
              <a:round/>
            </a:ln>
          </a:insideV>
        </a:tcBdr>
        <a:fill>
          <a:solidFill>
            <a:srgbClr val="D4D1D0"/>
          </a:solidFill>
        </a:fill>
      </a:tcStyle>
    </a:wholeTbl>
    <a:band2H>
      <a:tcTxStyle/>
      <a:tcStyle>
        <a:tcBdr/>
        <a:fill>
          <a:solidFill>
            <a:srgbClr val="EBE9E9"/>
          </a:solidFill>
        </a:fill>
      </a:tcStyle>
    </a:band2H>
    <a:firstCol>
      <a:tcTxStyle b="on" i="off">
        <a:fontRef idx="major">
          <a:srgbClr val="34340B"/>
        </a:fontRef>
        <a:srgbClr val="34340B"/>
      </a:tcTxStyle>
      <a:tcStyle>
        <a:tcBdr>
          <a:left>
            <a:ln w="12700" cap="flat">
              <a:solidFill>
                <a:srgbClr val="34340B"/>
              </a:solidFill>
              <a:prstDash val="solid"/>
              <a:round/>
            </a:ln>
          </a:left>
          <a:right>
            <a:ln w="12700" cap="flat">
              <a:solidFill>
                <a:srgbClr val="34340B"/>
              </a:solidFill>
              <a:prstDash val="solid"/>
              <a:round/>
            </a:ln>
          </a:right>
          <a:top>
            <a:ln w="12700" cap="flat">
              <a:solidFill>
                <a:srgbClr val="34340B"/>
              </a:solidFill>
              <a:prstDash val="solid"/>
              <a:round/>
            </a:ln>
          </a:top>
          <a:bottom>
            <a:ln w="12700" cap="flat">
              <a:solidFill>
                <a:srgbClr val="34340B"/>
              </a:solidFill>
              <a:prstDash val="solid"/>
              <a:round/>
            </a:ln>
          </a:bottom>
          <a:insideH>
            <a:ln w="12700" cap="flat">
              <a:solidFill>
                <a:srgbClr val="34340B"/>
              </a:solidFill>
              <a:prstDash val="solid"/>
              <a:round/>
            </a:ln>
          </a:insideH>
          <a:insideV>
            <a:ln w="12700" cap="flat">
              <a:solidFill>
                <a:srgbClr val="34340B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34340B"/>
        </a:fontRef>
        <a:srgbClr val="34340B"/>
      </a:tcTxStyle>
      <a:tcStyle>
        <a:tcBdr>
          <a:left>
            <a:ln w="12700" cap="flat">
              <a:solidFill>
                <a:srgbClr val="34340B"/>
              </a:solidFill>
              <a:prstDash val="solid"/>
              <a:round/>
            </a:ln>
          </a:left>
          <a:right>
            <a:ln w="12700" cap="flat">
              <a:solidFill>
                <a:srgbClr val="34340B"/>
              </a:solidFill>
              <a:prstDash val="solid"/>
              <a:round/>
            </a:ln>
          </a:right>
          <a:top>
            <a:ln w="38100" cap="flat">
              <a:solidFill>
                <a:srgbClr val="34340B"/>
              </a:solidFill>
              <a:prstDash val="solid"/>
              <a:round/>
            </a:ln>
          </a:top>
          <a:bottom>
            <a:ln w="12700" cap="flat">
              <a:solidFill>
                <a:srgbClr val="34340B"/>
              </a:solidFill>
              <a:prstDash val="solid"/>
              <a:round/>
            </a:ln>
          </a:bottom>
          <a:insideH>
            <a:ln w="12700" cap="flat">
              <a:solidFill>
                <a:srgbClr val="34340B"/>
              </a:solidFill>
              <a:prstDash val="solid"/>
              <a:round/>
            </a:ln>
          </a:insideH>
          <a:insideV>
            <a:ln w="12700" cap="flat">
              <a:solidFill>
                <a:srgbClr val="34340B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34340B"/>
        </a:fontRef>
        <a:srgbClr val="34340B"/>
      </a:tcTxStyle>
      <a:tcStyle>
        <a:tcBdr>
          <a:left>
            <a:ln w="12700" cap="flat">
              <a:solidFill>
                <a:srgbClr val="34340B"/>
              </a:solidFill>
              <a:prstDash val="solid"/>
              <a:round/>
            </a:ln>
          </a:left>
          <a:right>
            <a:ln w="12700" cap="flat">
              <a:solidFill>
                <a:srgbClr val="34340B"/>
              </a:solidFill>
              <a:prstDash val="solid"/>
              <a:round/>
            </a:ln>
          </a:right>
          <a:top>
            <a:ln w="12700" cap="flat">
              <a:solidFill>
                <a:srgbClr val="34340B"/>
              </a:solidFill>
              <a:prstDash val="solid"/>
              <a:round/>
            </a:ln>
          </a:top>
          <a:bottom>
            <a:ln w="38100" cap="flat">
              <a:solidFill>
                <a:srgbClr val="34340B"/>
              </a:solidFill>
              <a:prstDash val="solid"/>
              <a:round/>
            </a:ln>
          </a:bottom>
          <a:insideH>
            <a:ln w="12700" cap="flat">
              <a:solidFill>
                <a:srgbClr val="34340B"/>
              </a:solidFill>
              <a:prstDash val="solid"/>
              <a:round/>
            </a:ln>
          </a:insideH>
          <a:insideV>
            <a:ln w="12700" cap="flat">
              <a:solidFill>
                <a:srgbClr val="34340B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n" i="off">
        <a:fontRef idx="major">
          <a:srgbClr val="292934"/>
        </a:fontRef>
        <a:srgbClr val="292934"/>
      </a:tcTxStyle>
      <a:tcStyle>
        <a:tcBdr>
          <a:left>
            <a:ln w="12700" cap="flat">
              <a:solidFill>
                <a:srgbClr val="34340B"/>
              </a:solidFill>
              <a:prstDash val="solid"/>
              <a:round/>
            </a:ln>
          </a:left>
          <a:right>
            <a:ln w="12700" cap="flat">
              <a:solidFill>
                <a:srgbClr val="34340B"/>
              </a:solidFill>
              <a:prstDash val="solid"/>
              <a:round/>
            </a:ln>
          </a:right>
          <a:top>
            <a:ln w="12700" cap="flat">
              <a:solidFill>
                <a:srgbClr val="34340B"/>
              </a:solidFill>
              <a:prstDash val="solid"/>
              <a:round/>
            </a:ln>
          </a:top>
          <a:bottom>
            <a:ln w="12700" cap="flat">
              <a:solidFill>
                <a:srgbClr val="34340B"/>
              </a:solidFill>
              <a:prstDash val="solid"/>
              <a:round/>
            </a:ln>
          </a:bottom>
          <a:insideH>
            <a:ln w="12700" cap="flat">
              <a:solidFill>
                <a:srgbClr val="34340B"/>
              </a:solidFill>
              <a:prstDash val="solid"/>
              <a:round/>
            </a:ln>
          </a:insideH>
          <a:insideV>
            <a:ln w="12700" cap="flat">
              <a:solidFill>
                <a:srgbClr val="34340B"/>
              </a:solidFill>
              <a:prstDash val="solid"/>
              <a:round/>
            </a:ln>
          </a:insideV>
        </a:tcBdr>
        <a:fill>
          <a:solidFill>
            <a:srgbClr val="D6CECD"/>
          </a:solidFill>
        </a:fill>
      </a:tcStyle>
    </a:wholeTbl>
    <a:band2H>
      <a:tcTxStyle/>
      <a:tcStyle>
        <a:tcBdr/>
        <a:fill>
          <a:solidFill>
            <a:srgbClr val="EBE8E8"/>
          </a:solidFill>
        </a:fill>
      </a:tcStyle>
    </a:band2H>
    <a:firstCol>
      <a:tcTxStyle b="on" i="off">
        <a:fontRef idx="major">
          <a:srgbClr val="34340B"/>
        </a:fontRef>
        <a:srgbClr val="34340B"/>
      </a:tcTxStyle>
      <a:tcStyle>
        <a:tcBdr>
          <a:left>
            <a:ln w="12700" cap="flat">
              <a:solidFill>
                <a:srgbClr val="34340B"/>
              </a:solidFill>
              <a:prstDash val="solid"/>
              <a:round/>
            </a:ln>
          </a:left>
          <a:right>
            <a:ln w="12700" cap="flat">
              <a:solidFill>
                <a:srgbClr val="34340B"/>
              </a:solidFill>
              <a:prstDash val="solid"/>
              <a:round/>
            </a:ln>
          </a:right>
          <a:top>
            <a:ln w="12700" cap="flat">
              <a:solidFill>
                <a:srgbClr val="34340B"/>
              </a:solidFill>
              <a:prstDash val="solid"/>
              <a:round/>
            </a:ln>
          </a:top>
          <a:bottom>
            <a:ln w="12700" cap="flat">
              <a:solidFill>
                <a:srgbClr val="34340B"/>
              </a:solidFill>
              <a:prstDash val="solid"/>
              <a:round/>
            </a:ln>
          </a:bottom>
          <a:insideH>
            <a:ln w="12700" cap="flat">
              <a:solidFill>
                <a:srgbClr val="34340B"/>
              </a:solidFill>
              <a:prstDash val="solid"/>
              <a:round/>
            </a:ln>
          </a:insideH>
          <a:insideV>
            <a:ln w="12700" cap="flat">
              <a:solidFill>
                <a:srgbClr val="34340B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34340B"/>
        </a:fontRef>
        <a:srgbClr val="34340B"/>
      </a:tcTxStyle>
      <a:tcStyle>
        <a:tcBdr>
          <a:left>
            <a:ln w="12700" cap="flat">
              <a:solidFill>
                <a:srgbClr val="34340B"/>
              </a:solidFill>
              <a:prstDash val="solid"/>
              <a:round/>
            </a:ln>
          </a:left>
          <a:right>
            <a:ln w="12700" cap="flat">
              <a:solidFill>
                <a:srgbClr val="34340B"/>
              </a:solidFill>
              <a:prstDash val="solid"/>
              <a:round/>
            </a:ln>
          </a:right>
          <a:top>
            <a:ln w="38100" cap="flat">
              <a:solidFill>
                <a:srgbClr val="34340B"/>
              </a:solidFill>
              <a:prstDash val="solid"/>
              <a:round/>
            </a:ln>
          </a:top>
          <a:bottom>
            <a:ln w="12700" cap="flat">
              <a:solidFill>
                <a:srgbClr val="34340B"/>
              </a:solidFill>
              <a:prstDash val="solid"/>
              <a:round/>
            </a:ln>
          </a:bottom>
          <a:insideH>
            <a:ln w="12700" cap="flat">
              <a:solidFill>
                <a:srgbClr val="34340B"/>
              </a:solidFill>
              <a:prstDash val="solid"/>
              <a:round/>
            </a:ln>
          </a:insideH>
          <a:insideV>
            <a:ln w="12700" cap="flat">
              <a:solidFill>
                <a:srgbClr val="34340B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34340B"/>
        </a:fontRef>
        <a:srgbClr val="34340B"/>
      </a:tcTxStyle>
      <a:tcStyle>
        <a:tcBdr>
          <a:left>
            <a:ln w="12700" cap="flat">
              <a:solidFill>
                <a:srgbClr val="34340B"/>
              </a:solidFill>
              <a:prstDash val="solid"/>
              <a:round/>
            </a:ln>
          </a:left>
          <a:right>
            <a:ln w="12700" cap="flat">
              <a:solidFill>
                <a:srgbClr val="34340B"/>
              </a:solidFill>
              <a:prstDash val="solid"/>
              <a:round/>
            </a:ln>
          </a:right>
          <a:top>
            <a:ln w="12700" cap="flat">
              <a:solidFill>
                <a:srgbClr val="34340B"/>
              </a:solidFill>
              <a:prstDash val="solid"/>
              <a:round/>
            </a:ln>
          </a:top>
          <a:bottom>
            <a:ln w="38100" cap="flat">
              <a:solidFill>
                <a:srgbClr val="34340B"/>
              </a:solidFill>
              <a:prstDash val="solid"/>
              <a:round/>
            </a:ln>
          </a:bottom>
          <a:insideH>
            <a:ln w="12700" cap="flat">
              <a:solidFill>
                <a:srgbClr val="34340B"/>
              </a:solidFill>
              <a:prstDash val="solid"/>
              <a:round/>
            </a:ln>
          </a:insideH>
          <a:insideV>
            <a:ln w="12700" cap="flat">
              <a:solidFill>
                <a:srgbClr val="34340B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n" i="off">
        <a:fontRef idx="major">
          <a:srgbClr val="292934"/>
        </a:fontRef>
        <a:srgbClr val="29293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7E7"/>
          </a:solidFill>
        </a:fill>
      </a:tcStyle>
    </a:wholeTbl>
    <a:band2H>
      <a:tcTxStyle/>
      <a:tcStyle>
        <a:tcBdr/>
        <a:fill>
          <a:solidFill>
            <a:srgbClr val="34340B"/>
          </a:solidFill>
        </a:fill>
      </a:tcStyle>
    </a:band2H>
    <a:firstCol>
      <a:tcTxStyle b="on" i="off">
        <a:fontRef idx="major">
          <a:srgbClr val="34340B"/>
        </a:fontRef>
        <a:srgbClr val="34340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292934"/>
        </a:fontRef>
        <a:srgbClr val="29293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292934"/>
              </a:solidFill>
              <a:prstDash val="solid"/>
              <a:round/>
            </a:ln>
          </a:top>
          <a:bottom>
            <a:ln w="25400" cap="flat">
              <a:solidFill>
                <a:srgbClr val="292934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4340B"/>
          </a:solidFill>
        </a:fill>
      </a:tcStyle>
    </a:lastRow>
    <a:firstRow>
      <a:tcTxStyle b="on" i="off">
        <a:fontRef idx="major">
          <a:srgbClr val="34340B"/>
        </a:fontRef>
        <a:srgbClr val="34340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292934"/>
              </a:solidFill>
              <a:prstDash val="solid"/>
              <a:round/>
            </a:ln>
          </a:top>
          <a:bottom>
            <a:ln w="25400" cap="flat">
              <a:solidFill>
                <a:srgbClr val="292934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n" i="off">
        <a:fontRef idx="major">
          <a:srgbClr val="292934"/>
        </a:fontRef>
        <a:srgbClr val="292934"/>
      </a:tcTxStyle>
      <a:tcStyle>
        <a:tcBdr>
          <a:left>
            <a:ln w="12700" cap="flat">
              <a:solidFill>
                <a:srgbClr val="34340B"/>
              </a:solidFill>
              <a:prstDash val="solid"/>
              <a:round/>
            </a:ln>
          </a:left>
          <a:right>
            <a:ln w="12700" cap="flat">
              <a:solidFill>
                <a:srgbClr val="34340B"/>
              </a:solidFill>
              <a:prstDash val="solid"/>
              <a:round/>
            </a:ln>
          </a:right>
          <a:top>
            <a:ln w="12700" cap="flat">
              <a:solidFill>
                <a:srgbClr val="34340B"/>
              </a:solidFill>
              <a:prstDash val="solid"/>
              <a:round/>
            </a:ln>
          </a:top>
          <a:bottom>
            <a:ln w="12700" cap="flat">
              <a:solidFill>
                <a:srgbClr val="34340B"/>
              </a:solidFill>
              <a:prstDash val="solid"/>
              <a:round/>
            </a:ln>
          </a:bottom>
          <a:insideH>
            <a:ln w="12700" cap="flat">
              <a:solidFill>
                <a:srgbClr val="34340B"/>
              </a:solidFill>
              <a:prstDash val="solid"/>
              <a:round/>
            </a:ln>
          </a:insideH>
          <a:insideV>
            <a:ln w="12700" cap="flat">
              <a:solidFill>
                <a:srgbClr val="34340B"/>
              </a:solidFill>
              <a:prstDash val="solid"/>
              <a:round/>
            </a:ln>
          </a:insideV>
        </a:tcBdr>
        <a:fill>
          <a:solidFill>
            <a:srgbClr val="CBCBCC"/>
          </a:solidFill>
        </a:fill>
      </a:tcStyle>
    </a:wholeTbl>
    <a:band2H>
      <a:tcTxStyle/>
      <a:tcStyle>
        <a:tcBdr/>
        <a:fill>
          <a:solidFill>
            <a:srgbClr val="E7E7E7"/>
          </a:solidFill>
        </a:fill>
      </a:tcStyle>
    </a:band2H>
    <a:firstCol>
      <a:tcTxStyle b="on" i="off">
        <a:fontRef idx="major">
          <a:srgbClr val="34340B"/>
        </a:fontRef>
        <a:srgbClr val="34340B"/>
      </a:tcTxStyle>
      <a:tcStyle>
        <a:tcBdr>
          <a:left>
            <a:ln w="12700" cap="flat">
              <a:solidFill>
                <a:srgbClr val="34340B"/>
              </a:solidFill>
              <a:prstDash val="solid"/>
              <a:round/>
            </a:ln>
          </a:left>
          <a:right>
            <a:ln w="12700" cap="flat">
              <a:solidFill>
                <a:srgbClr val="34340B"/>
              </a:solidFill>
              <a:prstDash val="solid"/>
              <a:round/>
            </a:ln>
          </a:right>
          <a:top>
            <a:ln w="12700" cap="flat">
              <a:solidFill>
                <a:srgbClr val="34340B"/>
              </a:solidFill>
              <a:prstDash val="solid"/>
              <a:round/>
            </a:ln>
          </a:top>
          <a:bottom>
            <a:ln w="12700" cap="flat">
              <a:solidFill>
                <a:srgbClr val="34340B"/>
              </a:solidFill>
              <a:prstDash val="solid"/>
              <a:round/>
            </a:ln>
          </a:bottom>
          <a:insideH>
            <a:ln w="12700" cap="flat">
              <a:solidFill>
                <a:srgbClr val="34340B"/>
              </a:solidFill>
              <a:prstDash val="solid"/>
              <a:round/>
            </a:ln>
          </a:insideH>
          <a:insideV>
            <a:ln w="12700" cap="flat">
              <a:solidFill>
                <a:srgbClr val="34340B"/>
              </a:solidFill>
              <a:prstDash val="solid"/>
              <a:round/>
            </a:ln>
          </a:insideV>
        </a:tcBdr>
        <a:fill>
          <a:solidFill>
            <a:srgbClr val="292934"/>
          </a:solidFill>
        </a:fill>
      </a:tcStyle>
    </a:firstCol>
    <a:lastRow>
      <a:tcTxStyle b="on" i="off">
        <a:fontRef idx="major">
          <a:srgbClr val="34340B"/>
        </a:fontRef>
        <a:srgbClr val="34340B"/>
      </a:tcTxStyle>
      <a:tcStyle>
        <a:tcBdr>
          <a:left>
            <a:ln w="12700" cap="flat">
              <a:solidFill>
                <a:srgbClr val="34340B"/>
              </a:solidFill>
              <a:prstDash val="solid"/>
              <a:round/>
            </a:ln>
          </a:left>
          <a:right>
            <a:ln w="12700" cap="flat">
              <a:solidFill>
                <a:srgbClr val="34340B"/>
              </a:solidFill>
              <a:prstDash val="solid"/>
              <a:round/>
            </a:ln>
          </a:right>
          <a:top>
            <a:ln w="38100" cap="flat">
              <a:solidFill>
                <a:srgbClr val="34340B"/>
              </a:solidFill>
              <a:prstDash val="solid"/>
              <a:round/>
            </a:ln>
          </a:top>
          <a:bottom>
            <a:ln w="12700" cap="flat">
              <a:solidFill>
                <a:srgbClr val="34340B"/>
              </a:solidFill>
              <a:prstDash val="solid"/>
              <a:round/>
            </a:ln>
          </a:bottom>
          <a:insideH>
            <a:ln w="12700" cap="flat">
              <a:solidFill>
                <a:srgbClr val="34340B"/>
              </a:solidFill>
              <a:prstDash val="solid"/>
              <a:round/>
            </a:ln>
          </a:insideH>
          <a:insideV>
            <a:ln w="12700" cap="flat">
              <a:solidFill>
                <a:srgbClr val="34340B"/>
              </a:solidFill>
              <a:prstDash val="solid"/>
              <a:round/>
            </a:ln>
          </a:insideV>
        </a:tcBdr>
        <a:fill>
          <a:solidFill>
            <a:srgbClr val="292934"/>
          </a:solidFill>
        </a:fill>
      </a:tcStyle>
    </a:lastRow>
    <a:firstRow>
      <a:tcTxStyle b="on" i="off">
        <a:fontRef idx="major">
          <a:srgbClr val="34340B"/>
        </a:fontRef>
        <a:srgbClr val="34340B"/>
      </a:tcTxStyle>
      <a:tcStyle>
        <a:tcBdr>
          <a:left>
            <a:ln w="12700" cap="flat">
              <a:solidFill>
                <a:srgbClr val="34340B"/>
              </a:solidFill>
              <a:prstDash val="solid"/>
              <a:round/>
            </a:ln>
          </a:left>
          <a:right>
            <a:ln w="12700" cap="flat">
              <a:solidFill>
                <a:srgbClr val="34340B"/>
              </a:solidFill>
              <a:prstDash val="solid"/>
              <a:round/>
            </a:ln>
          </a:right>
          <a:top>
            <a:ln w="12700" cap="flat">
              <a:solidFill>
                <a:srgbClr val="34340B"/>
              </a:solidFill>
              <a:prstDash val="solid"/>
              <a:round/>
            </a:ln>
          </a:top>
          <a:bottom>
            <a:ln w="38100" cap="flat">
              <a:solidFill>
                <a:srgbClr val="34340B"/>
              </a:solidFill>
              <a:prstDash val="solid"/>
              <a:round/>
            </a:ln>
          </a:bottom>
          <a:insideH>
            <a:ln w="12700" cap="flat">
              <a:solidFill>
                <a:srgbClr val="34340B"/>
              </a:solidFill>
              <a:prstDash val="solid"/>
              <a:round/>
            </a:ln>
          </a:insideH>
          <a:insideV>
            <a:ln w="12700" cap="flat">
              <a:solidFill>
                <a:srgbClr val="34340B"/>
              </a:solidFill>
              <a:prstDash val="solid"/>
              <a:round/>
            </a:ln>
          </a:insideV>
        </a:tcBdr>
        <a:fill>
          <a:solidFill>
            <a:srgbClr val="292934"/>
          </a:solidFill>
        </a:fill>
      </a:tcStyle>
    </a:firstRow>
  </a:tblStyle>
  <a:tblStyle styleId="{2708684C-4D16-4618-839F-0558EEFCDFE6}" styleName="">
    <a:tblBg/>
    <a:wholeTbl>
      <a:tcTxStyle b="on" i="off">
        <a:fontRef idx="major">
          <a:srgbClr val="292934"/>
        </a:fontRef>
        <a:srgbClr val="292934"/>
      </a:tcTxStyle>
      <a:tcStyle>
        <a:tcBdr>
          <a:left>
            <a:ln w="12700" cap="flat">
              <a:solidFill>
                <a:srgbClr val="292934"/>
              </a:solidFill>
              <a:prstDash val="solid"/>
              <a:round/>
            </a:ln>
          </a:left>
          <a:right>
            <a:ln w="12700" cap="flat">
              <a:solidFill>
                <a:srgbClr val="292934"/>
              </a:solidFill>
              <a:prstDash val="solid"/>
              <a:round/>
            </a:ln>
          </a:right>
          <a:top>
            <a:ln w="12700" cap="flat">
              <a:solidFill>
                <a:srgbClr val="292934"/>
              </a:solidFill>
              <a:prstDash val="solid"/>
              <a:round/>
            </a:ln>
          </a:top>
          <a:bottom>
            <a:ln w="12700" cap="flat">
              <a:solidFill>
                <a:srgbClr val="292934"/>
              </a:solidFill>
              <a:prstDash val="solid"/>
              <a:round/>
            </a:ln>
          </a:bottom>
          <a:insideH>
            <a:ln w="12700" cap="flat">
              <a:solidFill>
                <a:srgbClr val="292934"/>
              </a:solidFill>
              <a:prstDash val="solid"/>
              <a:round/>
            </a:ln>
          </a:insideH>
          <a:insideV>
            <a:ln w="12700" cap="flat">
              <a:solidFill>
                <a:srgbClr val="292934"/>
              </a:solidFill>
              <a:prstDash val="solid"/>
              <a:round/>
            </a:ln>
          </a:insideV>
        </a:tcBdr>
        <a:fill>
          <a:solidFill>
            <a:srgbClr val="292934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292934"/>
        </a:fontRef>
        <a:srgbClr val="292934"/>
      </a:tcTxStyle>
      <a:tcStyle>
        <a:tcBdr>
          <a:left>
            <a:ln w="12700" cap="flat">
              <a:solidFill>
                <a:srgbClr val="292934"/>
              </a:solidFill>
              <a:prstDash val="solid"/>
              <a:round/>
            </a:ln>
          </a:left>
          <a:right>
            <a:ln w="12700" cap="flat">
              <a:solidFill>
                <a:srgbClr val="292934"/>
              </a:solidFill>
              <a:prstDash val="solid"/>
              <a:round/>
            </a:ln>
          </a:right>
          <a:top>
            <a:ln w="12700" cap="flat">
              <a:solidFill>
                <a:srgbClr val="292934"/>
              </a:solidFill>
              <a:prstDash val="solid"/>
              <a:round/>
            </a:ln>
          </a:top>
          <a:bottom>
            <a:ln w="12700" cap="flat">
              <a:solidFill>
                <a:srgbClr val="292934"/>
              </a:solidFill>
              <a:prstDash val="solid"/>
              <a:round/>
            </a:ln>
          </a:bottom>
          <a:insideH>
            <a:ln w="12700" cap="flat">
              <a:solidFill>
                <a:srgbClr val="292934"/>
              </a:solidFill>
              <a:prstDash val="solid"/>
              <a:round/>
            </a:ln>
          </a:insideH>
          <a:insideV>
            <a:ln w="12700" cap="flat">
              <a:solidFill>
                <a:srgbClr val="292934"/>
              </a:solidFill>
              <a:prstDash val="solid"/>
              <a:round/>
            </a:ln>
          </a:insideV>
        </a:tcBdr>
        <a:fill>
          <a:solidFill>
            <a:srgbClr val="292934">
              <a:alpha val="20000"/>
            </a:srgbClr>
          </a:solidFill>
        </a:fill>
      </a:tcStyle>
    </a:firstCol>
    <a:lastRow>
      <a:tcTxStyle b="on" i="off">
        <a:fontRef idx="major">
          <a:srgbClr val="292934"/>
        </a:fontRef>
        <a:srgbClr val="292934"/>
      </a:tcTxStyle>
      <a:tcStyle>
        <a:tcBdr>
          <a:left>
            <a:ln w="12700" cap="flat">
              <a:solidFill>
                <a:srgbClr val="292934"/>
              </a:solidFill>
              <a:prstDash val="solid"/>
              <a:round/>
            </a:ln>
          </a:left>
          <a:right>
            <a:ln w="12700" cap="flat">
              <a:solidFill>
                <a:srgbClr val="292934"/>
              </a:solidFill>
              <a:prstDash val="solid"/>
              <a:round/>
            </a:ln>
          </a:right>
          <a:top>
            <a:ln w="50800" cap="flat">
              <a:solidFill>
                <a:srgbClr val="292934"/>
              </a:solidFill>
              <a:prstDash val="solid"/>
              <a:round/>
            </a:ln>
          </a:top>
          <a:bottom>
            <a:ln w="12700" cap="flat">
              <a:solidFill>
                <a:srgbClr val="292934"/>
              </a:solidFill>
              <a:prstDash val="solid"/>
              <a:round/>
            </a:ln>
          </a:bottom>
          <a:insideH>
            <a:ln w="12700" cap="flat">
              <a:solidFill>
                <a:srgbClr val="292934"/>
              </a:solidFill>
              <a:prstDash val="solid"/>
              <a:round/>
            </a:ln>
          </a:insideH>
          <a:insideV>
            <a:ln w="12700" cap="flat">
              <a:solidFill>
                <a:srgbClr val="292934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292934"/>
        </a:fontRef>
        <a:srgbClr val="292934"/>
      </a:tcTxStyle>
      <a:tcStyle>
        <a:tcBdr>
          <a:left>
            <a:ln w="12700" cap="flat">
              <a:solidFill>
                <a:srgbClr val="292934"/>
              </a:solidFill>
              <a:prstDash val="solid"/>
              <a:round/>
            </a:ln>
          </a:left>
          <a:right>
            <a:ln w="12700" cap="flat">
              <a:solidFill>
                <a:srgbClr val="292934"/>
              </a:solidFill>
              <a:prstDash val="solid"/>
              <a:round/>
            </a:ln>
          </a:right>
          <a:top>
            <a:ln w="12700" cap="flat">
              <a:solidFill>
                <a:srgbClr val="292934"/>
              </a:solidFill>
              <a:prstDash val="solid"/>
              <a:round/>
            </a:ln>
          </a:top>
          <a:bottom>
            <a:ln w="25400" cap="flat">
              <a:solidFill>
                <a:srgbClr val="292934"/>
              </a:solidFill>
              <a:prstDash val="solid"/>
              <a:round/>
            </a:ln>
          </a:bottom>
          <a:insideH>
            <a:ln w="12700" cap="flat">
              <a:solidFill>
                <a:srgbClr val="292934"/>
              </a:solidFill>
              <a:prstDash val="solid"/>
              <a:round/>
            </a:ln>
          </a:insideH>
          <a:insideV>
            <a:ln w="12700" cap="flat">
              <a:solidFill>
                <a:srgbClr val="292934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26"/>
  </p:normalViewPr>
  <p:slideViewPr>
    <p:cSldViewPr snapToGrid="0" snapToObjects="1">
      <p:cViewPr varScale="1">
        <p:scale>
          <a:sx n="121" d="100"/>
          <a:sy n="121" d="100"/>
        </p:scale>
        <p:origin x="190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" name="Shape 2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lnSpc>
        <a:spcPct val="90000"/>
      </a:lnSpc>
      <a:spcBef>
        <a:spcPts val="500"/>
      </a:spcBef>
      <a:defRPr sz="1200">
        <a:latin typeface="+mj-lt"/>
        <a:ea typeface="+mj-ea"/>
        <a:cs typeface="+mj-cs"/>
        <a:sym typeface="Times New Roman"/>
      </a:defRPr>
    </a:lvl1pPr>
    <a:lvl2pPr indent="228600" latinLnBrk="0">
      <a:lnSpc>
        <a:spcPct val="90000"/>
      </a:lnSpc>
      <a:spcBef>
        <a:spcPts val="500"/>
      </a:spcBef>
      <a:defRPr sz="1200">
        <a:latin typeface="+mj-lt"/>
        <a:ea typeface="+mj-ea"/>
        <a:cs typeface="+mj-cs"/>
        <a:sym typeface="Times New Roman"/>
      </a:defRPr>
    </a:lvl2pPr>
    <a:lvl3pPr indent="457200" latinLnBrk="0">
      <a:lnSpc>
        <a:spcPct val="90000"/>
      </a:lnSpc>
      <a:spcBef>
        <a:spcPts val="500"/>
      </a:spcBef>
      <a:defRPr sz="1200">
        <a:latin typeface="+mj-lt"/>
        <a:ea typeface="+mj-ea"/>
        <a:cs typeface="+mj-cs"/>
        <a:sym typeface="Times New Roman"/>
      </a:defRPr>
    </a:lvl3pPr>
    <a:lvl4pPr indent="685800" latinLnBrk="0">
      <a:lnSpc>
        <a:spcPct val="90000"/>
      </a:lnSpc>
      <a:spcBef>
        <a:spcPts val="500"/>
      </a:spcBef>
      <a:defRPr sz="1200">
        <a:latin typeface="+mj-lt"/>
        <a:ea typeface="+mj-ea"/>
        <a:cs typeface="+mj-cs"/>
        <a:sym typeface="Times New Roman"/>
      </a:defRPr>
    </a:lvl4pPr>
    <a:lvl5pPr indent="914400" latinLnBrk="0">
      <a:lnSpc>
        <a:spcPct val="90000"/>
      </a:lnSpc>
      <a:spcBef>
        <a:spcPts val="500"/>
      </a:spcBef>
      <a:defRPr sz="1200">
        <a:latin typeface="+mj-lt"/>
        <a:ea typeface="+mj-ea"/>
        <a:cs typeface="+mj-cs"/>
        <a:sym typeface="Times New Roman"/>
      </a:defRPr>
    </a:lvl5pPr>
    <a:lvl6pPr indent="1143000" latinLnBrk="0">
      <a:lnSpc>
        <a:spcPct val="90000"/>
      </a:lnSpc>
      <a:spcBef>
        <a:spcPts val="500"/>
      </a:spcBef>
      <a:defRPr sz="1200">
        <a:latin typeface="+mj-lt"/>
        <a:ea typeface="+mj-ea"/>
        <a:cs typeface="+mj-cs"/>
        <a:sym typeface="Times New Roman"/>
      </a:defRPr>
    </a:lvl6pPr>
    <a:lvl7pPr indent="1371600" latinLnBrk="0">
      <a:lnSpc>
        <a:spcPct val="90000"/>
      </a:lnSpc>
      <a:spcBef>
        <a:spcPts val="500"/>
      </a:spcBef>
      <a:defRPr sz="1200">
        <a:latin typeface="+mj-lt"/>
        <a:ea typeface="+mj-ea"/>
        <a:cs typeface="+mj-cs"/>
        <a:sym typeface="Times New Roman"/>
      </a:defRPr>
    </a:lvl7pPr>
    <a:lvl8pPr indent="1600200" latinLnBrk="0">
      <a:lnSpc>
        <a:spcPct val="90000"/>
      </a:lnSpc>
      <a:spcBef>
        <a:spcPts val="500"/>
      </a:spcBef>
      <a:defRPr sz="1200">
        <a:latin typeface="+mj-lt"/>
        <a:ea typeface="+mj-ea"/>
        <a:cs typeface="+mj-cs"/>
        <a:sym typeface="Times New Roman"/>
      </a:defRPr>
    </a:lvl8pPr>
    <a:lvl9pPr indent="1828800" latinLnBrk="0">
      <a:lnSpc>
        <a:spcPct val="90000"/>
      </a:lnSpc>
      <a:spcBef>
        <a:spcPts val="500"/>
      </a:spcBef>
      <a:defRPr sz="1200">
        <a:latin typeface="+mj-lt"/>
        <a:ea typeface="+mj-ea"/>
        <a:cs typeface="+mj-cs"/>
        <a:sym typeface="Times New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"/>
          <p:cNvSpPr/>
          <p:nvPr/>
        </p:nvSpPr>
        <p:spPr>
          <a:xfrm>
            <a:off x="0" y="220783"/>
            <a:ext cx="9144000" cy="22860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" name="Rectangle"/>
          <p:cNvSpPr/>
          <p:nvPr/>
        </p:nvSpPr>
        <p:spPr>
          <a:xfrm>
            <a:off x="0" y="-3"/>
            <a:ext cx="9144000" cy="365766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1370012" y="769937"/>
            <a:ext cx="7315201" cy="16684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5" name="Body Level One…"/>
          <p:cNvSpPr txBox="1">
            <a:spLocks noGrp="1"/>
          </p:cNvSpPr>
          <p:nvPr>
            <p:ph type="body" idx="1"/>
          </p:nvPr>
        </p:nvSpPr>
        <p:spPr>
          <a:xfrm>
            <a:off x="5103812" y="2438400"/>
            <a:ext cx="3581401" cy="4419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620000" y="38470"/>
            <a:ext cx="301904" cy="288820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>
              <a:defRPr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-100" baseline="0">
          <a:ln>
            <a:noFill/>
          </a:ln>
          <a:solidFill>
            <a:srgbClr val="D2533C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-100" baseline="0">
          <a:ln>
            <a:noFill/>
          </a:ln>
          <a:solidFill>
            <a:srgbClr val="D2533C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-100" baseline="0">
          <a:ln>
            <a:noFill/>
          </a:ln>
          <a:solidFill>
            <a:srgbClr val="D2533C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-100" baseline="0">
          <a:ln>
            <a:noFill/>
          </a:ln>
          <a:solidFill>
            <a:srgbClr val="D2533C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-100" baseline="0">
          <a:ln>
            <a:noFill/>
          </a:ln>
          <a:solidFill>
            <a:srgbClr val="D2533C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-100" baseline="0">
          <a:ln>
            <a:noFill/>
          </a:ln>
          <a:solidFill>
            <a:srgbClr val="D2533C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-100" baseline="0">
          <a:ln>
            <a:noFill/>
          </a:ln>
          <a:solidFill>
            <a:srgbClr val="D2533C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-100" baseline="0">
          <a:ln>
            <a:noFill/>
          </a:ln>
          <a:solidFill>
            <a:srgbClr val="D2533C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-100" baseline="0">
          <a:ln>
            <a:noFill/>
          </a:ln>
          <a:solidFill>
            <a:srgbClr val="D2533C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182879" marR="0" indent="-182879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85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292934"/>
          </a:solidFill>
          <a:uFillTx/>
          <a:latin typeface="Arial"/>
          <a:ea typeface="Arial"/>
          <a:cs typeface="Arial"/>
          <a:sym typeface="Arial"/>
        </a:defRPr>
      </a:lvl1pPr>
      <a:lvl2pPr marL="493773" marR="0" indent="-219453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85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292934"/>
          </a:solidFill>
          <a:uFillTx/>
          <a:latin typeface="Arial"/>
          <a:ea typeface="Arial"/>
          <a:cs typeface="Arial"/>
          <a:sym typeface="Arial"/>
        </a:defRPr>
      </a:lvl2pPr>
      <a:lvl3pPr marL="792479" marR="0" indent="-24384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9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292934"/>
          </a:solidFill>
          <a:uFillTx/>
          <a:latin typeface="Arial"/>
          <a:ea typeface="Arial"/>
          <a:cs typeface="Arial"/>
          <a:sym typeface="Arial"/>
        </a:defRPr>
      </a:lvl3pPr>
      <a:lvl4pPr marL="1097277" marR="0" indent="-274319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292934"/>
          </a:solidFill>
          <a:uFillTx/>
          <a:latin typeface="Arial"/>
          <a:ea typeface="Arial"/>
          <a:cs typeface="Arial"/>
          <a:sym typeface="Arial"/>
        </a:defRPr>
      </a:lvl4pPr>
      <a:lvl5pPr marL="1286691" marR="0" indent="-23513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292934"/>
          </a:solidFill>
          <a:uFillTx/>
          <a:latin typeface="Arial"/>
          <a:ea typeface="Arial"/>
          <a:cs typeface="Arial"/>
          <a:sym typeface="Arial"/>
        </a:defRPr>
      </a:lvl5pPr>
      <a:lvl6pPr marL="1526344" marR="0" indent="-337622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292934"/>
          </a:solidFill>
          <a:uFillTx/>
          <a:latin typeface="Arial"/>
          <a:ea typeface="Arial"/>
          <a:cs typeface="Arial"/>
          <a:sym typeface="Arial"/>
        </a:defRPr>
      </a:lvl6pPr>
      <a:lvl7pPr marL="1709222" marR="0" indent="-337622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292934"/>
          </a:solidFill>
          <a:uFillTx/>
          <a:latin typeface="Arial"/>
          <a:ea typeface="Arial"/>
          <a:cs typeface="Arial"/>
          <a:sym typeface="Arial"/>
        </a:defRPr>
      </a:lvl7pPr>
      <a:lvl8pPr marL="1892104" marR="0" indent="-337622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292934"/>
          </a:solidFill>
          <a:uFillTx/>
          <a:latin typeface="Arial"/>
          <a:ea typeface="Arial"/>
          <a:cs typeface="Arial"/>
          <a:sym typeface="Arial"/>
        </a:defRPr>
      </a:lvl8pPr>
      <a:lvl9pPr marL="2074984" marR="0" indent="-337622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292934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cbi.nlm.nih.gov/myncbi/browse/collection/50820398/?sort=date&amp;direction=descending" TargetMode="External"/><Relationship Id="rId13" Type="http://schemas.openxmlformats.org/officeDocument/2006/relationships/image" Target="../media/image6.jpeg"/><Relationship Id="rId3" Type="http://schemas.openxmlformats.org/officeDocument/2006/relationships/hyperlink" Target="https://www.health.pitt.edu/" TargetMode="External"/><Relationship Id="rId7" Type="http://schemas.openxmlformats.org/officeDocument/2006/relationships/image" Target="../media/image2.jpeg"/><Relationship Id="rId12" Type="http://schemas.openxmlformats.org/officeDocument/2006/relationships/image" Target="../media/image5.png"/><Relationship Id="rId2" Type="http://schemas.openxmlformats.org/officeDocument/2006/relationships/hyperlink" Target="https://rio.pitt.ed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11" Type="http://schemas.openxmlformats.org/officeDocument/2006/relationships/image" Target="../media/image4.jpeg"/><Relationship Id="rId5" Type="http://schemas.openxmlformats.org/officeDocument/2006/relationships/hyperlink" Target="https://www.dbmi.pitt.edu/" TargetMode="External"/><Relationship Id="rId15" Type="http://schemas.openxmlformats.org/officeDocument/2006/relationships/image" Target="../media/image8.png"/><Relationship Id="rId10" Type="http://schemas.openxmlformats.org/officeDocument/2006/relationships/image" Target="../media/image3.tif"/><Relationship Id="rId4" Type="http://schemas.openxmlformats.org/officeDocument/2006/relationships/hyperlink" Target="https://ipm.pitt.edu/" TargetMode="External"/><Relationship Id="rId9" Type="http://schemas.openxmlformats.org/officeDocument/2006/relationships/hyperlink" Target="https://scholar.google.com/citations?user=L8w3PNwAAAAJ&amp;hl=en" TargetMode="External"/><Relationship Id="rId1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software.docs.hubmapconsortium.org/" TargetMode="Externa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rojectreporter.nih.gov/project_info_description.cfm?aid=9612649&amp;icde=42420319" TargetMode="External"/><Relationship Id="rId7" Type="http://schemas.openxmlformats.org/officeDocument/2006/relationships/hyperlink" Target="https://reporter.nih.gov/search/L0YI4yllJkuqpQh55OA_aA/project-details/10217839" TargetMode="External"/><Relationship Id="rId2" Type="http://schemas.openxmlformats.org/officeDocument/2006/relationships/hyperlink" Target="https://projectreporter.nih.gov/project_info_description.cfm?aid=9517556&amp;icde=42420216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reporter.nih.gov/search/P71kWEs14Um5G1tnMrYuLg/project-details/10376501" TargetMode="External"/><Relationship Id="rId5" Type="http://schemas.openxmlformats.org/officeDocument/2006/relationships/hyperlink" Target="https://projectreporter.nih.gov/project_info_description.cfm?aid=9687344&amp;icde=42420169" TargetMode="External"/><Relationship Id="rId4" Type="http://schemas.openxmlformats.org/officeDocument/2006/relationships/hyperlink" Target="https://projectreporter.nih.gov/project_info_description.cfm?aid=9507980&amp;icde=42420333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"/>
          <p:cNvGrpSpPr/>
          <p:nvPr/>
        </p:nvGrpSpPr>
        <p:grpSpPr>
          <a:xfrm>
            <a:off x="46820" y="3494440"/>
            <a:ext cx="9079489" cy="2863031"/>
            <a:chOff x="0" y="0"/>
            <a:chExt cx="9079487" cy="2863030"/>
          </a:xfrm>
        </p:grpSpPr>
        <p:sp>
          <p:nvSpPr>
            <p:cNvPr id="22" name="3. Collaborative networks"/>
            <p:cNvSpPr txBox="1"/>
            <p:nvPr/>
          </p:nvSpPr>
          <p:spPr>
            <a:xfrm>
              <a:off x="6615933" y="2371010"/>
              <a:ext cx="2463555" cy="4920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defRPr sz="1400" b="1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3.  Secure Data Liquidity, Collaborative Networks</a:t>
              </a:r>
            </a:p>
          </p:txBody>
        </p:sp>
        <p:sp>
          <p:nvSpPr>
            <p:cNvPr id="23" name="Areas of Discovery/Innovation"/>
            <p:cNvSpPr txBox="1"/>
            <p:nvPr/>
          </p:nvSpPr>
          <p:spPr>
            <a:xfrm>
              <a:off x="1520635" y="-1"/>
              <a:ext cx="6420777" cy="5480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defRPr sz="3200">
                  <a:ln w="9525">
                    <a:solidFill>
                      <a:srgbClr val="292934"/>
                    </a:solidFill>
                  </a:ln>
                  <a:solidFill>
                    <a:srgbClr val="D4DCD7"/>
                  </a:solidFill>
                  <a:effectLst>
                    <a:outerShdw blurRad="50800" dist="50800" dir="5400000" rotWithShape="0">
                      <a:srgbClr val="D2533C"/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Areas of Discovery/Innovation </a:t>
              </a:r>
            </a:p>
          </p:txBody>
        </p:sp>
        <p:sp>
          <p:nvSpPr>
            <p:cNvPr id="24" name="1. Biomedical Informatics Infrastructures (SaaS, vocab, viz)"/>
            <p:cNvSpPr txBox="1"/>
            <p:nvPr/>
          </p:nvSpPr>
          <p:spPr>
            <a:xfrm>
              <a:off x="-1" y="2340406"/>
              <a:ext cx="3032980" cy="49202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defRPr sz="1400" b="1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1. Biomedical Informatics Infrastructures (SaaS, vocab, viz)</a:t>
              </a:r>
            </a:p>
          </p:txBody>
        </p:sp>
        <p:sp>
          <p:nvSpPr>
            <p:cNvPr id="25" name="Line"/>
            <p:cNvSpPr/>
            <p:nvPr/>
          </p:nvSpPr>
          <p:spPr>
            <a:xfrm flipH="1">
              <a:off x="2274265" y="472837"/>
              <a:ext cx="320518" cy="156589"/>
            </a:xfrm>
            <a:prstGeom prst="line">
              <a:avLst/>
            </a:prstGeom>
            <a:noFill/>
            <a:ln w="9525" cap="flat">
              <a:solidFill>
                <a:schemeClr val="accent1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26" name="Line"/>
            <p:cNvSpPr/>
            <p:nvPr/>
          </p:nvSpPr>
          <p:spPr>
            <a:xfrm>
              <a:off x="4731022" y="472837"/>
              <a:ext cx="2" cy="353934"/>
            </a:xfrm>
            <a:prstGeom prst="line">
              <a:avLst/>
            </a:prstGeom>
            <a:noFill/>
            <a:ln w="9525" cap="flat">
              <a:solidFill>
                <a:schemeClr val="accent1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27" name="Line"/>
            <p:cNvSpPr/>
            <p:nvPr/>
          </p:nvSpPr>
          <p:spPr>
            <a:xfrm>
              <a:off x="6615933" y="472837"/>
              <a:ext cx="520235" cy="156589"/>
            </a:xfrm>
            <a:prstGeom prst="line">
              <a:avLst/>
            </a:prstGeom>
            <a:noFill/>
            <a:ln w="9525" cap="flat">
              <a:solidFill>
                <a:schemeClr val="accent1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29" name="Jonathan C. Silverstein, MD, MS, FACS, FACMI…"/>
          <p:cNvSpPr txBox="1">
            <a:spLocks noGrp="1"/>
          </p:cNvSpPr>
          <p:nvPr>
            <p:ph type="body" sz="quarter" idx="4294967295"/>
          </p:nvPr>
        </p:nvSpPr>
        <p:spPr>
          <a:xfrm>
            <a:off x="2817566" y="921062"/>
            <a:ext cx="4290920" cy="2399472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300"/>
              </a:spcBef>
              <a:buSzTx/>
              <a:buNone/>
              <a:defRPr sz="1400" b="1"/>
            </a:pPr>
            <a:r>
              <a:t>Jonathan C. Silverstein, MD, MS, FACS, FACMI</a:t>
            </a:r>
            <a:endParaRPr sz="2000"/>
          </a:p>
          <a:p>
            <a:pPr>
              <a:spcBef>
                <a:spcPts val="200"/>
              </a:spcBef>
              <a:buSzTx/>
              <a:buNone/>
              <a:defRPr sz="1400"/>
            </a:pPr>
            <a:r>
              <a:t>Chief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/>
              </a:rPr>
              <a:t>Research Informatics Office</a:t>
            </a:r>
            <a:r>
              <a:t>r</a:t>
            </a:r>
          </a:p>
          <a:p>
            <a:pPr>
              <a:spcBef>
                <a:spcPts val="200"/>
              </a:spcBef>
              <a:buSzTx/>
              <a:buNone/>
              <a:defRPr sz="1400"/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/>
              </a:rPr>
              <a:t>Health Sciences</a:t>
            </a:r>
            <a:r>
              <a:t> and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/>
              </a:rPr>
              <a:t>Institute for Precision Medicine</a:t>
            </a:r>
          </a:p>
          <a:p>
            <a:pPr>
              <a:spcBef>
                <a:spcPts val="200"/>
              </a:spcBef>
              <a:buSzTx/>
              <a:buNone/>
              <a:defRPr sz="1400"/>
            </a:pPr>
            <a:r>
              <a:t>Professor,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5"/>
              </a:rPr>
              <a:t>Department of Biomedical Informatics</a:t>
            </a:r>
          </a:p>
          <a:p>
            <a:pPr>
              <a:spcBef>
                <a:spcPts val="200"/>
              </a:spcBef>
              <a:buSzTx/>
              <a:buNone/>
              <a:defRPr sz="1400"/>
            </a:pPr>
            <a:r>
              <a:t>Affiliate Scholar, Pitt Cyber</a:t>
            </a:r>
          </a:p>
        </p:txBody>
      </p:sp>
      <p:sp>
        <p:nvSpPr>
          <p:cNvPr id="30" name="2. Clinical Decision Support (P2D and loop)"/>
          <p:cNvSpPr txBox="1"/>
          <p:nvPr/>
        </p:nvSpPr>
        <p:spPr>
          <a:xfrm>
            <a:off x="3296989" y="5845068"/>
            <a:ext cx="2414589" cy="2888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4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2. Learning Health Systems</a:t>
            </a:r>
          </a:p>
        </p:txBody>
      </p:sp>
      <p:pic>
        <p:nvPicPr>
          <p:cNvPr id="31" name="Screen Shot 2017-03-14 at 4.05.22 PM.png" descr="Screen Shot 2017-03-14 at 4.05.22 P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43914" y="4332182"/>
            <a:ext cx="2685300" cy="1433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32" name="SNOMEDGraphIsDAG.jpg" descr="SNOMEDGraphIsDAG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575" y="4197751"/>
            <a:ext cx="2906328" cy="1516346"/>
          </a:xfrm>
          <a:prstGeom prst="rect">
            <a:avLst/>
          </a:prstGeom>
          <a:ln w="12700">
            <a:miter lim="400000"/>
          </a:ln>
        </p:spPr>
      </p:pic>
      <p:sp>
        <p:nvSpPr>
          <p:cNvPr id="33" name="PEER-REVIEWED PUBLICATIONS:  Curated bibliography at NCBI/PubMed. Curated citations at Google Scholar."/>
          <p:cNvSpPr txBox="1"/>
          <p:nvPr/>
        </p:nvSpPr>
        <p:spPr>
          <a:xfrm>
            <a:off x="173735" y="6447294"/>
            <a:ext cx="8723378" cy="320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457200">
              <a:defRPr sz="1400" b="1">
                <a:solidFill>
                  <a:srgbClr val="000000"/>
                </a:solidFill>
              </a:defRPr>
            </a:pPr>
            <a:r>
              <a:t>PEER-REVIEWED PUBLICATIONS:  </a:t>
            </a:r>
            <a:r>
              <a:rPr b="0">
                <a:latin typeface="+mn-lt"/>
                <a:ea typeface="+mn-ea"/>
                <a:cs typeface="+mn-cs"/>
                <a:sym typeface="Helvetica"/>
              </a:rPr>
              <a:t>Curated </a:t>
            </a:r>
            <a:r>
              <a:rPr b="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"/>
                <a:ea typeface="Times"/>
                <a:cs typeface="Times"/>
                <a:sym typeface="Times"/>
                <a:hlinkClick r:id="rId8"/>
              </a:rPr>
              <a:t>bibliography at NCBI/PubMed</a:t>
            </a:r>
            <a:r>
              <a:rPr b="0">
                <a:latin typeface="Times"/>
                <a:ea typeface="Times"/>
                <a:cs typeface="Times"/>
                <a:sym typeface="Times"/>
              </a:rPr>
              <a:t>. Curated </a:t>
            </a:r>
            <a:r>
              <a:rPr b="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"/>
                <a:ea typeface="Times"/>
                <a:cs typeface="Times"/>
                <a:sym typeface="Times"/>
                <a:hlinkClick r:id="rId9"/>
              </a:rPr>
              <a:t>citations at Google Scholar</a:t>
            </a:r>
            <a:r>
              <a:rPr b="0">
                <a:latin typeface="Times"/>
                <a:ea typeface="Times"/>
                <a:cs typeface="Times"/>
                <a:sym typeface="Times"/>
              </a:rPr>
              <a:t>.</a:t>
            </a:r>
          </a:p>
        </p:txBody>
      </p:sp>
      <p:pic>
        <p:nvPicPr>
          <p:cNvPr id="34" name="pasted-image.tiff" descr="pasted-image.tif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31723" y="2766275"/>
            <a:ext cx="1991982" cy="678353"/>
          </a:xfrm>
          <a:prstGeom prst="rect">
            <a:avLst/>
          </a:prstGeom>
          <a:ln w="12700">
            <a:miter lim="400000"/>
          </a:ln>
        </p:spPr>
      </p:pic>
      <p:pic>
        <p:nvPicPr>
          <p:cNvPr id="35" name="qNCetE6r_400x400.jpg" descr="qNCetE6r_400x400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74973" y="924308"/>
            <a:ext cx="1276054" cy="1276055"/>
          </a:xfrm>
          <a:prstGeom prst="rect">
            <a:avLst/>
          </a:prstGeom>
          <a:ln w="12700">
            <a:miter lim="400000"/>
          </a:ln>
        </p:spPr>
      </p:pic>
      <p:pic>
        <p:nvPicPr>
          <p:cNvPr id="36" name="dbmi.png" descr="dbmi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254826" y="2214120"/>
            <a:ext cx="1516346" cy="1516346"/>
          </a:xfrm>
          <a:prstGeom prst="rect">
            <a:avLst/>
          </a:prstGeom>
          <a:ln w="12700">
            <a:miter lim="400000"/>
          </a:ln>
        </p:spPr>
      </p:pic>
      <p:pic>
        <p:nvPicPr>
          <p:cNvPr id="37" name="197_002_BIOINFO_0003.jpg" descr="197_002_BIOINFO_0003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37254" y="924308"/>
            <a:ext cx="1991981" cy="2490162"/>
          </a:xfrm>
          <a:prstGeom prst="rect">
            <a:avLst/>
          </a:prstGeom>
          <a:ln w="12700">
            <a:miter lim="400000"/>
          </a:ln>
        </p:spPr>
      </p:pic>
      <p:sp>
        <p:nvSpPr>
          <p:cNvPr id="38" name="Board Chair"/>
          <p:cNvSpPr txBox="1"/>
          <p:nvPr/>
        </p:nvSpPr>
        <p:spPr>
          <a:xfrm>
            <a:off x="2906206" y="2895271"/>
            <a:ext cx="1275345" cy="3077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Board</a:t>
            </a:r>
            <a:r>
              <a:rPr lang="en-US" dirty="0"/>
              <a:t> Member</a:t>
            </a:r>
            <a:endParaRPr dirty="0"/>
          </a:p>
        </p:txBody>
      </p:sp>
      <p:pic>
        <p:nvPicPr>
          <p:cNvPr id="39" name="Image" descr="Image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324600" y="4309936"/>
            <a:ext cx="2742961" cy="1291976"/>
          </a:xfrm>
          <a:prstGeom prst="rect">
            <a:avLst/>
          </a:prstGeom>
          <a:ln w="12700">
            <a:miter lim="400000"/>
          </a:ln>
        </p:spPr>
      </p:pic>
      <p:pic>
        <p:nvPicPr>
          <p:cNvPr id="40" name="Picture 2" descr="Picture 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817566" y="2142533"/>
            <a:ext cx="3971677" cy="57883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Biomedical Infrastructures (SaaS, NLP, vocabularies, interactive visualization)"/>
          <p:cNvSpPr txBox="1"/>
          <p:nvPr/>
        </p:nvSpPr>
        <p:spPr>
          <a:xfrm>
            <a:off x="277827" y="496643"/>
            <a:ext cx="8839201" cy="3506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lnSpc>
                <a:spcPct val="80000"/>
              </a:lnSpc>
              <a:spcBef>
                <a:spcPts val="400"/>
              </a:spcBef>
              <a:defRPr b="1">
                <a:solidFill>
                  <a:srgbClr val="C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Biomedical Infrastructures (service architectures, vocabularies, interactive viz)</a:t>
            </a:r>
          </a:p>
        </p:txBody>
      </p:sp>
      <p:pic>
        <p:nvPicPr>
          <p:cNvPr id="44" name="image43.png" descr="image4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688" y="5272221"/>
            <a:ext cx="3906426" cy="1298994"/>
          </a:xfrm>
          <a:prstGeom prst="rect">
            <a:avLst/>
          </a:prstGeom>
          <a:ln w="12700">
            <a:miter lim="400000"/>
          </a:ln>
        </p:spPr>
      </p:pic>
      <p:sp>
        <p:nvSpPr>
          <p:cNvPr id="45" name="Grayscale + Realistic Color = Perceptual"/>
          <p:cNvSpPr txBox="1"/>
          <p:nvPr/>
        </p:nvSpPr>
        <p:spPr>
          <a:xfrm>
            <a:off x="1078642" y="6499863"/>
            <a:ext cx="3904512" cy="358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marL="401317" marR="57797" indent="-360676" defTabSz="1295400">
              <a:spcBef>
                <a:spcPts val="900"/>
              </a:spcBef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/>
              <a:t>Grayscale + Realistic Color = Perceptual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0B9EDE-03B1-017A-3DD6-5F7419BAC0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529" y="918388"/>
            <a:ext cx="7053943" cy="42667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7D8BC48-2529-27B1-72B6-889F87FE6E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0152" y="3679365"/>
            <a:ext cx="3286876" cy="2917371"/>
          </a:xfrm>
          <a:prstGeom prst="rect">
            <a:avLst/>
          </a:prstGeom>
        </p:spPr>
      </p:pic>
      <p:sp>
        <p:nvSpPr>
          <p:cNvPr id="14" name="Grayscale + Realistic Color = Perceptual">
            <a:extLst>
              <a:ext uri="{FF2B5EF4-FFF2-40B4-BE49-F238E27FC236}">
                <a16:creationId xmlns:a16="http://schemas.microsoft.com/office/drawing/2014/main" id="{B5A32D1F-4560-4BE4-30A6-CCAD3ACBBABD}"/>
              </a:ext>
            </a:extLst>
          </p:cNvPr>
          <p:cNvSpPr txBox="1"/>
          <p:nvPr/>
        </p:nvSpPr>
        <p:spPr>
          <a:xfrm>
            <a:off x="6355699" y="6511840"/>
            <a:ext cx="2761329" cy="369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marL="401317" marR="57797" indent="-360676" defTabSz="1295400">
              <a:spcBef>
                <a:spcPts val="900"/>
              </a:spcBef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US" dirty="0"/>
              <a:t>Knowledge Graph ‘Schema’</a:t>
            </a:r>
            <a:endParaRPr dirty="0"/>
          </a:p>
        </p:txBody>
      </p:sp>
      <p:sp>
        <p:nvSpPr>
          <p:cNvPr id="15" name="Grayscale + Realistic Color = Perceptual">
            <a:extLst>
              <a:ext uri="{FF2B5EF4-FFF2-40B4-BE49-F238E27FC236}">
                <a16:creationId xmlns:a16="http://schemas.microsoft.com/office/drawing/2014/main" id="{0982B50B-C2DC-115A-87AA-AEBCEBEEE58E}"/>
              </a:ext>
            </a:extLst>
          </p:cNvPr>
          <p:cNvSpPr txBox="1"/>
          <p:nvPr/>
        </p:nvSpPr>
        <p:spPr>
          <a:xfrm>
            <a:off x="7042414" y="985616"/>
            <a:ext cx="1442699" cy="12003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marL="401317" marR="57797" indent="-360676" defTabSz="1295400">
              <a:spcBef>
                <a:spcPts val="900"/>
              </a:spcBef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marL="0">
              <a:spcBef>
                <a:spcPts val="0"/>
              </a:spcBef>
            </a:pPr>
            <a:r>
              <a:rPr lang="en-US" dirty="0"/>
              <a:t>HuBMAP</a:t>
            </a:r>
          </a:p>
          <a:p>
            <a:pPr marL="0">
              <a:spcBef>
                <a:spcPts val="0"/>
              </a:spcBef>
            </a:pPr>
            <a:r>
              <a:rPr lang="en-US" dirty="0"/>
              <a:t>Hybrid Cloud</a:t>
            </a:r>
          </a:p>
          <a:p>
            <a:pPr marL="0">
              <a:spcBef>
                <a:spcPts val="0"/>
              </a:spcBef>
            </a:pPr>
            <a:r>
              <a:rPr lang="en-US" dirty="0"/>
              <a:t>Microservices</a:t>
            </a:r>
          </a:p>
          <a:p>
            <a:pPr marL="0">
              <a:spcBef>
                <a:spcPts val="0"/>
              </a:spcBef>
            </a:pPr>
            <a:r>
              <a:rPr lang="en-US" dirty="0"/>
              <a:t>Architecture</a:t>
            </a:r>
            <a:endParaRPr dirty="0"/>
          </a:p>
        </p:txBody>
      </p:sp>
      <p:sp>
        <p:nvSpPr>
          <p:cNvPr id="16" name="Grayscale + Realistic Color = Perceptual">
            <a:extLst>
              <a:ext uri="{FF2B5EF4-FFF2-40B4-BE49-F238E27FC236}">
                <a16:creationId xmlns:a16="http://schemas.microsoft.com/office/drawing/2014/main" id="{8C05DBA6-EF9E-B066-2BF5-E2C51D4A6B5C}"/>
              </a:ext>
            </a:extLst>
          </p:cNvPr>
          <p:cNvSpPr txBox="1"/>
          <p:nvPr/>
        </p:nvSpPr>
        <p:spPr>
          <a:xfrm>
            <a:off x="5192487" y="2680072"/>
            <a:ext cx="4076942" cy="338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marL="401317" marR="57797" indent="-360676" defTabSz="1295400">
              <a:spcBef>
                <a:spcPts val="900"/>
              </a:spcBef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US" sz="1600" dirty="0">
                <a:hlinkClick r:id="rId5"/>
              </a:rPr>
              <a:t>https://software.docs.hubmapconsortium.org</a:t>
            </a:r>
            <a:endParaRPr sz="1600" dirty="0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Clinical Decision Support (Structured clinical data collection and real-time use)"/>
          <p:cNvSpPr txBox="1"/>
          <p:nvPr/>
        </p:nvSpPr>
        <p:spPr>
          <a:xfrm>
            <a:off x="277827" y="496642"/>
            <a:ext cx="8839201" cy="3506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lnSpc>
                <a:spcPct val="80000"/>
              </a:lnSpc>
              <a:spcBef>
                <a:spcPts val="400"/>
              </a:spcBef>
              <a:defRPr b="1">
                <a:solidFill>
                  <a:srgbClr val="C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Learning Health Systems</a:t>
            </a:r>
          </a:p>
        </p:txBody>
      </p:sp>
      <p:pic>
        <p:nvPicPr>
          <p:cNvPr id="50" name="pasted-image.tiff" descr="pasted-image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795" y="779227"/>
            <a:ext cx="3835866" cy="1306270"/>
          </a:xfrm>
          <a:prstGeom prst="rect">
            <a:avLst/>
          </a:prstGeom>
          <a:ln w="12700">
            <a:miter lim="400000"/>
          </a:ln>
        </p:spPr>
      </p:pic>
      <p:pic>
        <p:nvPicPr>
          <p:cNvPr id="51" name="Screen Shot 2017-03-14 at 4.05.22 PM.png" descr="Screen Shot 2017-03-14 at 4.05.22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178" y="836980"/>
            <a:ext cx="4807835" cy="2566405"/>
          </a:xfrm>
          <a:prstGeom prst="rect">
            <a:avLst/>
          </a:prstGeom>
          <a:ln w="12700">
            <a:miter lim="400000"/>
          </a:ln>
        </p:spPr>
      </p:pic>
      <p:pic>
        <p:nvPicPr>
          <p:cNvPr id="52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5910" y="2213948"/>
            <a:ext cx="3143635" cy="1978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3" name="Image" descr="Ima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8328" y="4175981"/>
            <a:ext cx="3418800" cy="2566405"/>
          </a:xfrm>
          <a:prstGeom prst="rect">
            <a:avLst/>
          </a:prstGeom>
          <a:ln w="12700">
            <a:miter lim="400000"/>
          </a:ln>
        </p:spPr>
      </p:pic>
      <p:pic>
        <p:nvPicPr>
          <p:cNvPr id="54" name="LHS_Core_Values_Endorsements_121_08.20.2018_V1.pdf" descr="LHS_Core_Values_Endorsements_121_08.20.2018_V1.pd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6178" y="3252123"/>
            <a:ext cx="4807835" cy="360587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Collaborative Networks (had a lead role in each)"/>
          <p:cNvSpPr txBox="1"/>
          <p:nvPr/>
        </p:nvSpPr>
        <p:spPr>
          <a:xfrm>
            <a:off x="277827" y="496642"/>
            <a:ext cx="8839201" cy="3506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lnSpc>
                <a:spcPct val="80000"/>
              </a:lnSpc>
              <a:spcBef>
                <a:spcPts val="400"/>
              </a:spcBef>
              <a:defRPr b="1">
                <a:solidFill>
                  <a:srgbClr val="C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Secure Data Liquidity, Collaborative Networks</a:t>
            </a:r>
          </a:p>
        </p:txBody>
      </p:sp>
      <p:grpSp>
        <p:nvGrpSpPr>
          <p:cNvPr id="59" name="Picture 2"/>
          <p:cNvGrpSpPr/>
          <p:nvPr/>
        </p:nvGrpSpPr>
        <p:grpSpPr>
          <a:xfrm>
            <a:off x="100734" y="4828500"/>
            <a:ext cx="3457439" cy="941651"/>
            <a:chOff x="0" y="0"/>
            <a:chExt cx="3457437" cy="941649"/>
          </a:xfrm>
        </p:grpSpPr>
        <p:sp>
          <p:nvSpPr>
            <p:cNvPr id="57" name="Rectangle"/>
            <p:cNvSpPr/>
            <p:nvPr/>
          </p:nvSpPr>
          <p:spPr>
            <a:xfrm>
              <a:off x="-1" y="0"/>
              <a:ext cx="3457439" cy="94165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642915">
                <a:lnSpc>
                  <a:spcPct val="95000"/>
                </a:lnSpc>
                <a:spcBef>
                  <a:spcPts val="100"/>
                </a:spcBef>
                <a:defRPr sz="1200"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pic>
          <p:nvPicPr>
            <p:cNvPr id="58" name="image89.png" descr="image89.png"/>
            <p:cNvPicPr>
              <a:picLocks noChangeAspect="1"/>
            </p:cNvPicPr>
            <p:nvPr/>
          </p:nvPicPr>
          <p:blipFill>
            <a:blip r:embed="rId2"/>
            <a:srcRect t="28432" b="30928"/>
            <a:stretch>
              <a:fillRect/>
            </a:stretch>
          </p:blipFill>
          <p:spPr>
            <a:xfrm>
              <a:off x="0" y="0"/>
              <a:ext cx="3457438" cy="9416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60" name="Picture 2" descr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611" y="5803550"/>
            <a:ext cx="1952326" cy="751647"/>
          </a:xfrm>
          <a:prstGeom prst="rect">
            <a:avLst/>
          </a:prstGeom>
          <a:ln w="12700">
            <a:miter lim="400000"/>
          </a:ln>
        </p:spPr>
      </p:pic>
      <p:pic>
        <p:nvPicPr>
          <p:cNvPr id="61" name="Picture 2" descr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343" y="847303"/>
            <a:ext cx="3946328" cy="1464051"/>
          </a:xfrm>
          <a:prstGeom prst="rect">
            <a:avLst/>
          </a:prstGeom>
          <a:ln w="12700">
            <a:miter lim="400000"/>
          </a:ln>
        </p:spPr>
      </p:pic>
      <p:sp>
        <p:nvSpPr>
          <p:cNvPr id="62" name="TextBox 30"/>
          <p:cNvSpPr txBox="1"/>
          <p:nvPr/>
        </p:nvSpPr>
        <p:spPr>
          <a:xfrm>
            <a:off x="4681008" y="867678"/>
            <a:ext cx="1771116" cy="11133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>
            <a:spAutoFit/>
          </a:bodyPr>
          <a:lstStyle>
            <a:lvl1pPr algn="ctr" defTabSz="410750">
              <a:defRPr sz="7000">
                <a:solidFill>
                  <a:srgbClr val="0070C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R3</a:t>
            </a:r>
          </a:p>
        </p:txBody>
      </p:sp>
      <p:sp>
        <p:nvSpPr>
          <p:cNvPr id="63" name="TextBox 31"/>
          <p:cNvSpPr txBox="1"/>
          <p:nvPr/>
        </p:nvSpPr>
        <p:spPr>
          <a:xfrm>
            <a:off x="6031767" y="1041294"/>
            <a:ext cx="3028618" cy="7995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>
            <a:spAutoFit/>
          </a:bodyPr>
          <a:lstStyle>
            <a:lvl1pPr algn="ctr" defTabSz="410750">
              <a:defRPr sz="2400">
                <a:solidFill>
                  <a:srgbClr val="0070C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Health Record Research Request</a:t>
            </a:r>
          </a:p>
        </p:txBody>
      </p:sp>
      <p:pic>
        <p:nvPicPr>
          <p:cNvPr id="64" name="Picture 32" descr="Picture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734" y="2363067"/>
            <a:ext cx="4815087" cy="805873"/>
          </a:xfrm>
          <a:prstGeom prst="rect">
            <a:avLst/>
          </a:prstGeom>
          <a:ln w="12700">
            <a:miter lim="400000"/>
          </a:ln>
        </p:spPr>
      </p:pic>
      <p:pic>
        <p:nvPicPr>
          <p:cNvPr id="65" name="Picture 33" descr="Picture 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429" y="3286477"/>
            <a:ext cx="2017760" cy="142400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73" name="Group 37"/>
          <p:cNvGrpSpPr/>
          <p:nvPr/>
        </p:nvGrpSpPr>
        <p:grpSpPr>
          <a:xfrm>
            <a:off x="5713314" y="4203205"/>
            <a:ext cx="3403715" cy="2527259"/>
            <a:chOff x="0" y="0"/>
            <a:chExt cx="3403713" cy="2527257"/>
          </a:xfrm>
        </p:grpSpPr>
        <p:pic>
          <p:nvPicPr>
            <p:cNvPr id="69" name="Picture 2" descr="Picture 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0" y="0"/>
              <a:ext cx="3403714" cy="252725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0" name="Shape 23" descr="Shape 2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395010" y="275146"/>
              <a:ext cx="1400722" cy="2942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1" name="Shape 24" descr="Shape 2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120769" y="964803"/>
              <a:ext cx="1949206" cy="3440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2" name="Shape 25" descr="Shape 25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250188" y="724770"/>
              <a:ext cx="1681630" cy="1507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68" name="Picture 8"/>
          <p:cNvGrpSpPr/>
          <p:nvPr/>
        </p:nvGrpSpPr>
        <p:grpSpPr>
          <a:xfrm>
            <a:off x="1884469" y="3220704"/>
            <a:ext cx="4148085" cy="1583463"/>
            <a:chOff x="0" y="0"/>
            <a:chExt cx="4148083" cy="1583461"/>
          </a:xfrm>
        </p:grpSpPr>
        <p:sp>
          <p:nvSpPr>
            <p:cNvPr id="66" name="Rectangle"/>
            <p:cNvSpPr/>
            <p:nvPr/>
          </p:nvSpPr>
          <p:spPr>
            <a:xfrm>
              <a:off x="-1" y="-1"/>
              <a:ext cx="4148085" cy="158346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642915">
                <a:lnSpc>
                  <a:spcPct val="95000"/>
                </a:lnSpc>
                <a:spcBef>
                  <a:spcPts val="100"/>
                </a:spcBef>
                <a:defRPr sz="1200"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pic>
          <p:nvPicPr>
            <p:cNvPr id="67" name="image90.png" descr="image90.png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-1" y="-1"/>
              <a:ext cx="4148085" cy="15834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74" name="Picture 43" descr="Picture 4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090315" y="2278346"/>
            <a:ext cx="952501" cy="952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5" name="Picture 48" descr="Picture 4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07049" y="2268287"/>
            <a:ext cx="2780390" cy="995961"/>
          </a:xfrm>
          <a:prstGeom prst="rect">
            <a:avLst/>
          </a:prstGeom>
          <a:ln w="12700">
            <a:miter lim="400000"/>
          </a:ln>
        </p:spPr>
      </p:pic>
      <p:pic>
        <p:nvPicPr>
          <p:cNvPr id="76" name="Picture 10" descr="Picture 1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108325" y="3360262"/>
            <a:ext cx="1015366" cy="1015366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CCE52F9-2450-6403-2965-3FF9AC15C0E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480342" y="4625497"/>
            <a:ext cx="2017760" cy="1791128"/>
          </a:xfrm>
          <a:prstGeom prst="rect">
            <a:avLst/>
          </a:prstGeom>
        </p:spPr>
      </p:pic>
      <p:sp>
        <p:nvSpPr>
          <p:cNvPr id="24" name="Grayscale + Realistic Color = Perceptual">
            <a:extLst>
              <a:ext uri="{FF2B5EF4-FFF2-40B4-BE49-F238E27FC236}">
                <a16:creationId xmlns:a16="http://schemas.microsoft.com/office/drawing/2014/main" id="{3CCFCDD3-2F2E-241F-2C58-F7D06DCF3588}"/>
              </a:ext>
            </a:extLst>
          </p:cNvPr>
          <p:cNvSpPr txBox="1"/>
          <p:nvPr/>
        </p:nvSpPr>
        <p:spPr>
          <a:xfrm>
            <a:off x="2997149" y="6370533"/>
            <a:ext cx="2984146" cy="369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marL="401317" marR="57797" indent="-360676" defTabSz="1295400">
              <a:spcBef>
                <a:spcPts val="900"/>
              </a:spcBef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US" dirty="0"/>
              <a:t>Cellular Senescence Network</a:t>
            </a:r>
            <a:endParaRPr dirty="0"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Box 1"/>
          <p:cNvSpPr txBox="1"/>
          <p:nvPr/>
        </p:nvSpPr>
        <p:spPr>
          <a:xfrm>
            <a:off x="279399" y="534638"/>
            <a:ext cx="8671174" cy="64222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>
              <a:lnSpc>
                <a:spcPct val="80000"/>
              </a:lnSpc>
              <a:spcBef>
                <a:spcPts val="400"/>
              </a:spcBef>
              <a:defRPr b="1">
                <a:solidFill>
                  <a:srgbClr val="C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Active Research</a:t>
            </a:r>
            <a:r>
              <a:rPr lang="en-US" dirty="0"/>
              <a:t> Networks as of Jan 2024</a:t>
            </a:r>
            <a:endParaRPr dirty="0"/>
          </a:p>
          <a:p>
            <a:pPr>
              <a:lnSpc>
                <a:spcPct val="80000"/>
              </a:lnSpc>
              <a:spcBef>
                <a:spcPts val="400"/>
              </a:spcBef>
              <a:defRPr b="1">
                <a:solidFill>
                  <a:srgbClr val="C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endParaRPr sz="1400" dirty="0"/>
          </a:p>
          <a:p>
            <a:pPr>
              <a:defRPr sz="1600" b="1">
                <a:latin typeface="Arial"/>
                <a:ea typeface="Arial"/>
                <a:cs typeface="Arial"/>
                <a:sym typeface="Arial"/>
              </a:defRPr>
            </a:pPr>
            <a:r>
              <a:rPr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/>
              </a:rPr>
              <a:t>U24OH009077</a:t>
            </a:r>
            <a:r>
              <a:rPr dirty="0"/>
              <a:t> (</a:t>
            </a:r>
            <a:r>
              <a:rPr dirty="0" err="1"/>
              <a:t>Becich</a:t>
            </a:r>
            <a:r>
              <a:rPr dirty="0"/>
              <a:t>)</a:t>
            </a:r>
            <a:r>
              <a:rPr lang="en-US" dirty="0"/>
              <a:t> 			CDC/NIH/NIOSH	</a:t>
            </a:r>
            <a:r>
              <a:rPr lang="en-US" b="0" dirty="0"/>
              <a:t>	</a:t>
            </a:r>
            <a:r>
              <a:rPr lang="en-US" dirty="0"/>
              <a:t>0.6</a:t>
            </a:r>
            <a:r>
              <a:rPr dirty="0"/>
              <a:t> calenda</a:t>
            </a:r>
            <a:r>
              <a:rPr lang="en-US" dirty="0"/>
              <a:t>r</a:t>
            </a:r>
          </a:p>
          <a:p>
            <a:pPr>
              <a:defRPr sz="1600" u="sng">
                <a:latin typeface="Arial"/>
                <a:ea typeface="Arial"/>
                <a:cs typeface="Arial"/>
                <a:sym typeface="Arial"/>
              </a:defRPr>
            </a:pPr>
            <a:r>
              <a:rPr lang="en-US" dirty="0"/>
              <a:t>Sustaining the Expansion of the National Mesothelioma Virtual Bank (NMVB)</a:t>
            </a:r>
            <a:r>
              <a:rPr lang="en-US" b="1" dirty="0"/>
              <a:t> </a:t>
            </a:r>
          </a:p>
          <a:p>
            <a:pPr>
              <a:defRPr sz="1600" u="sng">
                <a:latin typeface="Arial"/>
                <a:ea typeface="Arial"/>
                <a:cs typeface="Arial"/>
                <a:sym typeface="Arial"/>
              </a:defRPr>
            </a:pPr>
            <a:endParaRPr lang="en-US" sz="1400" b="1" dirty="0"/>
          </a:p>
          <a:p>
            <a:pPr>
              <a:defRPr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</a:rPr>
              <a:t>RI-CRN-2020-006</a:t>
            </a:r>
            <a:r>
              <a:rPr lang="en-US" dirty="0"/>
              <a:t> (McTigue; </a:t>
            </a:r>
            <a:r>
              <a:rPr lang="en-US" dirty="0" err="1"/>
              <a:t>Becich</a:t>
            </a:r>
            <a:r>
              <a:rPr lang="en-US" dirty="0"/>
              <a:t>)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		</a:t>
            </a:r>
            <a:r>
              <a:rPr lang="en-US" dirty="0"/>
              <a:t>PCORI			0.6 calendar</a:t>
            </a:r>
            <a:endParaRPr lang="en-US" dirty="0">
              <a:latin typeface="Calibri"/>
              <a:ea typeface="Calibri"/>
              <a:cs typeface="Calibri"/>
              <a:sym typeface="Calibri"/>
            </a:endParaRPr>
          </a:p>
          <a:p>
            <a:pPr>
              <a:defRPr sz="16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dirty="0"/>
              <a:t>Advancement of PCORnet Infrastructure: Clinical Research Network Project </a:t>
            </a:r>
          </a:p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  <a:endParaRPr lang="en-US" sz="1400" dirty="0"/>
          </a:p>
          <a:p>
            <a:pPr>
              <a:defRPr sz="1600" b="1">
                <a:latin typeface="Arial"/>
                <a:ea typeface="Arial"/>
                <a:cs typeface="Arial"/>
                <a:sym typeface="Arial"/>
              </a:defRPr>
            </a:pPr>
            <a:r>
              <a:rPr lang="en-US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/>
              </a:rPr>
              <a:t>OT2OD026554</a:t>
            </a:r>
            <a:r>
              <a:rPr lang="en-US" dirty="0"/>
              <a:t> (Reis)</a:t>
            </a:r>
            <a:r>
              <a:rPr lang="en-US" b="0" dirty="0">
                <a:latin typeface="Calibri"/>
                <a:ea typeface="Calibri"/>
                <a:cs typeface="Calibri"/>
                <a:sym typeface="Calibri"/>
              </a:rPr>
              <a:t>			</a:t>
            </a:r>
            <a:r>
              <a:rPr lang="en-US" dirty="0"/>
              <a:t>NIH/NCATS	</a:t>
            </a:r>
            <a:r>
              <a:rPr lang="en-US" b="0" dirty="0"/>
              <a:t>	</a:t>
            </a:r>
            <a:r>
              <a:rPr lang="en-US" dirty="0"/>
              <a:t>0.6 calendar</a:t>
            </a:r>
            <a:endParaRPr lang="en-US" dirty="0">
              <a:latin typeface="Calibri"/>
              <a:ea typeface="Calibri"/>
              <a:cs typeface="Calibri"/>
              <a:sym typeface="Calibri"/>
            </a:endParaRPr>
          </a:p>
          <a:p>
            <a:pPr>
              <a:defRPr sz="1600" u="sng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All of Us Pennsylvania</a:t>
            </a:r>
          </a:p>
          <a:p>
            <a:pPr>
              <a:defRPr sz="1600">
                <a:latin typeface="Arial"/>
                <a:ea typeface="Arial"/>
                <a:cs typeface="Arial"/>
                <a:sym typeface="Arial"/>
              </a:defRPr>
            </a:pPr>
            <a:endParaRPr sz="1400" dirty="0"/>
          </a:p>
          <a:p>
            <a:pPr>
              <a:defRPr sz="1600" b="1">
                <a:latin typeface="Arial"/>
                <a:ea typeface="Arial"/>
                <a:cs typeface="Arial"/>
                <a:sym typeface="Arial"/>
              </a:defRPr>
            </a:pPr>
            <a:r>
              <a:rPr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/>
              </a:rPr>
              <a:t>UL1TR001857</a:t>
            </a:r>
            <a:r>
              <a:rPr dirty="0"/>
              <a:t> (Reis)</a:t>
            </a:r>
            <a:r>
              <a:rPr b="0" dirty="0"/>
              <a:t>			</a:t>
            </a:r>
            <a:r>
              <a:rPr lang="en-US" dirty="0"/>
              <a:t>NIH/NCATS 	</a:t>
            </a:r>
            <a:r>
              <a:rPr b="0" dirty="0"/>
              <a:t>	</a:t>
            </a:r>
            <a:r>
              <a:rPr dirty="0"/>
              <a:t>1.</a:t>
            </a:r>
            <a:r>
              <a:rPr lang="en-US" dirty="0"/>
              <a:t>8</a:t>
            </a:r>
            <a:r>
              <a:rPr dirty="0"/>
              <a:t> calenda</a:t>
            </a:r>
            <a:r>
              <a:rPr lang="en-US" dirty="0"/>
              <a:t>r</a:t>
            </a:r>
            <a:endParaRPr dirty="0"/>
          </a:p>
          <a:p>
            <a:pPr>
              <a:defRPr sz="1600" u="sng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Biomedical Informatics Core, Clinical and Translational Science Institute</a:t>
            </a:r>
          </a:p>
          <a:p>
            <a:pPr>
              <a:defRPr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1400" dirty="0">
              <a:latin typeface="Calibri"/>
              <a:ea typeface="Calibri"/>
              <a:cs typeface="Calibri"/>
              <a:sym typeface="Calibri"/>
            </a:endParaRPr>
          </a:p>
          <a:p>
            <a:pPr>
              <a:defRPr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5"/>
              </a:rPr>
              <a:t>OT2OD026675</a:t>
            </a:r>
            <a:r>
              <a:rPr dirty="0"/>
              <a:t> (</a:t>
            </a:r>
            <a:r>
              <a:rPr lang="en-US" dirty="0"/>
              <a:t>Blood</a:t>
            </a:r>
            <a:r>
              <a:rPr dirty="0"/>
              <a:t>; Silverstein)</a:t>
            </a:r>
            <a:r>
              <a:rPr b="0" dirty="0"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b="0" dirty="0"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dirty="0"/>
              <a:t>NIH/Office of the Director	2.4</a:t>
            </a:r>
            <a:r>
              <a:rPr dirty="0"/>
              <a:t> calendar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>
              <a:defRPr sz="16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Flexible Hybrid Cloud Infrastructure for Seamless Management of HuBMAP Resources</a:t>
            </a:r>
            <a:endParaRPr lang="en-US" dirty="0"/>
          </a:p>
          <a:p>
            <a:pPr>
              <a:defRPr sz="16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en-US" sz="1400" dirty="0"/>
          </a:p>
          <a:p>
            <a:pPr>
              <a:defRPr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6"/>
              </a:rPr>
              <a:t>U24CA268108</a:t>
            </a:r>
            <a:r>
              <a:rPr lang="en-US" dirty="0"/>
              <a:t> (Silverstein; Blood; Bar-Joseph)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dirty="0"/>
              <a:t>NIH/NCI			2.4 calendar</a:t>
            </a:r>
            <a:endParaRPr lang="en-US" dirty="0">
              <a:latin typeface="Calibri"/>
              <a:ea typeface="Calibri"/>
              <a:cs typeface="Calibri"/>
              <a:sym typeface="Calibri"/>
            </a:endParaRPr>
          </a:p>
          <a:p>
            <a:pPr>
              <a:defRPr sz="16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dirty="0"/>
              <a:t>Cellular Senescence Network (SenNet) Consortium Organization and Data Coordinating Center (CODCC)</a:t>
            </a:r>
          </a:p>
          <a:p>
            <a:pPr>
              <a:defRPr sz="16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en-US" sz="1400" dirty="0"/>
          </a:p>
          <a:p>
            <a:pPr>
              <a:defRPr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</a:rPr>
              <a:t>SPEC-20-009 </a:t>
            </a:r>
            <a:r>
              <a:rPr lang="en-US" dirty="0"/>
              <a:t> (Silverstein)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			</a:t>
            </a:r>
            <a:r>
              <a:rPr lang="en-US" dirty="0"/>
              <a:t>BCRF			1.2 calendar</a:t>
            </a:r>
            <a:endParaRPr lang="en-US" dirty="0">
              <a:latin typeface="Calibri"/>
              <a:ea typeface="Calibri"/>
              <a:cs typeface="Calibri"/>
              <a:sym typeface="Calibri"/>
            </a:endParaRPr>
          </a:p>
          <a:p>
            <a:pPr>
              <a:defRPr sz="16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dirty="0"/>
              <a:t>Breast Cancer Research Foundation Data Coordination Center</a:t>
            </a:r>
          </a:p>
          <a:p>
            <a:pPr>
              <a:defRPr sz="16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OT2OD030545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(Blood; Silverstein;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Borner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	NIH/CF Data Ecosystem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1.2 calendar</a:t>
            </a:r>
            <a:endParaRPr lang="en-US" dirty="0"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>
              <a:defRPr sz="16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Amplifying the Value of HuBMAP Data Through Data Interoperability and Collaboration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Box 1"/>
          <p:cNvSpPr txBox="1"/>
          <p:nvPr/>
        </p:nvSpPr>
        <p:spPr>
          <a:xfrm>
            <a:off x="279399" y="534638"/>
            <a:ext cx="8671174" cy="62109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>
              <a:lnSpc>
                <a:spcPct val="80000"/>
              </a:lnSpc>
              <a:spcBef>
                <a:spcPts val="400"/>
              </a:spcBef>
              <a:defRPr b="1">
                <a:solidFill>
                  <a:srgbClr val="C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r>
              <a:rPr lang="en-US" dirty="0"/>
              <a:t>Some 2023 Peer-Reviewed Publications</a:t>
            </a:r>
            <a:endParaRPr dirty="0"/>
          </a:p>
          <a:p>
            <a:pPr>
              <a:lnSpc>
                <a:spcPct val="80000"/>
              </a:lnSpc>
              <a:spcBef>
                <a:spcPts val="400"/>
              </a:spcBef>
              <a:defRPr b="1">
                <a:solidFill>
                  <a:srgbClr val="C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endParaRPr kumimoji="0" lang="en-US" sz="1300" b="0" i="0" u="none" strike="noStrike" kern="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Times New Roman"/>
            </a:endParaRPr>
          </a:p>
          <a:p>
            <a:pPr>
              <a:lnSpc>
                <a:spcPct val="80000"/>
              </a:lnSpc>
              <a:spcBef>
                <a:spcPts val="400"/>
              </a:spcBef>
              <a:defRPr b="1">
                <a:solidFill>
                  <a:srgbClr val="C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Schmidt S, Kim J, Jacobs MA, Hall DE, </a:t>
            </a:r>
            <a:r>
              <a:rPr kumimoji="0" lang="en-US" sz="1300" b="0" i="0" u="none" strike="noStrike" kern="0" cap="none" spc="0" normalizeH="0" baseline="0" noProof="0" dirty="0" err="1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Stitzenberg</a:t>
            </a: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 KB, Kao LS, Brimhall BB, Wang CP, Manuel LS, </a:t>
            </a:r>
            <a:r>
              <a:rPr kumimoji="0" lang="en-US" sz="1300" b="0" i="0" u="none" strike="noStrike" kern="0" cap="none" spc="0" normalizeH="0" baseline="0" noProof="0" dirty="0" err="1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Su</a:t>
            </a: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 HD, Silverstein JC, Shireman PK. Independent Associations of Neighborhood Deprivation and Patient-level Social Determinants of Health with Textbook Outcomes after Inpatient Surgery. Ann Surg Open [Internet]. 2023 Mar [cited 2023 Mar 19];4(1):e237. Available from: http://</a:t>
            </a:r>
            <a:r>
              <a:rPr kumimoji="0" lang="en-US" sz="1300" b="0" i="0" u="none" strike="noStrike" kern="0" cap="none" spc="0" normalizeH="0" baseline="0" noProof="0" dirty="0" err="1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dx.doi.org</a:t>
            </a: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/10.1097/as9.0000000000000237 PMCID: PMC10427124</a:t>
            </a:r>
          </a:p>
          <a:p>
            <a:pPr>
              <a:lnSpc>
                <a:spcPct val="80000"/>
              </a:lnSpc>
              <a:spcBef>
                <a:spcPts val="400"/>
              </a:spcBef>
              <a:defRPr b="1">
                <a:solidFill>
                  <a:srgbClr val="C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endParaRPr kumimoji="0" lang="en-US" sz="1300" b="0" i="0" u="none" strike="noStrike" kern="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Times New Roman"/>
            </a:endParaRPr>
          </a:p>
          <a:p>
            <a:pPr>
              <a:lnSpc>
                <a:spcPct val="80000"/>
              </a:lnSpc>
              <a:spcBef>
                <a:spcPts val="400"/>
              </a:spcBef>
              <a:defRPr b="1">
                <a:solidFill>
                  <a:srgbClr val="C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r>
              <a:rPr kumimoji="0" lang="en-US" sz="1300" b="0" i="0" u="none" strike="noStrike" kern="0" cap="none" spc="0" normalizeH="0" baseline="0" noProof="0" dirty="0" err="1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Quardokus</a:t>
            </a: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 EM, Saunders DC, McDonough E, Hickey JW, </a:t>
            </a:r>
            <a:r>
              <a:rPr kumimoji="0" lang="en-US" sz="1300" b="0" i="0" u="none" strike="noStrike" kern="0" cap="none" spc="0" normalizeH="0" baseline="0" noProof="0" dirty="0" err="1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Werlein</a:t>
            </a: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 C, </a:t>
            </a:r>
            <a:r>
              <a:rPr kumimoji="0" lang="en-US" sz="1300" b="0" i="0" u="none" strike="noStrike" kern="0" cap="none" spc="0" normalizeH="0" baseline="0" noProof="0" dirty="0" err="1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Surrette</a:t>
            </a: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 C, </a:t>
            </a:r>
            <a:r>
              <a:rPr kumimoji="0" lang="en-US" sz="1300" b="0" i="0" u="none" strike="noStrike" kern="0" cap="none" spc="0" normalizeH="0" baseline="0" noProof="0" dirty="0" err="1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Rajbhandari</a:t>
            </a: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 P, Casals AM, Tian H, Lowery L, Neumann EK, Björklund F, </a:t>
            </a:r>
            <a:r>
              <a:rPr kumimoji="0" lang="en-US" sz="1300" b="0" i="0" u="none" strike="noStrike" kern="0" cap="none" spc="0" normalizeH="0" baseline="0" noProof="0" dirty="0" err="1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Neelakantan</a:t>
            </a: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 TV, Croteau J, </a:t>
            </a:r>
            <a:r>
              <a:rPr kumimoji="0" lang="en-US" sz="1300" b="0" i="0" u="none" strike="noStrike" kern="0" cap="none" spc="0" normalizeH="0" baseline="0" noProof="0" dirty="0" err="1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Wiblin</a:t>
            </a: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 AE, Fisher J, </a:t>
            </a:r>
            <a:r>
              <a:rPr kumimoji="0" lang="en-US" sz="1300" b="0" i="0" u="none" strike="noStrike" kern="0" cap="none" spc="0" normalizeH="0" baseline="0" noProof="0" dirty="0" err="1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Livengood</a:t>
            </a: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 AJ, Dowell KG, Silverstein JC, </a:t>
            </a:r>
            <a:r>
              <a:rPr kumimoji="0" lang="en-US" sz="1300" b="0" i="0" u="none" strike="noStrike" kern="0" cap="none" spc="0" normalizeH="0" baseline="0" noProof="0" dirty="0" err="1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Spraggins</a:t>
            </a: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 JM, </a:t>
            </a:r>
            <a:r>
              <a:rPr kumimoji="0" lang="en-US" sz="1300" b="0" i="0" u="none" strike="noStrike" kern="0" cap="none" spc="0" normalizeH="0" baseline="0" noProof="0" dirty="0" err="1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Pryhuber</a:t>
            </a: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 GS, Deutsch G, </a:t>
            </a:r>
            <a:r>
              <a:rPr kumimoji="0" lang="en-US" sz="1300" b="0" i="0" u="none" strike="noStrike" kern="0" cap="none" spc="0" normalizeH="0" baseline="0" noProof="0" dirty="0" err="1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Ginty</a:t>
            </a: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 F, Nolan GP, </a:t>
            </a:r>
            <a:r>
              <a:rPr kumimoji="0" lang="en-US" sz="1300" b="0" i="0" u="none" strike="noStrike" kern="0" cap="none" spc="0" normalizeH="0" baseline="0" noProof="0" dirty="0" err="1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Melov</a:t>
            </a: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 S, </a:t>
            </a:r>
            <a:r>
              <a:rPr kumimoji="0" lang="en-US" sz="1300" b="0" i="0" u="none" strike="noStrike" kern="0" cap="none" spc="0" normalizeH="0" baseline="0" noProof="0" dirty="0" err="1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Jonigk</a:t>
            </a: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 D, Caldwell MA, Vlachos IS, Muller W, </a:t>
            </a:r>
            <a:r>
              <a:rPr kumimoji="0" lang="en-US" sz="1300" b="0" i="0" u="none" strike="noStrike" kern="0" cap="none" spc="0" normalizeH="0" baseline="0" noProof="0" dirty="0" err="1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Gehlenborg</a:t>
            </a: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 N, </a:t>
            </a:r>
            <a:r>
              <a:rPr kumimoji="0" lang="en-US" sz="1300" b="0" i="0" u="none" strike="noStrike" kern="0" cap="none" spc="0" normalizeH="0" baseline="0" noProof="0" dirty="0" err="1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Stockwell</a:t>
            </a: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 BR, Lundberg E, Snyder MP, Germain RN, Camarillo JM, Kelleher NL, </a:t>
            </a:r>
            <a:r>
              <a:rPr kumimoji="0" lang="en-US" sz="1300" b="0" i="0" u="none" strike="noStrike" kern="0" cap="none" spc="0" normalizeH="0" baseline="0" noProof="0" dirty="0" err="1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Börner</a:t>
            </a: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 K, Radtke AJ. Organ Mapping Antibody Panels: a community resource for standardized multiplexed tissue imaging. Nat Methods [Internet]. 2023 Jul 19; Available from: http://</a:t>
            </a:r>
            <a:r>
              <a:rPr kumimoji="0" lang="en-US" sz="1300" b="0" i="0" u="none" strike="noStrike" kern="0" cap="none" spc="0" normalizeH="0" baseline="0" noProof="0" dirty="0" err="1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dx.doi.org</a:t>
            </a: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/10.1038/s41592-023-01846-7 PMCID: 10335836</a:t>
            </a:r>
          </a:p>
          <a:p>
            <a:pPr>
              <a:lnSpc>
                <a:spcPct val="80000"/>
              </a:lnSpc>
              <a:spcBef>
                <a:spcPts val="400"/>
              </a:spcBef>
              <a:defRPr b="1">
                <a:solidFill>
                  <a:srgbClr val="C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endParaRPr kumimoji="0" lang="en-US" sz="1300" b="0" i="0" u="none" strike="noStrike" kern="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Times New Roman"/>
            </a:endParaRPr>
          </a:p>
          <a:p>
            <a:pPr>
              <a:lnSpc>
                <a:spcPct val="80000"/>
              </a:lnSpc>
              <a:spcBef>
                <a:spcPts val="400"/>
              </a:spcBef>
              <a:defRPr b="1">
                <a:solidFill>
                  <a:srgbClr val="C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Jain S, Pei L, </a:t>
            </a:r>
            <a:r>
              <a:rPr kumimoji="0" lang="en-US" sz="1300" b="0" i="0" u="none" strike="noStrike" kern="0" cap="none" spc="0" normalizeH="0" baseline="0" noProof="0" dirty="0" err="1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Spraggins</a:t>
            </a: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 JM, Angelo M, Carson JP, </a:t>
            </a:r>
            <a:r>
              <a:rPr kumimoji="0" lang="en-US" sz="1300" b="0" i="0" u="none" strike="noStrike" kern="0" cap="none" spc="0" normalizeH="0" baseline="0" noProof="0" dirty="0" err="1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Gehlenborg</a:t>
            </a: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 N, </a:t>
            </a:r>
            <a:r>
              <a:rPr kumimoji="0" lang="en-US" sz="1300" b="0" i="0" u="none" strike="noStrike" kern="0" cap="none" spc="0" normalizeH="0" baseline="0" noProof="0" dirty="0" err="1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Ginty</a:t>
            </a: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 F, Gonçalves JP, </a:t>
            </a:r>
            <a:r>
              <a:rPr kumimoji="0" lang="en-US" sz="1300" b="0" i="0" u="none" strike="noStrike" kern="0" cap="none" spc="0" normalizeH="0" baseline="0" noProof="0" dirty="0" err="1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Hagood</a:t>
            </a: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 JS, Hickey JW, Kelleher NL, Laurent LC, Lin S, Lin Y, Liu H, </a:t>
            </a:r>
            <a:r>
              <a:rPr kumimoji="0" lang="en-US" sz="1300" b="0" i="0" u="none" strike="noStrike" kern="0" cap="none" spc="0" normalizeH="0" baseline="0" noProof="0" dirty="0" err="1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Naba</a:t>
            </a: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 A, </a:t>
            </a:r>
            <a:r>
              <a:rPr kumimoji="0" lang="en-US" sz="1300" b="0" i="0" u="none" strike="noStrike" kern="0" cap="none" spc="0" normalizeH="0" baseline="0" noProof="0" dirty="0" err="1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Nakayasu</a:t>
            </a: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 ES, Qian WJ, Radtke A, Robson P, </a:t>
            </a:r>
            <a:r>
              <a:rPr kumimoji="0" lang="en-US" sz="1300" b="0" i="0" u="none" strike="noStrike" kern="0" cap="none" spc="0" normalizeH="0" baseline="0" noProof="0" dirty="0" err="1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Stockwell</a:t>
            </a: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 BR, Van de </a:t>
            </a:r>
            <a:r>
              <a:rPr kumimoji="0" lang="en-US" sz="1300" b="0" i="0" u="none" strike="noStrike" kern="0" cap="none" spc="0" normalizeH="0" baseline="0" noProof="0" dirty="0" err="1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Plas</a:t>
            </a: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 R, Vlachos IS, Zhou M, HuBMAP Consortium, </a:t>
            </a:r>
            <a:r>
              <a:rPr kumimoji="0" lang="en-US" sz="1300" b="0" i="0" u="none" strike="noStrike" kern="0" cap="none" spc="0" normalizeH="0" baseline="0" noProof="0" dirty="0" err="1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Börner</a:t>
            </a: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 K, Snyder MP. Advances and prospects for the Human </a:t>
            </a:r>
            <a:r>
              <a:rPr kumimoji="0" lang="en-US" sz="1300" b="0" i="0" u="none" strike="noStrike" kern="0" cap="none" spc="0" normalizeH="0" baseline="0" noProof="0" dirty="0" err="1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BioMolecular</a:t>
            </a: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 Atlas Program (HuBMAP). Nat Cell Biol [Internet]. 2023 Aug;25(8):1089–1100. Available from: http://</a:t>
            </a:r>
            <a:r>
              <a:rPr kumimoji="0" lang="en-US" sz="1300" b="0" i="0" u="none" strike="noStrike" kern="0" cap="none" spc="0" normalizeH="0" baseline="0" noProof="0" dirty="0" err="1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dx.doi.org</a:t>
            </a: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/10.1038/s41556-023-01194-w PMCID: 8238499</a:t>
            </a:r>
          </a:p>
          <a:p>
            <a:pPr>
              <a:lnSpc>
                <a:spcPct val="80000"/>
              </a:lnSpc>
              <a:spcBef>
                <a:spcPts val="400"/>
              </a:spcBef>
              <a:defRPr b="1">
                <a:solidFill>
                  <a:srgbClr val="C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endParaRPr kumimoji="0" lang="en-US" sz="1300" b="0" i="0" u="none" strike="noStrike" kern="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Times New Roman"/>
            </a:endParaRPr>
          </a:p>
          <a:p>
            <a:pPr>
              <a:lnSpc>
                <a:spcPct val="80000"/>
              </a:lnSpc>
              <a:spcBef>
                <a:spcPts val="400"/>
              </a:spcBef>
              <a:defRPr b="1">
                <a:solidFill>
                  <a:srgbClr val="C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r>
              <a:rPr kumimoji="0" lang="en-US" sz="1300" b="0" i="0" u="none" strike="noStrike" kern="0" cap="none" spc="0" normalizeH="0" baseline="0" noProof="0" dirty="0" err="1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Oniani</a:t>
            </a: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 D, </a:t>
            </a:r>
            <a:r>
              <a:rPr kumimoji="0" lang="en-US" sz="1300" b="0" i="0" u="none" strike="noStrike" kern="0" cap="none" spc="0" normalizeH="0" baseline="0" noProof="0" dirty="0" err="1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Parmanto</a:t>
            </a: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 B, </a:t>
            </a:r>
            <a:r>
              <a:rPr kumimoji="0" lang="en-US" sz="1300" b="0" i="0" u="none" strike="noStrike" kern="0" cap="none" spc="0" normalizeH="0" baseline="0" noProof="0" dirty="0" err="1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Saptono</a:t>
            </a: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 A, Bove A, </a:t>
            </a:r>
            <a:r>
              <a:rPr kumimoji="0" lang="en-US" sz="1300" b="0" i="0" u="none" strike="noStrike" kern="0" cap="none" spc="0" normalizeH="0" baseline="0" noProof="0" dirty="0" err="1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Freburger</a:t>
            </a: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 J, </a:t>
            </a:r>
            <a:r>
              <a:rPr kumimoji="0" lang="en-US" sz="1300" b="0" i="0" u="none" strike="noStrike" kern="0" cap="none" spc="0" normalizeH="0" baseline="0" noProof="0" dirty="0" err="1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Visweswaran</a:t>
            </a: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 S, Cappella N, McLay B, Silverstein JC, </a:t>
            </a:r>
            <a:r>
              <a:rPr kumimoji="0" lang="en-US" sz="1300" b="0" i="0" u="none" strike="noStrike" kern="0" cap="none" spc="0" normalizeH="0" baseline="0" noProof="0" dirty="0" err="1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Becich</a:t>
            </a: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 MJ, </a:t>
            </a:r>
            <a:r>
              <a:rPr kumimoji="0" lang="en-US" sz="1300" b="0" i="0" u="none" strike="noStrike" kern="0" cap="none" spc="0" normalizeH="0" baseline="0" noProof="0" dirty="0" err="1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Delitto</a:t>
            </a: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 A, Skidmore E, Wang Y. </a:t>
            </a:r>
            <a:r>
              <a:rPr kumimoji="0" lang="en-US" sz="1300" b="0" i="0" u="none" strike="noStrike" kern="0" cap="none" spc="0" normalizeH="0" baseline="0" noProof="0" dirty="0" err="1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ReDWINE</a:t>
            </a: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: A clinical </a:t>
            </a:r>
            <a:r>
              <a:rPr kumimoji="0" lang="en-US" sz="1300" b="0" i="0" u="none" strike="noStrike" kern="0" cap="none" spc="0" normalizeH="0" baseline="0" noProof="0" dirty="0" err="1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datamart</a:t>
            </a: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 with text analytical capabilities to facilitate rehabilitation research. Int J Med Inform [Internet]. 2023 Sep;177:105144. Available from: http://</a:t>
            </a:r>
            <a:r>
              <a:rPr kumimoji="0" lang="en-US" sz="1300" b="0" i="0" u="none" strike="noStrike" kern="0" cap="none" spc="0" normalizeH="0" baseline="0" noProof="0" dirty="0" err="1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dx.doi.org</a:t>
            </a: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/10.1016/j.ijmedinf.2023.105144 PMCID: PMC10528160</a:t>
            </a:r>
          </a:p>
          <a:p>
            <a:pPr>
              <a:lnSpc>
                <a:spcPct val="80000"/>
              </a:lnSpc>
              <a:spcBef>
                <a:spcPts val="400"/>
              </a:spcBef>
              <a:defRPr b="1">
                <a:solidFill>
                  <a:srgbClr val="C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endParaRPr kumimoji="0" lang="en-US" sz="1300" b="0" i="0" u="none" strike="noStrike" kern="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Times New Roman"/>
            </a:endParaRPr>
          </a:p>
          <a:p>
            <a:pPr>
              <a:lnSpc>
                <a:spcPct val="80000"/>
              </a:lnSpc>
              <a:spcBef>
                <a:spcPts val="400"/>
              </a:spcBef>
              <a:defRPr b="1">
                <a:solidFill>
                  <a:srgbClr val="C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Rashid R, </a:t>
            </a:r>
            <a:r>
              <a:rPr kumimoji="0" lang="en-US" sz="1300" b="0" i="0" u="none" strike="noStrike" kern="0" cap="none" spc="0" normalizeH="0" baseline="0" noProof="0" dirty="0" err="1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Copelli</a:t>
            </a: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 S, Silverstein JC, </a:t>
            </a:r>
            <a:r>
              <a:rPr kumimoji="0" lang="en-US" sz="1300" b="0" i="0" u="none" strike="noStrike" kern="0" cap="none" spc="0" normalizeH="0" baseline="0" noProof="0" dirty="0" err="1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Becich</a:t>
            </a: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 MJ. </a:t>
            </a:r>
            <a:r>
              <a:rPr kumimoji="0" lang="en-US" sz="1300" b="0" i="0" u="none" strike="noStrike" kern="0" cap="none" spc="0" normalizeH="0" baseline="0" noProof="0" dirty="0" err="1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REDCap</a:t>
            </a: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 and the National Mesothelioma Virtual Bank-a scalable and sustainable model for rare disease biorepositories. J Am Med Inform Assoc [Internet]. 2023 Sep 25;30(10):1634–1644. Available from: http://</a:t>
            </a:r>
            <a:r>
              <a:rPr kumimoji="0" lang="en-US" sz="1300" b="0" i="0" u="none" strike="noStrike" kern="0" cap="none" spc="0" normalizeH="0" baseline="0" noProof="0" dirty="0" err="1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dx.doi.org</a:t>
            </a: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/10.1093/</a:t>
            </a:r>
            <a:r>
              <a:rPr kumimoji="0" lang="en-US" sz="1300" b="0" i="0" u="none" strike="noStrike" kern="0" cap="none" spc="0" normalizeH="0" baseline="0" noProof="0" dirty="0" err="1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jamia</a:t>
            </a: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/ocad132 PMCID: PMC10531116</a:t>
            </a:r>
          </a:p>
          <a:p>
            <a:pPr>
              <a:lnSpc>
                <a:spcPct val="80000"/>
              </a:lnSpc>
              <a:spcBef>
                <a:spcPts val="400"/>
              </a:spcBef>
              <a:defRPr b="1">
                <a:solidFill>
                  <a:srgbClr val="C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endParaRPr kumimoji="0" lang="en-US" sz="1300" b="0" i="0" u="none" strike="noStrike" kern="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Times New Roman"/>
            </a:endParaRPr>
          </a:p>
          <a:p>
            <a:pPr>
              <a:lnSpc>
                <a:spcPct val="80000"/>
              </a:lnSpc>
              <a:spcBef>
                <a:spcPts val="400"/>
              </a:spcBef>
              <a:defRPr b="1">
                <a:solidFill>
                  <a:srgbClr val="C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Schmidt S, Jacobs MA, Kim J, Hall DE, </a:t>
            </a:r>
            <a:r>
              <a:rPr kumimoji="0" lang="en-US" sz="1300" b="0" i="0" u="none" strike="noStrike" kern="0" cap="none" spc="0" normalizeH="0" baseline="0" noProof="0" dirty="0" err="1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Stitzenberg</a:t>
            </a: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 KB, Kao LS, Brimhall BB, Wang CP, Manuel LS, </a:t>
            </a:r>
            <a:r>
              <a:rPr kumimoji="0" lang="en-US" sz="1300" b="0" i="0" u="none" strike="noStrike" kern="0" cap="none" spc="0" normalizeH="0" baseline="0" noProof="0" dirty="0" err="1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Su</a:t>
            </a: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 HD, Silverstein JC, Shireman PK. Presentation Acuity and Surgical Outcomes for Patients With Health Insurance Living in Highly Deprived Neighborhoods. JAMA Surg [Internet]. 2024 Feb 7; Available from: http://</a:t>
            </a:r>
            <a:r>
              <a:rPr kumimoji="0" lang="en-US" sz="1300" b="0" i="0" u="none" strike="noStrike" kern="0" cap="none" spc="0" normalizeH="0" baseline="0" noProof="0" dirty="0" err="1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dx.doi.org</a:t>
            </a: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/10.1001/jamasurg.2023.7468 PMCID: PMC10851138</a:t>
            </a:r>
          </a:p>
        </p:txBody>
      </p:sp>
    </p:spTree>
    <p:extLst>
      <p:ext uri="{BB962C8B-B14F-4D97-AF65-F5344CB8AC3E}">
        <p14:creationId xmlns:p14="http://schemas.microsoft.com/office/powerpoint/2010/main" val="919318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34340B"/>
      </a:lt1>
      <a:dk2>
        <a:srgbClr val="A7A7A7"/>
      </a:dk2>
      <a:lt2>
        <a:srgbClr val="535353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FF00FF"/>
      </a:folHlink>
    </a:clrScheme>
    <a:fontScheme name="Clarity">
      <a:majorFont>
        <a:latin typeface="Times New Roman"/>
        <a:ea typeface="Times New Roman"/>
        <a:cs typeface="Times New Roman"/>
      </a:majorFont>
      <a:minorFont>
        <a:latin typeface="Helvetica"/>
        <a:ea typeface="Helvetica"/>
        <a:cs typeface="Helvetica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4340B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2700000" rotWithShape="0">
            <a:srgbClr val="000000">
              <a:alpha val="60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292934"/>
            </a:solidFill>
            <a:effectLst/>
            <a:uFillTx/>
            <a:latin typeface="+mj-lt"/>
            <a:ea typeface="+mj-ea"/>
            <a:cs typeface="+mj-cs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2700000" rotWithShape="0">
            <a:srgbClr val="000000">
              <a:alpha val="6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292934"/>
            </a:solidFill>
            <a:effectLst/>
            <a:uFillTx/>
            <a:latin typeface="+mj-lt"/>
            <a:ea typeface="+mj-ea"/>
            <a:cs typeface="+mj-cs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Clarity">
  <a:themeElements>
    <a:clrScheme name="Clarity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FF00FF"/>
      </a:folHlink>
    </a:clrScheme>
    <a:fontScheme name="Clarity">
      <a:majorFont>
        <a:latin typeface="Times New Roman"/>
        <a:ea typeface="Times New Roman"/>
        <a:cs typeface="Times New Roman"/>
      </a:majorFont>
      <a:minorFont>
        <a:latin typeface="Helvetica"/>
        <a:ea typeface="Helvetica"/>
        <a:cs typeface="Helvetica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4340B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2700000" rotWithShape="0">
            <a:srgbClr val="000000">
              <a:alpha val="60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292934"/>
            </a:solidFill>
            <a:effectLst/>
            <a:uFillTx/>
            <a:latin typeface="+mj-lt"/>
            <a:ea typeface="+mj-ea"/>
            <a:cs typeface="+mj-cs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2700000" rotWithShape="0">
            <a:srgbClr val="000000">
              <a:alpha val="6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292934"/>
            </a:solidFill>
            <a:effectLst/>
            <a:uFillTx/>
            <a:latin typeface="+mj-lt"/>
            <a:ea typeface="+mj-ea"/>
            <a:cs typeface="+mj-cs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943</Words>
  <Application>Microsoft Macintosh PowerPoint</Application>
  <PresentationFormat>On-screen Show (4:3)</PresentationFormat>
  <Paragraphs>62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Times</vt:lpstr>
      <vt:lpstr>Times New Roman</vt:lpstr>
      <vt:lpstr>Clarity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Silverstein, Jonathan</cp:lastModifiedBy>
  <cp:revision>14</cp:revision>
  <dcterms:modified xsi:type="dcterms:W3CDTF">2024-02-27T15:13:10Z</dcterms:modified>
</cp:coreProperties>
</file>