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6"/>
  </p:handoutMasterIdLst>
  <p:sldIdLst>
    <p:sldId id="26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A0DE1-F76E-4DBD-A473-B6BA6360B091}" v="20" dt="2024-01-17T18:49:03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4694"/>
  </p:normalViewPr>
  <p:slideViewPr>
    <p:cSldViewPr snapToGrid="0" snapToObjects="1">
      <p:cViewPr varScale="1">
        <p:scale>
          <a:sx n="171" d="100"/>
          <a:sy n="171" d="100"/>
        </p:scale>
        <p:origin x="7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2-023-01846-7#ref-CR2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nature.com/articles/s41592-023-01846-7#ref-CR19" TargetMode="External"/><Relationship Id="rId4" Type="http://schemas.openxmlformats.org/officeDocument/2006/relationships/hyperlink" Target="https://humanatlas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C4EA0B-4439-15BE-DF0F-BF248171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323" y="118999"/>
            <a:ext cx="7943027" cy="880838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none" strike="noStrike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Organ Mapping Antibody Panels: a community resource for standardized multiplexed tissue imaging</a:t>
            </a:r>
            <a:br>
              <a:rPr lang="en-US" sz="1800" u="none" strike="noStrike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001730-2126-385C-D9AE-9CF4B0EB5737}"/>
              </a:ext>
            </a:extLst>
          </p:cNvPr>
          <p:cNvSpPr txBox="1"/>
          <p:nvPr/>
        </p:nvSpPr>
        <p:spPr>
          <a:xfrm>
            <a:off x="628650" y="633571"/>
            <a:ext cx="80877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493"/>
                </a:solidFill>
                <a:effectLst/>
                <a:uLnTx/>
                <a:uFillTx/>
                <a:latin typeface="Arial Black" panose="020B0A04020102020204"/>
                <a:ea typeface="+mj-ea"/>
                <a:cs typeface="+mj-cs"/>
              </a:rPr>
              <a:t>Jonathan C. Silverstein, MD and staff leads: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/>
                <a:ea typeface="+mj-ea"/>
                <a:cs typeface="+mj-cs"/>
              </a:rPr>
              <a:t>Kay Métis, MS and Bill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/>
                <a:ea typeface="+mj-ea"/>
                <a:cs typeface="+mj-cs"/>
              </a:rPr>
              <a:t>Shirey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/>
                <a:ea typeface="+mj-ea"/>
                <a:cs typeface="+mj-cs"/>
              </a:rPr>
              <a:t>, MS</a:t>
            </a:r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CD7E4A-064B-0F50-F4DB-839650EAA908}"/>
              </a:ext>
            </a:extLst>
          </p:cNvPr>
          <p:cNvSpPr txBox="1"/>
          <p:nvPr/>
        </p:nvSpPr>
        <p:spPr>
          <a:xfrm>
            <a:off x="2326454" y="4693406"/>
            <a:ext cx="6019252" cy="34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 err="1">
                <a:solidFill>
                  <a:schemeClr val="bg1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Quardokus</a:t>
            </a:r>
            <a:r>
              <a:rPr lang="en-US" sz="800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 E, Saunders D, McDonough E,… </a:t>
            </a:r>
            <a:r>
              <a:rPr lang="en-US" sz="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Silverstein JC… </a:t>
            </a:r>
            <a:r>
              <a:rPr lang="en-US" sz="800" u="none" strike="noStrike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Organ Mapping Antibody Panels: a community resource for standardized multiplexed tissue imaging. </a:t>
            </a:r>
            <a:r>
              <a:rPr lang="en-US" sz="800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Nature Methods 20, 1174-1178 (2023) </a:t>
            </a:r>
            <a:r>
              <a:rPr lang="en-US" sz="800" b="0" i="0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</a:rPr>
              <a:t>https://doi.org/10.1038/s41592-023-01846-7</a:t>
            </a:r>
            <a:endParaRPr lang="en-US" sz="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4D9F37-93D6-8FCF-57F1-C0757A5D097E}"/>
              </a:ext>
            </a:extLst>
          </p:cNvPr>
          <p:cNvSpPr txBox="1"/>
          <p:nvPr/>
        </p:nvSpPr>
        <p:spPr>
          <a:xfrm>
            <a:off x="572324" y="1015618"/>
            <a:ext cx="1670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dirty="0">
                <a:solidFill>
                  <a:srgbClr val="222222"/>
                </a:solidFill>
                <a:effectLst/>
              </a:rPr>
              <a:t>Multiplexed antibody-based imaging enables the detailed characterization of molecular and cellular organization in tissues. Advances in the field now allow high-parameter data collection (&gt;60 targets); however, considerable expertise and capital are needed to construct the antibody panels employed by these methods. Organ mapping antibody panels are community-validated resources that save time and money, increase reproducibility, accelerate discovery and support the construction of a Human Reference Atlas.</a:t>
            </a:r>
            <a:endParaRPr lang="en-US" sz="900" dirty="0"/>
          </a:p>
        </p:txBody>
      </p:sp>
      <p:pic>
        <p:nvPicPr>
          <p:cNvPr id="1026" name="Picture 2" descr="figure 2">
            <a:extLst>
              <a:ext uri="{FF2B5EF4-FFF2-40B4-BE49-F238E27FC236}">
                <a16:creationId xmlns:a16="http://schemas.microsoft.com/office/drawing/2014/main" id="{3B9779E3-7B50-2AE1-4CC2-23586D3FF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543" y="1201884"/>
            <a:ext cx="5513288" cy="301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4E3B6C-CDA1-3963-D908-3356557EC81F}"/>
              </a:ext>
            </a:extLst>
          </p:cNvPr>
          <p:cNvSpPr txBox="1"/>
          <p:nvPr/>
        </p:nvSpPr>
        <p:spPr>
          <a:xfrm>
            <a:off x="2554276" y="962361"/>
            <a:ext cx="6131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Process, required metadata, and future data integration plans for OMAP effort. </a:t>
            </a:r>
            <a:endParaRPr lang="en-US" sz="1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A208E-8BA7-D574-5186-DB02D8C57A0F}"/>
              </a:ext>
            </a:extLst>
          </p:cNvPr>
          <p:cNvSpPr txBox="1"/>
          <p:nvPr/>
        </p:nvSpPr>
        <p:spPr>
          <a:xfrm>
            <a:off x="2326454" y="4153918"/>
            <a:ext cx="62452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i="0" dirty="0">
                <a:solidFill>
                  <a:srgbClr val="222222"/>
                </a:solidFill>
                <a:effectLst/>
                <a:latin typeface="Harding"/>
              </a:rPr>
              <a:t>a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, Main milestones in constructing an OMAP, outlined via steps 1–5. Nephron and renal corpuscle illustrations were adapted from the </a:t>
            </a:r>
            <a:r>
              <a:rPr lang="en-US" sz="600" b="0" i="0" dirty="0" err="1">
                <a:solidFill>
                  <a:srgbClr val="222222"/>
                </a:solidFill>
                <a:effectLst/>
                <a:latin typeface="Harding"/>
              </a:rPr>
              <a:t>HuBMAP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 CCF 2D Reference Object Library</a:t>
            </a:r>
            <a:r>
              <a:rPr lang="en-US" sz="600" b="0" i="0" baseline="30000" dirty="0">
                <a:solidFill>
                  <a:srgbClr val="006699"/>
                </a:solidFill>
                <a:effectLst/>
                <a:latin typeface="Harding"/>
                <a:hlinkClick r:id="rId3" tooltip="Bajema, K. et al. HuBMAP CCF 2D Reference Object Library &#10;                  https://humanatlas.io/2d-ftu-illustrations&#10;                  &#10;                 (2022)."/>
              </a:rPr>
              <a:t>21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. </a:t>
            </a:r>
            <a:r>
              <a:rPr lang="en-US" sz="600" b="1" i="0" dirty="0">
                <a:solidFill>
                  <a:srgbClr val="222222"/>
                </a:solidFill>
                <a:effectLst/>
                <a:latin typeface="Harding"/>
              </a:rPr>
              <a:t>b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, Metadata table illustrates the common fields shared across </a:t>
            </a:r>
            <a:r>
              <a:rPr lang="en-US" sz="600" b="0" i="0" dirty="0" err="1">
                <a:solidFill>
                  <a:srgbClr val="222222"/>
                </a:solidFill>
                <a:effectLst/>
                <a:latin typeface="Harding"/>
              </a:rPr>
              <a:t>HuBMAP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 entities (OMAP, AVR and ASCT+B) to enhance search capabilities and promote community adoption of controlled vocabularies. Visit the Human Reference Atlas Portal (</a:t>
            </a:r>
            <a:r>
              <a:rPr lang="en-US" sz="600" b="0" i="0" dirty="0">
                <a:solidFill>
                  <a:srgbClr val="006699"/>
                </a:solidFill>
                <a:effectLst/>
                <a:latin typeface="Harding"/>
                <a:hlinkClick r:id="rId4"/>
              </a:rPr>
              <a:t>https://humanatlas.io/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) for more details. </a:t>
            </a:r>
            <a:r>
              <a:rPr lang="en-US" sz="600" b="1" i="0" dirty="0">
                <a:solidFill>
                  <a:srgbClr val="222222"/>
                </a:solidFill>
                <a:effectLst/>
                <a:latin typeface="Harding"/>
              </a:rPr>
              <a:t>c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, In the future, OMAPs will be linked directly to the AVR searchable database, such that users can easily query information about </a:t>
            </a:r>
            <a:r>
              <a:rPr lang="en-US" sz="600" b="0" i="0" dirty="0" err="1">
                <a:solidFill>
                  <a:srgbClr val="222222"/>
                </a:solidFill>
                <a:effectLst/>
                <a:latin typeface="Harding"/>
              </a:rPr>
              <a:t>BProtein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 markers for a specific OMAP. The ARWG is also collaborating with the Vitessce</a:t>
            </a:r>
            <a:r>
              <a:rPr lang="en-US" sz="600" b="0" i="0" baseline="30000" dirty="0">
                <a:solidFill>
                  <a:srgbClr val="006699"/>
                </a:solidFill>
                <a:effectLst/>
                <a:latin typeface="Harding"/>
                <a:hlinkClick r:id="rId5" tooltip="Keller, M.S. et al. Vitessce: a framework for integrative visualization of multi-modal and spatially-resolved single-cell data. Preprint at OSF &#10;                  https://doi.org/10.31219/osf.io/y8thv&#10;                  &#10;                 (2021)."/>
              </a:rPr>
              <a:t>19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 software team to create a user interface with grouped image channels by </a:t>
            </a:r>
            <a:r>
              <a:rPr lang="en-US" sz="600" b="0" i="0" dirty="0" err="1">
                <a:solidFill>
                  <a:srgbClr val="222222"/>
                </a:solidFill>
                <a:effectLst/>
                <a:latin typeface="Harding"/>
              </a:rPr>
              <a:t>BProtein</a:t>
            </a:r>
            <a:r>
              <a:rPr lang="en-US" sz="600" b="0" i="0" dirty="0">
                <a:solidFill>
                  <a:srgbClr val="222222"/>
                </a:solidFill>
                <a:effectLst/>
                <a:latin typeface="Harding"/>
              </a:rPr>
              <a:t> and CT that additionally displays annotations by subject matter experts.</a:t>
            </a:r>
            <a:endParaRPr lang="en-US" sz="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34D7AF-B8F1-954E-8C57-C1D477DD2706}"/>
              </a:ext>
            </a:extLst>
          </p:cNvPr>
          <p:cNvSpPr txBox="1"/>
          <p:nvPr/>
        </p:nvSpPr>
        <p:spPr>
          <a:xfrm>
            <a:off x="628650" y="3966786"/>
            <a:ext cx="1471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Funding Source: NIH</a:t>
            </a:r>
          </a:p>
          <a:p>
            <a:r>
              <a:rPr lang="en-US" sz="900" dirty="0">
                <a:solidFill>
                  <a:schemeClr val="bg2"/>
                </a:solidFill>
              </a:rPr>
              <a:t>U24CA268108 </a:t>
            </a:r>
            <a:r>
              <a:rPr lang="en-US" sz="900" dirty="0" err="1">
                <a:solidFill>
                  <a:schemeClr val="bg2"/>
                </a:solidFill>
              </a:rPr>
              <a:t>SenNet</a:t>
            </a:r>
            <a:endParaRPr lang="en-US" sz="900" dirty="0">
              <a:solidFill>
                <a:schemeClr val="bg2"/>
              </a:solidFill>
            </a:endParaRPr>
          </a:p>
          <a:p>
            <a:r>
              <a:rPr lang="en-US" sz="900" dirty="0">
                <a:solidFill>
                  <a:schemeClr val="bg2"/>
                </a:solidFill>
              </a:rPr>
              <a:t>OT2OD026675 HuBMAP</a:t>
            </a:r>
          </a:p>
        </p:txBody>
      </p:sp>
    </p:spTree>
    <p:extLst>
      <p:ext uri="{BB962C8B-B14F-4D97-AF65-F5344CB8AC3E}">
        <p14:creationId xmlns:p14="http://schemas.microsoft.com/office/powerpoint/2010/main" val="61009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4ED95C-048A-486B-B9FE-494A91264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77b95-eb91-4f16-9434-7f8d99b86dbd"/>
    <ds:schemaRef ds:uri="9945de61-050f-4a31-adbb-2cf301d783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7D1B6A-3B7B-42D9-AC95-0562AA6CCC3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419A7D-FCAB-48DA-A534-F194A0B316D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ef9f489-e0a0-4eeb-87cc-3a526112fd0d}" enabled="0" method="" siteId="{9ef9f489-e0a0-4eeb-87cc-3a526112fd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2102</TotalTime>
  <Words>316</Words>
  <Application>Microsoft Macintosh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Arial Black</vt:lpstr>
      <vt:lpstr>Calibri</vt:lpstr>
      <vt:lpstr>Harding</vt:lpstr>
      <vt:lpstr>Helvetica</vt:lpstr>
      <vt:lpstr>Times New Roman</vt:lpstr>
      <vt:lpstr>Office Theme</vt:lpstr>
      <vt:lpstr>Organ Mapping Antibody Panels: a community resource for standardized multiplexed tissue imaging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Silverstein, Jonathan</cp:lastModifiedBy>
  <cp:revision>84</cp:revision>
  <cp:lastPrinted>2019-07-18T13:58:01Z</cp:lastPrinted>
  <dcterms:created xsi:type="dcterms:W3CDTF">2019-07-18T12:44:10Z</dcterms:created>
  <dcterms:modified xsi:type="dcterms:W3CDTF">2024-02-27T15:06:01Z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