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730" r:id="rId5"/>
  </p:sldMasterIdLst>
  <p:notesMasterIdLst>
    <p:notesMasterId r:id="rId11"/>
  </p:notesMasterIdLst>
  <p:sldIdLst>
    <p:sldId id="256" r:id="rId6"/>
    <p:sldId id="260" r:id="rId7"/>
    <p:sldId id="262" r:id="rId8"/>
    <p:sldId id="295" r:id="rId9"/>
    <p:sldId id="296" r:id="rId1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opalakrishnan, Vanathi" initials="GV" lastIdx="1" clrIdx="0">
    <p:extLst>
      <p:ext uri="{19B8F6BF-5375-455C-9EA6-DF929625EA0E}">
        <p15:presenceInfo xmlns:p15="http://schemas.microsoft.com/office/powerpoint/2012/main" userId="Gopalakrishnan, Vanathi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24726"/>
    <a:srgbClr val="D4BA6E"/>
    <a:srgbClr val="FFE187"/>
    <a:srgbClr val="7A2A28"/>
    <a:srgbClr val="1F4A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392"/>
    <p:restoredTop sz="94683"/>
  </p:normalViewPr>
  <p:slideViewPr>
    <p:cSldViewPr>
      <p:cViewPr varScale="1">
        <p:scale>
          <a:sx n="84" d="100"/>
          <a:sy n="84" d="100"/>
        </p:scale>
        <p:origin x="200" y="2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32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theme" Target="theme/theme1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1C2C84B-9DE9-4DA5-B05C-D999CB801B59}" type="datetimeFigureOut">
              <a:rPr lang="en-US"/>
              <a:pPr>
                <a:defRPr/>
              </a:pPr>
              <a:t>11/28/23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C6C0C13-CD81-420F-8EC1-DCA117823C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87655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C6C0C13-CD81-420F-8EC1-DCA117823CF2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5200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2075" y="5943600"/>
            <a:ext cx="1401763" cy="798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E6DC71-DD55-4D7C-880E-342DD17A9124}" type="datetimeFigureOut">
              <a:rPr lang="en-US"/>
              <a:pPr>
                <a:defRPr/>
              </a:pPr>
              <a:t>11/28/23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0F05E9-ADAD-4238-94E4-7C54CEC550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0562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3E8528-68B5-49E9-9E75-EB8216FB3E2F}" type="datetimeFigureOut">
              <a:rPr lang="en-US"/>
              <a:pPr>
                <a:defRPr/>
              </a:pPr>
              <a:t>11/28/23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1F7CFA-1757-4C0B-A759-CF6BE07233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2593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7C2BFF-1255-4D6A-B0CD-6732CFBA2250}" type="datetimeFigureOut">
              <a:rPr lang="en-US"/>
              <a:pPr>
                <a:defRPr/>
              </a:pPr>
              <a:t>11/28/23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EABAA0-8279-4230-BB58-1C34720595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9776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40AAD-80AF-40E7-BE3F-43D32FC68E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l">
              <a:defRPr sz="4500" b="1" i="0" cap="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80FBD9-0977-4B2B-9318-30774BB094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l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E66DA5-7751-4D3D-B753-58DF3B4187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11/28/23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8C2A2A-62DB-40C0-8AE7-CB9B98649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01EAA4-F44C-4C1F-B8E3-1A3005300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1B787A8-0D67-4B7E-9B48-86BD906AB6B5}"/>
              </a:ext>
            </a:extLst>
          </p:cNvPr>
          <p:cNvCxnSpPr>
            <a:cxnSpLocks/>
          </p:cNvCxnSpPr>
          <p:nvPr/>
        </p:nvCxnSpPr>
        <p:spPr>
          <a:xfrm>
            <a:off x="536918" y="1114051"/>
            <a:ext cx="0" cy="5735637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57717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96CF8C-1EA0-4E47-AC60-CAC3B80A3C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8CABF8-19D8-4F3C-994F-4D35EC7A2C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97BB2D-4E2C-4490-A2A3-4B68BCC5D2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11/28/23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40F15D-DD72-46D5-BF0F-F506471070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66FD4D-815A-431C-ADEF-DE6F236F6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C05CAAB-DBA2-4548-AD5F-01BB97FBB207}"/>
              </a:ext>
            </a:extLst>
          </p:cNvPr>
          <p:cNvCxnSpPr>
            <a:cxnSpLocks/>
          </p:cNvCxnSpPr>
          <p:nvPr/>
        </p:nvCxnSpPr>
        <p:spPr>
          <a:xfrm>
            <a:off x="536918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31840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C2D1-D3FE-4B37-8740-57444421FD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 b="1" i="0" cap="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5AF550-086C-426E-A374-85DB395701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A58988-AD39-4AE9-8E6A-0907F0BE26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11/28/23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366319-82EE-408E-819F-8F8E6DBA7A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21C8A6-777F-496D-8620-AE52BFC33F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031F83B-57A8-4533-981C-D1FFAD2B6B6F}"/>
              </a:ext>
            </a:extLst>
          </p:cNvPr>
          <p:cNvCxnSpPr>
            <a:cxnSpLocks/>
          </p:cNvCxnSpPr>
          <p:nvPr/>
        </p:nvCxnSpPr>
        <p:spPr>
          <a:xfrm>
            <a:off x="536918" y="1701425"/>
            <a:ext cx="0" cy="5148262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64786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57166-6921-4546-BA2C-99E464681F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5B9122-6371-4049-B57A-33DED7DA2F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14555D-0753-4312-A26B-2338813F9B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D8FDCB-69DA-4A8F-8B91-5CFF77897C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11/28/23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AC8C07-E0D3-4464-AE3C-25730D75C8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2596A6-734E-4AE0-BFB8-3089137BF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FB7E8F4-3FB3-45AB-A381-9093CA95AAEE}"/>
              </a:ext>
            </a:extLst>
          </p:cNvPr>
          <p:cNvCxnSpPr>
            <a:cxnSpLocks/>
          </p:cNvCxnSpPr>
          <p:nvPr/>
        </p:nvCxnSpPr>
        <p:spPr>
          <a:xfrm>
            <a:off x="536918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13944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F057AE-3B3B-4261-B912-BF9EB9A58C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A2D237-A706-4712-90CA-B04517CBBE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E39CA1-2B6D-427E-9688-9093D5865C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3D53357-616B-47F4-944B-F979FE9663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7EA593-3036-4FB5-94B4-D9431DF048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86B3EF2-2C04-480F-A570-14E520DD00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11/28/23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CF5783E-3073-4F4D-8B9C-C5B18DDA5A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1A75FE3-6719-4790-AA00-251BC2A6E5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60F34ED-DA60-4CC2-B735-B0EC5D9FEA35}"/>
              </a:ext>
            </a:extLst>
          </p:cNvPr>
          <p:cNvCxnSpPr>
            <a:cxnSpLocks/>
          </p:cNvCxnSpPr>
          <p:nvPr/>
        </p:nvCxnSpPr>
        <p:spPr>
          <a:xfrm>
            <a:off x="536918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65966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69F227-D21C-48B3-828A-6BFA9585E8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DF1DFFF-E5C5-43DF-B71C-7270DB9737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11/28/23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BC03C0-6EB7-4633-967C-12C35768B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FF4306-91CD-4B7B-8A53-34BE8F997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7596AF9-469C-436D-B7D2-77952EF1825E}"/>
              </a:ext>
            </a:extLst>
          </p:cNvPr>
          <p:cNvCxnSpPr>
            <a:cxnSpLocks/>
          </p:cNvCxnSpPr>
          <p:nvPr/>
        </p:nvCxnSpPr>
        <p:spPr>
          <a:xfrm>
            <a:off x="536918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71875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DFF36D6-399B-43E3-84DD-9FC5119ECC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11/28/23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0234AB7-3B85-4028-A500-5A1BDBF45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1F40F0-9909-442F-BBA4-409D061ED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53C1207-D1C8-49E3-8837-E2B89D366FAE}"/>
              </a:ext>
            </a:extLst>
          </p:cNvPr>
          <p:cNvCxnSpPr>
            <a:cxnSpLocks/>
          </p:cNvCxnSpPr>
          <p:nvPr/>
        </p:nvCxnSpPr>
        <p:spPr>
          <a:xfrm>
            <a:off x="536918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51742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40F214-646F-4D81-AD12-65628EC987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F71768-C3FA-49EF-99EF-06E6C3B284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DA6F24-ED6C-4D12-A9D6-EE37FBD686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E6AACE-FAFB-4934-8E3C-AB5B21635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11/28/23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1533EA-D0F8-4C79-8721-F190DE2D2D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59BAC9-F101-4394-BBA4-3D21A3497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F3A79C9-7EDC-44F6-AC48-5DD98A7695AD}"/>
              </a:ext>
            </a:extLst>
          </p:cNvPr>
          <p:cNvCxnSpPr>
            <a:cxnSpLocks/>
          </p:cNvCxnSpPr>
          <p:nvPr/>
        </p:nvCxnSpPr>
        <p:spPr>
          <a:xfrm>
            <a:off x="536918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47765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2075" y="5943600"/>
            <a:ext cx="1401763" cy="798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9D0B46-DFF0-4DE7-820B-2E93FB973DCE}" type="datetimeFigureOut">
              <a:rPr lang="en-US"/>
              <a:pPr>
                <a:defRPr/>
              </a:pPr>
              <a:t>11/28/23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4FE814-9EF9-4834-8E83-272A4DC63B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703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4CB71F-B6C2-4866-BC97-304F78816E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5ED73B-8413-478D-80D7-B78B69763B6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BDF226-1B94-4D2D-98B3-7B932FB17D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0C4E9A-CA29-4CCD-ACFA-B29F80FBA1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11/28/23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A5B7BE-3F1B-4FF3-B1D7-6E39B99D07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2F18F1-E27E-470E-AE13-4755DEE63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0F08750-B7F2-4119-B151-68DE77481335}"/>
              </a:ext>
            </a:extLst>
          </p:cNvPr>
          <p:cNvCxnSpPr>
            <a:cxnSpLocks/>
          </p:cNvCxnSpPr>
          <p:nvPr/>
        </p:nvCxnSpPr>
        <p:spPr>
          <a:xfrm>
            <a:off x="536918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47087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6AD429-654B-4F0E-94E9-6FEF8EC67E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68D60B2-06F5-4567-BE1F-BBA5270537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16F6F2-8269-4B80-8EE3-81FEE0F9DF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11/28/23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BC86E4-3EDE-4EB4-B1A3-A1198AADD1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1752B0-ACEC-49EF-8131-FCF35BC5CD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A0462E3-375D-4E76-8886-69E06985D069}"/>
              </a:ext>
            </a:extLst>
          </p:cNvPr>
          <p:cNvCxnSpPr>
            <a:cxnSpLocks/>
          </p:cNvCxnSpPr>
          <p:nvPr/>
        </p:nvCxnSpPr>
        <p:spPr>
          <a:xfrm>
            <a:off x="536918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1348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423B094-F480-477B-901C-7181F88C076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D052089-A920-4E52-98DC-8A5DC7B0AC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A074FE-F1B4-421F-A66E-FA351C8F99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11/28/23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D764BA-3AB2-45FD-ABCB-975B3FDDF2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FB3FEF-8252-49FD-82F2-3E5FABC65F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AEB5C65-83BB-4EBD-AD22-EDA8489D0F5D}"/>
              </a:ext>
            </a:extLst>
          </p:cNvPr>
          <p:cNvCxnSpPr>
            <a:cxnSpLocks/>
          </p:cNvCxnSpPr>
          <p:nvPr/>
        </p:nvCxnSpPr>
        <p:spPr>
          <a:xfrm flipV="1">
            <a:off x="6235" y="261866"/>
            <a:ext cx="8515352" cy="1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81587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F18167-D812-47CE-BB4D-E8743BF60613}" type="datetimeFigureOut">
              <a:rPr lang="en-US"/>
              <a:pPr>
                <a:defRPr/>
              </a:pPr>
              <a:t>11/28/23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B674C0-A242-4187-98F1-557EFC35F1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8353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E279F1-1D2C-4371-BAC2-BF4CE88E946D}" type="datetimeFigureOut">
              <a:rPr lang="en-US"/>
              <a:pPr>
                <a:defRPr/>
              </a:pPr>
              <a:t>11/28/23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0B0D54-D81C-4E6B-93E6-F30A6D7A6E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563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C9D1D8-098E-45B5-8F86-D21C90980B76}" type="datetimeFigureOut">
              <a:rPr lang="en-US"/>
              <a:pPr>
                <a:defRPr/>
              </a:pPr>
              <a:t>11/28/23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1BBB09-E4F0-401A-B4F5-2A642ADCC1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193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C3E920-BEFC-41A9-949F-694EA911EE2B}" type="datetimeFigureOut">
              <a:rPr lang="en-US"/>
              <a:pPr>
                <a:defRPr/>
              </a:pPr>
              <a:t>11/28/23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A27302-D691-43A8-9FC7-AADFA2F345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4938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C89A8F-7691-4C90-837E-F866F7030B2C}" type="datetimeFigureOut">
              <a:rPr lang="en-US"/>
              <a:pPr>
                <a:defRPr/>
              </a:pPr>
              <a:t>11/28/23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FB6A85-0E03-440C-80D0-683242646E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1651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35CE5E-2ABC-4637-8E17-B7C73F22E172}" type="datetimeFigureOut">
              <a:rPr lang="en-US"/>
              <a:pPr>
                <a:defRPr/>
              </a:pPr>
              <a:t>11/28/23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78AEC2-32B7-404D-B648-29E0B3FEBF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2241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34C449-76B3-4E25-A4A5-6BB1B24CACC7}" type="datetimeFigureOut">
              <a:rPr lang="en-US"/>
              <a:pPr>
                <a:defRPr/>
              </a:pPr>
              <a:t>11/28/23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AE946C-F6E1-4640-8BD2-C4EF94C3B6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2875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14D3CF6-0C03-44FF-AE46-6A686C84D9CF}" type="datetimeFigureOut">
              <a:rPr lang="en-US"/>
              <a:pPr>
                <a:defRPr/>
              </a:pPr>
              <a:t>11/28/23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73D874D-C8EF-4FF6-8DF6-C64E34A637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FDA4224-F4E4-47A4-ACF7-231749390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679907-DC49-4B86-A34C-C97DBC26A9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DBC8A0-34FC-4B6E-B42B-A721267D89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 cap="all" spc="75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4B53A7-3209-46A6-9454-F38EAC8F11E7}" type="datetimeFigureOut">
              <a:rPr lang="en-US" smtClean="0"/>
              <a:pPr/>
              <a:t>11/28/23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9AC0B6-4CC4-4E41-8A4D-F62E17F285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1" i="0" cap="all" spc="75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C0E9BD-90BD-46AE-8A0D-06796ADB76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 cap="all" spc="75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CE633F-9882-4A5C-83A2-1109D0C732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737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hyperlink" Target="mailto:vanathi@pitt.edu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linkedin.com/in/vanathi-gopalakrishnan-33b4087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ctrTitle"/>
          </p:nvPr>
        </p:nvSpPr>
        <p:spPr>
          <a:xfrm>
            <a:off x="309880" y="1997185"/>
            <a:ext cx="5564452" cy="1470025"/>
          </a:xfrm>
          <a:noFill/>
          <a:ln>
            <a:noFill/>
          </a:ln>
        </p:spPr>
        <p:txBody>
          <a:bodyPr/>
          <a:lstStyle/>
          <a:p>
            <a:pPr algn="l" eaLnBrk="1" hangingPunct="1"/>
            <a:r>
              <a:rPr lang="en-US" altLang="en-US" sz="4000" i="1" dirty="0">
                <a:solidFill>
                  <a:schemeClr val="bg2">
                    <a:lumMod val="50000"/>
                  </a:schemeClr>
                </a:solidFill>
              </a:rPr>
              <a:t>Biomedical Data Science  for Precision Medicine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5280" y="3540029"/>
            <a:ext cx="8153399" cy="2954336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600" b="1" dirty="0" err="1">
                <a:solidFill>
                  <a:schemeClr val="bg1">
                    <a:lumMod val="50000"/>
                  </a:schemeClr>
                </a:solidFill>
              </a:rPr>
              <a:t>Vanathi</a:t>
            </a:r>
            <a:r>
              <a:rPr lang="en-US" sz="2600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600" b="1" dirty="0" err="1">
                <a:solidFill>
                  <a:schemeClr val="bg1">
                    <a:lumMod val="50000"/>
                  </a:schemeClr>
                </a:solidFill>
              </a:rPr>
              <a:t>Gopalakrishnan</a:t>
            </a:r>
            <a:r>
              <a:rPr lang="en-US" sz="2600" b="1" dirty="0">
                <a:solidFill>
                  <a:schemeClr val="bg1">
                    <a:lumMod val="50000"/>
                  </a:schemeClr>
                </a:solidFill>
              </a:rPr>
              <a:t>, PhD</a:t>
            </a: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Associate Professor of Biomedical Informatics,</a:t>
            </a: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Computational &amp; Systems Biology, </a:t>
            </a: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Bioengineering, Clinical and Translational Science</a:t>
            </a: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Director, </a:t>
            </a:r>
            <a:r>
              <a:rPr lang="en-US" sz="2000" dirty="0" err="1">
                <a:solidFill>
                  <a:schemeClr val="bg1">
                    <a:lumMod val="50000"/>
                  </a:schemeClr>
                </a:solidFill>
              </a:rPr>
              <a:t>PRoBE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Laboratory for </a:t>
            </a:r>
            <a:r>
              <a:rPr lang="en-US" sz="2000" b="1" i="1" dirty="0">
                <a:solidFill>
                  <a:schemeClr val="bg1">
                    <a:lumMod val="50000"/>
                  </a:schemeClr>
                </a:solidFill>
              </a:rPr>
              <a:t>P</a:t>
            </a:r>
            <a:r>
              <a:rPr lang="en-US" sz="2000" i="1" dirty="0">
                <a:solidFill>
                  <a:schemeClr val="bg1">
                    <a:lumMod val="50000"/>
                  </a:schemeClr>
                </a:solidFill>
              </a:rPr>
              <a:t>attern </a:t>
            </a:r>
            <a:r>
              <a:rPr lang="en-US" sz="2000" b="1" i="1" dirty="0">
                <a:solidFill>
                  <a:schemeClr val="bg1">
                    <a:lumMod val="50000"/>
                  </a:schemeClr>
                </a:solidFill>
              </a:rPr>
              <a:t>R</a:t>
            </a:r>
            <a:r>
              <a:rPr lang="en-US" sz="2000" i="1" dirty="0">
                <a:solidFill>
                  <a:schemeClr val="bg1">
                    <a:lumMod val="50000"/>
                  </a:schemeClr>
                </a:solidFill>
              </a:rPr>
              <a:t>ecognition fr</a:t>
            </a:r>
            <a:r>
              <a:rPr lang="en-US" sz="2000" b="1" i="1" dirty="0">
                <a:solidFill>
                  <a:schemeClr val="bg1">
                    <a:lumMod val="50000"/>
                  </a:schemeClr>
                </a:solidFill>
              </a:rPr>
              <a:t>o</a:t>
            </a:r>
            <a:r>
              <a:rPr lang="en-US" sz="2000" i="1" dirty="0">
                <a:solidFill>
                  <a:schemeClr val="bg1">
                    <a:lumMod val="50000"/>
                  </a:schemeClr>
                </a:solidFill>
              </a:rPr>
              <a:t>m </a:t>
            </a:r>
            <a:r>
              <a:rPr lang="en-US" sz="2000" b="1" i="1" dirty="0">
                <a:solidFill>
                  <a:schemeClr val="bg1">
                    <a:lumMod val="50000"/>
                  </a:schemeClr>
                </a:solidFill>
              </a:rPr>
              <a:t>B</a:t>
            </a:r>
            <a:r>
              <a:rPr lang="en-US" sz="2000" i="1" dirty="0">
                <a:solidFill>
                  <a:schemeClr val="bg1">
                    <a:lumMod val="50000"/>
                  </a:schemeClr>
                </a:solidFill>
              </a:rPr>
              <a:t>iomedical </a:t>
            </a:r>
            <a:r>
              <a:rPr lang="en-US" sz="2000" b="1" i="1" dirty="0">
                <a:solidFill>
                  <a:schemeClr val="bg1">
                    <a:lumMod val="50000"/>
                  </a:schemeClr>
                </a:solidFill>
              </a:rPr>
              <a:t>E</a:t>
            </a:r>
            <a:r>
              <a:rPr lang="en-US" sz="2000" i="1" dirty="0">
                <a:solidFill>
                  <a:schemeClr val="bg1">
                    <a:lumMod val="50000"/>
                  </a:schemeClr>
                </a:solidFill>
              </a:rPr>
              <a:t>vidence</a:t>
            </a: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University of Pittsburgh</a:t>
            </a: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9220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63" r="54882" b="5263"/>
          <a:stretch/>
        </p:blipFill>
        <p:spPr bwMode="auto">
          <a:xfrm>
            <a:off x="533400" y="247267"/>
            <a:ext cx="4419600" cy="1515498"/>
          </a:xfrm>
          <a:prstGeom prst="rect">
            <a:avLst/>
          </a:prstGeom>
          <a:noFill/>
          <a:ln w="28575">
            <a:solidFill>
              <a:schemeClr val="bg2">
                <a:lumMod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498210" y="2743246"/>
            <a:ext cx="184441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bg2">
                    <a:lumMod val="50000"/>
                  </a:schemeClr>
                </a:solidFill>
                <a:hlinkClick r:id="rId4"/>
              </a:rPr>
              <a:t>vanathi@pitt.edu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  <a:p>
            <a:pPr algn="ctr"/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Room 530, BAUM</a:t>
            </a:r>
          </a:p>
          <a:p>
            <a:pPr algn="ctr"/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5" name="Picture 4" descr="A person with curly hair smiling&#10;&#10;Description automatically generated">
            <a:extLst>
              <a:ext uri="{FF2B5EF4-FFF2-40B4-BE49-F238E27FC236}">
                <a16:creationId xmlns:a16="http://schemas.microsoft.com/office/drawing/2014/main" id="{E1CEB3C7-5155-5A4D-9D3F-57237CC62E6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61" r="13334"/>
          <a:stretch/>
        </p:blipFill>
        <p:spPr>
          <a:xfrm>
            <a:off x="6211404" y="247267"/>
            <a:ext cx="2418028" cy="237744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Content Placeholder 4"/>
          <p:cNvSpPr>
            <a:spLocks noGrp="1"/>
          </p:cNvSpPr>
          <p:nvPr>
            <p:ph idx="1"/>
          </p:nvPr>
        </p:nvSpPr>
        <p:spPr>
          <a:xfrm>
            <a:off x="1236282" y="1529261"/>
            <a:ext cx="6957844" cy="73387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altLang="en-US" sz="1500" b="1" dirty="0"/>
              <a:t>Research Goals: To Accelerate Biomedical Knowledge Discovery by</a:t>
            </a:r>
          </a:p>
          <a:p>
            <a:pPr marL="0" indent="0" algn="ctr">
              <a:buNone/>
            </a:pPr>
            <a:r>
              <a:rPr lang="en-US" altLang="en-US" sz="1500" b="1" dirty="0"/>
              <a:t>Developing and Applying novel hybrid Artificial Intelligence Methods</a:t>
            </a:r>
          </a:p>
        </p:txBody>
      </p:sp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685800" y="687558"/>
            <a:ext cx="8021825" cy="74295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altLang="en-US" sz="3000" dirty="0">
                <a:solidFill>
                  <a:schemeClr val="bg2">
                    <a:lumMod val="50000"/>
                  </a:schemeClr>
                </a:solidFill>
              </a:rPr>
              <a:t>Pattern Recognition from Biomedical Evidence:</a:t>
            </a:r>
            <a:br>
              <a:rPr lang="en-US" altLang="en-US" sz="3000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en-US" altLang="en-US" sz="3000" dirty="0" err="1">
                <a:solidFill>
                  <a:schemeClr val="bg2">
                    <a:lumMod val="50000"/>
                  </a:schemeClr>
                </a:solidFill>
              </a:rPr>
              <a:t>PRoBE</a:t>
            </a:r>
            <a:r>
              <a:rPr lang="en-US" altLang="en-US" sz="3000" dirty="0">
                <a:solidFill>
                  <a:schemeClr val="bg2">
                    <a:lumMod val="50000"/>
                  </a:schemeClr>
                </a:solidFill>
              </a:rPr>
              <a:t> Lab</a:t>
            </a:r>
          </a:p>
        </p:txBody>
      </p:sp>
      <p:sp>
        <p:nvSpPr>
          <p:cNvPr id="4" name="Oval 3"/>
          <p:cNvSpPr/>
          <p:nvPr/>
        </p:nvSpPr>
        <p:spPr>
          <a:xfrm>
            <a:off x="2468284" y="2613616"/>
            <a:ext cx="1849194" cy="782240"/>
          </a:xfrm>
          <a:prstGeom prst="ellipse">
            <a:avLst/>
          </a:prstGeom>
          <a:solidFill>
            <a:srgbClr val="D4BA6E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50" dirty="0">
                <a:solidFill>
                  <a:srgbClr val="FFFFFF"/>
                </a:solidFill>
                <a:latin typeface="Gill Sans Nova"/>
              </a:rPr>
              <a:t>PRIOR</a:t>
            </a: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50" dirty="0">
                <a:solidFill>
                  <a:srgbClr val="FFFFFF"/>
                </a:solidFill>
                <a:latin typeface="Gill Sans Nova"/>
              </a:rPr>
              <a:t>KNOWLEDGE</a:t>
            </a:r>
          </a:p>
        </p:txBody>
      </p:sp>
      <p:sp>
        <p:nvSpPr>
          <p:cNvPr id="6" name="Oval 5"/>
          <p:cNvSpPr/>
          <p:nvPr/>
        </p:nvSpPr>
        <p:spPr>
          <a:xfrm>
            <a:off x="4950210" y="2613617"/>
            <a:ext cx="1625370" cy="7755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dirty="0">
                <a:solidFill>
                  <a:srgbClr val="FFFFFF"/>
                </a:solidFill>
                <a:latin typeface="Gill Sans Nova"/>
              </a:rPr>
              <a:t>DATA</a:t>
            </a:r>
          </a:p>
        </p:txBody>
      </p:sp>
      <p:sp>
        <p:nvSpPr>
          <p:cNvPr id="8" name="Oval 7"/>
          <p:cNvSpPr/>
          <p:nvPr/>
        </p:nvSpPr>
        <p:spPr>
          <a:xfrm>
            <a:off x="2961145" y="4233315"/>
            <a:ext cx="3121573" cy="10287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dirty="0">
                <a:solidFill>
                  <a:srgbClr val="FFFFFF"/>
                </a:solidFill>
                <a:latin typeface="Gill Sans Nova"/>
              </a:rPr>
              <a:t>PREDICTIVE  MODELS FOR</a:t>
            </a: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dirty="0">
                <a:solidFill>
                  <a:srgbClr val="FFFFFF"/>
                </a:solidFill>
                <a:latin typeface="Gill Sans Nova"/>
              </a:rPr>
              <a:t>BIOMEDICINE</a:t>
            </a:r>
          </a:p>
        </p:txBody>
      </p:sp>
      <p:cxnSp>
        <p:nvCxnSpPr>
          <p:cNvPr id="10" name="Straight Arrow Connector 9"/>
          <p:cNvCxnSpPr>
            <a:cxnSpLocks/>
            <a:stCxn id="4" idx="4"/>
          </p:cNvCxnSpPr>
          <p:nvPr/>
        </p:nvCxnSpPr>
        <p:spPr>
          <a:xfrm>
            <a:off x="3392881" y="3395856"/>
            <a:ext cx="423393" cy="860862"/>
          </a:xfrm>
          <a:prstGeom prst="straightConnector1">
            <a:avLst/>
          </a:prstGeom>
          <a:ln w="38100">
            <a:solidFill>
              <a:srgbClr val="D4BA6E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cxnSpLocks/>
          </p:cNvCxnSpPr>
          <p:nvPr/>
        </p:nvCxnSpPr>
        <p:spPr>
          <a:xfrm flipH="1">
            <a:off x="5323697" y="3419450"/>
            <a:ext cx="439199" cy="928194"/>
          </a:xfrm>
          <a:prstGeom prst="straightConnector1">
            <a:avLst/>
          </a:prstGeom>
          <a:ln w="38100">
            <a:solidFill>
              <a:schemeClr val="tx2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73" name="Rectangle 8"/>
          <p:cNvSpPr>
            <a:spLocks noChangeArrowheads="1"/>
          </p:cNvSpPr>
          <p:nvPr/>
        </p:nvSpPr>
        <p:spPr bwMode="auto">
          <a:xfrm>
            <a:off x="1494489" y="5300326"/>
            <a:ext cx="6911442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685800" eaLnBrk="1" fontAlgn="auto" hangingPunct="1">
              <a:spcBef>
                <a:spcPct val="0"/>
              </a:spcBef>
              <a:spcAft>
                <a:spcPts val="0"/>
              </a:spcAft>
              <a:buNone/>
            </a:pPr>
            <a:r>
              <a:rPr lang="en-US" altLang="en-US" sz="1350" dirty="0">
                <a:solidFill>
                  <a:srgbClr val="000000"/>
                </a:solidFill>
                <a:cs typeface="+mn-cs"/>
              </a:rPr>
              <a:t>Enable predictions about for example: mechanism of action, target selection, useful biomarkers for early detection or monitoring of disease, toxicity risk, and clinical trial outcomes.</a:t>
            </a:r>
          </a:p>
        </p:txBody>
      </p:sp>
      <p:sp>
        <p:nvSpPr>
          <p:cNvPr id="11" name="Plus 10"/>
          <p:cNvSpPr/>
          <p:nvPr/>
        </p:nvSpPr>
        <p:spPr>
          <a:xfrm>
            <a:off x="4389288" y="2809058"/>
            <a:ext cx="400050" cy="401981"/>
          </a:xfrm>
          <a:prstGeom prst="mathPlus">
            <a:avLst/>
          </a:prstGeom>
          <a:solidFill>
            <a:srgbClr val="C000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solidFill>
                <a:srgbClr val="FFFFFF"/>
              </a:solidFill>
              <a:latin typeface="Gill Sans Nova"/>
            </a:endParaRPr>
          </a:p>
        </p:txBody>
      </p:sp>
      <p:cxnSp>
        <p:nvCxnSpPr>
          <p:cNvPr id="20" name="Straight Arrow Connector 19"/>
          <p:cNvCxnSpPr>
            <a:cxnSpLocks/>
          </p:cNvCxnSpPr>
          <p:nvPr/>
        </p:nvCxnSpPr>
        <p:spPr>
          <a:xfrm flipH="1">
            <a:off x="4567971" y="3657997"/>
            <a:ext cx="4030" cy="537008"/>
          </a:xfrm>
          <a:prstGeom prst="straightConnector1">
            <a:avLst/>
          </a:prstGeom>
          <a:ln w="38100">
            <a:solidFill>
              <a:srgbClr val="C0000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2490652" y="3646965"/>
            <a:ext cx="4286366" cy="369332"/>
          </a:xfrm>
          <a:prstGeom prst="rect">
            <a:avLst/>
          </a:prstGeom>
          <a:noFill/>
          <a:effectLst/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ln w="11430"/>
                <a:solidFill>
                  <a:srgbClr val="00B05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Gill Sans Nova"/>
                <a:cs typeface="+mn-cs"/>
              </a:rPr>
              <a:t>RULE LEARNING METHODOLOGIES</a:t>
            </a:r>
          </a:p>
        </p:txBody>
      </p:sp>
      <p:sp>
        <p:nvSpPr>
          <p:cNvPr id="25" name="Rectangle 24"/>
          <p:cNvSpPr/>
          <p:nvPr/>
        </p:nvSpPr>
        <p:spPr>
          <a:xfrm>
            <a:off x="2286186" y="2541353"/>
            <a:ext cx="4361204" cy="1028700"/>
          </a:xfrm>
          <a:prstGeom prst="rect">
            <a:avLst/>
          </a:prstGeom>
          <a:noFill/>
          <a:ln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solidFill>
                <a:srgbClr val="FFFFFF"/>
              </a:solidFill>
              <a:latin typeface="Gill Sans Nova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94408" y="3761061"/>
            <a:ext cx="2568460" cy="715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1350" b="1" dirty="0">
                <a:solidFill>
                  <a:srgbClr val="000000"/>
                </a:solidFill>
                <a:latin typeface="Gill Sans Nova"/>
                <a:cs typeface="+mn-cs"/>
              </a:rPr>
              <a:t>Examples: </a:t>
            </a:r>
          </a:p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1350" b="1" dirty="0">
                <a:solidFill>
                  <a:srgbClr val="000000"/>
                </a:solidFill>
                <a:latin typeface="Gill Sans Nova"/>
                <a:cs typeface="+mn-cs"/>
              </a:rPr>
              <a:t>Bayesian Rule Learner (BRL)</a:t>
            </a:r>
          </a:p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1350" b="1" dirty="0">
                <a:solidFill>
                  <a:srgbClr val="000000"/>
                </a:solidFill>
                <a:latin typeface="Gill Sans Nova"/>
                <a:cs typeface="+mn-cs"/>
              </a:rPr>
              <a:t>Transfer Rule Learning (TRL)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29084" y="2383842"/>
            <a:ext cx="1303562" cy="12464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1500" dirty="0">
                <a:solidFill>
                  <a:srgbClr val="000000"/>
                </a:solidFill>
                <a:latin typeface="Gill Sans Nova"/>
                <a:cs typeface="+mn-cs"/>
              </a:rPr>
              <a:t>Obtained for</a:t>
            </a:r>
          </a:p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1500" dirty="0">
                <a:solidFill>
                  <a:srgbClr val="000000"/>
                </a:solidFill>
                <a:latin typeface="Gill Sans Nova"/>
                <a:cs typeface="+mn-cs"/>
              </a:rPr>
              <a:t>example from:</a:t>
            </a:r>
          </a:p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1500" dirty="0">
                <a:solidFill>
                  <a:srgbClr val="000000"/>
                </a:solidFill>
                <a:latin typeface="Gill Sans Nova"/>
                <a:cs typeface="+mn-cs"/>
              </a:rPr>
              <a:t>Literature,</a:t>
            </a:r>
          </a:p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1500" dirty="0">
                <a:solidFill>
                  <a:srgbClr val="000000"/>
                </a:solidFill>
                <a:latin typeface="Gill Sans Nova"/>
                <a:cs typeface="+mn-cs"/>
              </a:rPr>
              <a:t>Ontologies,</a:t>
            </a:r>
          </a:p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1500" dirty="0">
                <a:solidFill>
                  <a:srgbClr val="000000"/>
                </a:solidFill>
                <a:latin typeface="Gill Sans Nova"/>
                <a:cs typeface="+mn-cs"/>
              </a:rPr>
              <a:t>Past analyses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315450" y="2493169"/>
            <a:ext cx="18473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en-US" sz="1350" dirty="0">
              <a:solidFill>
                <a:srgbClr val="000000"/>
              </a:solidFill>
              <a:latin typeface="Gill Sans Nova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756339" y="2443997"/>
            <a:ext cx="1951286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1500" dirty="0">
                <a:solidFill>
                  <a:srgbClr val="000000"/>
                </a:solidFill>
                <a:latin typeface="Gill Sans Nova"/>
                <a:cs typeface="+mn-cs"/>
              </a:rPr>
              <a:t>Obtained for </a:t>
            </a:r>
          </a:p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1500" dirty="0">
                <a:solidFill>
                  <a:srgbClr val="000000"/>
                </a:solidFill>
                <a:latin typeface="Gill Sans Nova"/>
                <a:cs typeface="+mn-cs"/>
              </a:rPr>
              <a:t>example from:</a:t>
            </a:r>
          </a:p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1500" dirty="0">
                <a:solidFill>
                  <a:srgbClr val="000000"/>
                </a:solidFill>
                <a:latin typeface="Gill Sans Nova"/>
                <a:cs typeface="+mn-cs"/>
              </a:rPr>
              <a:t>Biomedical Assays, Clinical Assessments,</a:t>
            </a:r>
          </a:p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1500" dirty="0">
                <a:solidFill>
                  <a:srgbClr val="000000"/>
                </a:solidFill>
                <a:latin typeface="Gill Sans Nova"/>
                <a:cs typeface="+mn-cs"/>
              </a:rPr>
              <a:t>Imaging tests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720005" y="3318943"/>
            <a:ext cx="188115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1350" b="1" dirty="0">
                <a:solidFill>
                  <a:srgbClr val="000000"/>
                </a:solidFill>
                <a:latin typeface="Gill Sans Nova"/>
                <a:cs typeface="+mn-cs"/>
              </a:rPr>
              <a:t>Integrative Modeling</a:t>
            </a:r>
          </a:p>
        </p:txBody>
      </p:sp>
    </p:spTree>
    <p:extLst>
      <p:ext uri="{BB962C8B-B14F-4D97-AF65-F5344CB8AC3E}">
        <p14:creationId xmlns:p14="http://schemas.microsoft.com/office/powerpoint/2010/main" val="2784617494"/>
      </p:ext>
    </p:extLst>
  </p:cSld>
  <p:clrMapOvr>
    <a:masterClrMapping/>
  </p:clrMapOvr>
  <p:transition advClick="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885826" y="464000"/>
            <a:ext cx="7429500" cy="857250"/>
          </a:xfrm>
        </p:spPr>
        <p:txBody>
          <a:bodyPr/>
          <a:lstStyle/>
          <a:p>
            <a:pPr eaLnBrk="1" hangingPunct="1"/>
            <a:r>
              <a:rPr lang="en-US" altLang="en-US" sz="2700" dirty="0">
                <a:solidFill>
                  <a:schemeClr val="accent3">
                    <a:lumMod val="50000"/>
                  </a:schemeClr>
                </a:solidFill>
              </a:rPr>
              <a:t>BIOMEDICAL DATA </a:t>
            </a:r>
            <a:r>
              <a:rPr lang="en-US" altLang="en-US" sz="2700" dirty="0" err="1">
                <a:solidFill>
                  <a:schemeClr val="accent3">
                    <a:lumMod val="50000"/>
                  </a:schemeClr>
                </a:solidFill>
              </a:rPr>
              <a:t>PRoBE</a:t>
            </a:r>
            <a:r>
              <a:rPr lang="en-US" altLang="en-US" sz="2700" dirty="0">
                <a:solidFill>
                  <a:schemeClr val="accent3">
                    <a:lumMod val="50000"/>
                  </a:schemeClr>
                </a:solidFill>
              </a:rPr>
              <a:t> LAB HAS ANALYZED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01004" y="1422946"/>
            <a:ext cx="3913859" cy="4333683"/>
          </a:xfrm>
        </p:spPr>
        <p:txBody>
          <a:bodyPr rtlCol="0">
            <a:noAutofit/>
          </a:bodyPr>
          <a:lstStyle/>
          <a:p>
            <a:pPr>
              <a:defRPr/>
            </a:pPr>
            <a:r>
              <a:rPr lang="en-US" sz="1600" dirty="0"/>
              <a:t>Proteomic</a:t>
            </a:r>
          </a:p>
          <a:p>
            <a:pPr lvl="1">
              <a:buFont typeface="Arial" pitchFamily="34" charset="0"/>
              <a:buChar char="–"/>
              <a:defRPr/>
            </a:pPr>
            <a:r>
              <a:rPr lang="en-US" sz="1600" dirty="0"/>
              <a:t>Mass Spectral (large/wide/deep)</a:t>
            </a:r>
          </a:p>
          <a:p>
            <a:pPr lvl="1">
              <a:buFont typeface="Arial" pitchFamily="34" charset="0"/>
              <a:buChar char="–"/>
              <a:defRPr/>
            </a:pPr>
            <a:r>
              <a:rPr lang="en-US" sz="1600" dirty="0"/>
              <a:t>Immunoassay</a:t>
            </a:r>
          </a:p>
          <a:p>
            <a:pPr>
              <a:defRPr/>
            </a:pPr>
            <a:r>
              <a:rPr lang="en-US" sz="1600" dirty="0"/>
              <a:t>Genomic</a:t>
            </a:r>
          </a:p>
          <a:p>
            <a:pPr lvl="1">
              <a:buFont typeface="Arial" pitchFamily="34" charset="0"/>
              <a:buChar char="–"/>
              <a:defRPr/>
            </a:pPr>
            <a:r>
              <a:rPr lang="en-US" sz="1600" dirty="0"/>
              <a:t>GWAS/SNPs(very large)</a:t>
            </a:r>
          </a:p>
          <a:p>
            <a:pPr lvl="1">
              <a:buFont typeface="Arial" pitchFamily="34" charset="0"/>
              <a:buChar char="–"/>
              <a:defRPr/>
            </a:pPr>
            <a:r>
              <a:rPr lang="en-US" sz="1600" dirty="0"/>
              <a:t>DNA Methylation</a:t>
            </a:r>
          </a:p>
          <a:p>
            <a:pPr lvl="1">
              <a:buFont typeface="Arial" pitchFamily="34" charset="0"/>
              <a:buChar char="–"/>
              <a:defRPr/>
            </a:pPr>
            <a:r>
              <a:rPr lang="en-US" sz="1600" dirty="0"/>
              <a:t>Gene Expression</a:t>
            </a:r>
          </a:p>
          <a:p>
            <a:pPr lvl="1">
              <a:buFont typeface="Arial" pitchFamily="34" charset="0"/>
              <a:buChar char="–"/>
              <a:defRPr/>
            </a:pPr>
            <a:r>
              <a:rPr lang="en-US" sz="1600" dirty="0"/>
              <a:t>microRNA</a:t>
            </a:r>
          </a:p>
          <a:p>
            <a:pPr>
              <a:defRPr/>
            </a:pPr>
            <a:r>
              <a:rPr lang="en-US" sz="1600" dirty="0"/>
              <a:t>Images</a:t>
            </a:r>
          </a:p>
          <a:p>
            <a:pPr lvl="1">
              <a:buFont typeface="Arial" pitchFamily="34" charset="0"/>
              <a:buChar char="–"/>
              <a:defRPr/>
            </a:pPr>
            <a:r>
              <a:rPr lang="en-US" sz="1600" dirty="0"/>
              <a:t>Cardiac MRI</a:t>
            </a:r>
          </a:p>
          <a:p>
            <a:pPr lvl="1">
              <a:buFont typeface="Arial" pitchFamily="34" charset="0"/>
              <a:buChar char="–"/>
              <a:defRPr/>
            </a:pPr>
            <a:r>
              <a:rPr lang="en-US" sz="1600" dirty="0"/>
              <a:t>Brain fMRI</a:t>
            </a:r>
          </a:p>
          <a:p>
            <a:pPr>
              <a:defRPr/>
            </a:pPr>
            <a:r>
              <a:rPr lang="en-US" sz="1600" dirty="0"/>
              <a:t>Microbiome</a:t>
            </a:r>
          </a:p>
          <a:p>
            <a:pPr>
              <a:defRPr/>
            </a:pPr>
            <a:r>
              <a:rPr lang="en-US" sz="1600" dirty="0"/>
              <a:t>Metabolome</a:t>
            </a:r>
          </a:p>
          <a:p>
            <a:pPr>
              <a:defRPr/>
            </a:pPr>
            <a:r>
              <a:rPr lang="en-US" sz="1600" dirty="0"/>
              <a:t>Exposome</a:t>
            </a:r>
          </a:p>
          <a:p>
            <a:pPr>
              <a:defRPr/>
            </a:pPr>
            <a:r>
              <a:rPr lang="en-US" sz="1600" dirty="0"/>
              <a:t>Federated EHR </a:t>
            </a:r>
          </a:p>
          <a:p>
            <a:pPr>
              <a:buFont typeface="Arial" pitchFamily="34" charset="0"/>
              <a:buChar char="–"/>
              <a:defRPr/>
            </a:pPr>
            <a:endParaRPr lang="en-US" sz="1600" dirty="0"/>
          </a:p>
          <a:p>
            <a:pPr lvl="1">
              <a:buFont typeface="Arial" pitchFamily="34" charset="0"/>
              <a:buChar char="–"/>
              <a:defRPr/>
            </a:pPr>
            <a:endParaRPr lang="en-US" sz="15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21250"/>
            <a:ext cx="4373945" cy="5072750"/>
          </a:xfrm>
        </p:spPr>
        <p:txBody>
          <a:bodyPr rtlCol="0">
            <a:normAutofit fontScale="25000" lnSpcReduction="20000"/>
          </a:bodyPr>
          <a:lstStyle/>
          <a:p>
            <a:pPr>
              <a:spcAft>
                <a:spcPts val="450"/>
              </a:spcAft>
              <a:defRPr/>
            </a:pPr>
            <a:r>
              <a:rPr lang="en-US" sz="6400" dirty="0"/>
              <a:t>From biomarker</a:t>
            </a:r>
            <a:r>
              <a:rPr lang="en-US" sz="6400" baseline="30000" dirty="0"/>
              <a:t> </a:t>
            </a:r>
            <a:r>
              <a:rPr lang="en-US" sz="6400" dirty="0"/>
              <a:t>discovery studies for early detection of:</a:t>
            </a:r>
          </a:p>
          <a:p>
            <a:pPr lvl="1">
              <a:spcAft>
                <a:spcPts val="450"/>
              </a:spcAft>
              <a:buFont typeface="Arial" pitchFamily="34" charset="0"/>
              <a:buChar char="–"/>
              <a:defRPr/>
            </a:pPr>
            <a:r>
              <a:rPr lang="en-US" sz="6400" dirty="0"/>
              <a:t>Amyotrophic Lateral Sclerosis</a:t>
            </a:r>
          </a:p>
          <a:p>
            <a:pPr lvl="1">
              <a:spcAft>
                <a:spcPts val="450"/>
              </a:spcAft>
              <a:buFont typeface="Arial" pitchFamily="34" charset="0"/>
              <a:buChar char="–"/>
              <a:defRPr/>
            </a:pPr>
            <a:r>
              <a:rPr lang="en-US" sz="6400" dirty="0"/>
              <a:t>Alzheimer’s</a:t>
            </a:r>
          </a:p>
          <a:p>
            <a:pPr lvl="1">
              <a:spcAft>
                <a:spcPts val="450"/>
              </a:spcAft>
              <a:buFont typeface="Arial" pitchFamily="34" charset="0"/>
              <a:buChar char="–"/>
              <a:defRPr/>
            </a:pPr>
            <a:r>
              <a:rPr lang="en-US" sz="6400" dirty="0"/>
              <a:t>Lung Cancer</a:t>
            </a:r>
          </a:p>
          <a:p>
            <a:pPr lvl="1">
              <a:spcAft>
                <a:spcPts val="450"/>
              </a:spcAft>
              <a:buFont typeface="Arial" pitchFamily="34" charset="0"/>
              <a:buChar char="–"/>
              <a:defRPr/>
            </a:pPr>
            <a:r>
              <a:rPr lang="en-US" sz="6400" dirty="0"/>
              <a:t>Breast Cancer</a:t>
            </a:r>
          </a:p>
          <a:p>
            <a:pPr lvl="1">
              <a:spcAft>
                <a:spcPts val="450"/>
              </a:spcAft>
              <a:buFont typeface="Arial" pitchFamily="34" charset="0"/>
              <a:buChar char="–"/>
              <a:defRPr/>
            </a:pPr>
            <a:r>
              <a:rPr lang="en-US" sz="6400" dirty="0"/>
              <a:t>Esophageal Cancer</a:t>
            </a:r>
          </a:p>
          <a:p>
            <a:pPr lvl="1">
              <a:spcAft>
                <a:spcPts val="450"/>
              </a:spcAft>
              <a:buFont typeface="Arial" pitchFamily="34" charset="0"/>
              <a:buChar char="–"/>
              <a:defRPr/>
            </a:pPr>
            <a:r>
              <a:rPr lang="en-US" sz="6400" dirty="0"/>
              <a:t>Inflammatory Bowel Diseases Ulcerative Colitis, </a:t>
            </a:r>
            <a:r>
              <a:rPr lang="en-US" sz="6400" dirty="0" err="1"/>
              <a:t>Crohn’s</a:t>
            </a:r>
            <a:endParaRPr lang="en-US" sz="6400" dirty="0"/>
          </a:p>
          <a:p>
            <a:pPr lvl="1">
              <a:spcAft>
                <a:spcPts val="450"/>
              </a:spcAft>
              <a:buFont typeface="Arial" pitchFamily="34" charset="0"/>
              <a:buChar char="–"/>
              <a:defRPr/>
            </a:pPr>
            <a:r>
              <a:rPr lang="en-US" sz="6400" dirty="0"/>
              <a:t>Coronary Artery Disease </a:t>
            </a:r>
          </a:p>
          <a:p>
            <a:pPr lvl="1">
              <a:spcAft>
                <a:spcPts val="450"/>
              </a:spcAft>
              <a:buFont typeface="Arial" pitchFamily="34" charset="0"/>
              <a:buChar char="–"/>
              <a:defRPr/>
            </a:pPr>
            <a:r>
              <a:rPr lang="en-US" sz="6400" dirty="0"/>
              <a:t>Pediatric Cardiomyopathy</a:t>
            </a:r>
          </a:p>
          <a:p>
            <a:pPr marL="342900" lvl="1" indent="0">
              <a:spcAft>
                <a:spcPts val="450"/>
              </a:spcAft>
              <a:buNone/>
              <a:defRPr/>
            </a:pPr>
            <a:r>
              <a:rPr lang="en-US" sz="6400" dirty="0"/>
              <a:t>Markers for diagnosis of:</a:t>
            </a:r>
          </a:p>
          <a:p>
            <a:pPr lvl="1">
              <a:spcAft>
                <a:spcPts val="450"/>
              </a:spcAft>
              <a:buFont typeface="Arial" pitchFamily="34" charset="0"/>
              <a:buChar char="–"/>
              <a:defRPr/>
            </a:pPr>
            <a:r>
              <a:rPr lang="en-US" sz="6400" dirty="0"/>
              <a:t>Helminth’s infections</a:t>
            </a:r>
          </a:p>
          <a:p>
            <a:pPr lvl="1">
              <a:spcAft>
                <a:spcPts val="450"/>
              </a:spcAft>
              <a:buFont typeface="Arial" pitchFamily="34" charset="0"/>
              <a:buChar char="–"/>
              <a:defRPr/>
            </a:pPr>
            <a:r>
              <a:rPr lang="en-US" sz="6400" dirty="0"/>
              <a:t>Beryllium Exposure</a:t>
            </a:r>
          </a:p>
          <a:p>
            <a:pPr lvl="1">
              <a:spcAft>
                <a:spcPts val="450"/>
              </a:spcAft>
              <a:buFont typeface="Arial" pitchFamily="34" charset="0"/>
              <a:buChar char="–"/>
              <a:defRPr/>
            </a:pPr>
            <a:r>
              <a:rPr lang="en-US" sz="6400" dirty="0"/>
              <a:t>Type 2 Diabetes </a:t>
            </a:r>
          </a:p>
          <a:p>
            <a:pPr lvl="1">
              <a:spcAft>
                <a:spcPts val="450"/>
              </a:spcAft>
              <a:buFont typeface="Arial" pitchFamily="34" charset="0"/>
              <a:buChar char="–"/>
              <a:defRPr/>
            </a:pPr>
            <a:r>
              <a:rPr lang="en-US" sz="6400" dirty="0"/>
              <a:t>Cardiovascular Disease</a:t>
            </a:r>
          </a:p>
          <a:p>
            <a:pPr lvl="1">
              <a:spcAft>
                <a:spcPts val="450"/>
              </a:spcAft>
              <a:buFont typeface="Arial" pitchFamily="34" charset="0"/>
              <a:buChar char="–"/>
              <a:defRPr/>
            </a:pPr>
            <a:r>
              <a:rPr lang="en-US" sz="6400" dirty="0"/>
              <a:t>Intervertebral Aging</a:t>
            </a:r>
          </a:p>
          <a:p>
            <a:pPr marL="342900" lvl="1" indent="0">
              <a:buNone/>
              <a:defRPr/>
            </a:pPr>
            <a:endParaRPr lang="en-US" dirty="0"/>
          </a:p>
        </p:txBody>
      </p:sp>
      <p:pic>
        <p:nvPicPr>
          <p:cNvPr id="133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1911" y="3523806"/>
            <a:ext cx="1333691" cy="1128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4421" y="3230012"/>
            <a:ext cx="847580" cy="951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5846" y="2233078"/>
            <a:ext cx="90473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1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0879" y="2306597"/>
            <a:ext cx="1144685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A close-up of various bacteria&#10;&#10;Description automatically generated">
            <a:extLst>
              <a:ext uri="{FF2B5EF4-FFF2-40B4-BE49-F238E27FC236}">
                <a16:creationId xmlns:a16="http://schemas.microsoft.com/office/drawing/2014/main" id="{7ED7F837-674E-7A41-8370-50999AECB69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68870" y="4371062"/>
            <a:ext cx="1403131" cy="106610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43BE5A9-E89E-3F49-9BFB-08FD104C2D44}"/>
              </a:ext>
            </a:extLst>
          </p:cNvPr>
          <p:cNvSpPr txBox="1"/>
          <p:nvPr/>
        </p:nvSpPr>
        <p:spPr>
          <a:xfrm>
            <a:off x="2430580" y="5418067"/>
            <a:ext cx="2420856" cy="2192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825" dirty="0">
                <a:solidFill>
                  <a:srgbClr val="000000"/>
                </a:solidFill>
                <a:latin typeface="Gill Sans Nova"/>
                <a:cs typeface="+mn-cs"/>
              </a:rPr>
              <a:t>https://</a:t>
            </a:r>
            <a:r>
              <a:rPr lang="en-US" sz="825" dirty="0" err="1">
                <a:solidFill>
                  <a:srgbClr val="000000"/>
                </a:solidFill>
                <a:latin typeface="Gill Sans Nova"/>
                <a:cs typeface="+mn-cs"/>
              </a:rPr>
              <a:t>www.nature.com</a:t>
            </a:r>
            <a:r>
              <a:rPr lang="en-US" sz="825" dirty="0">
                <a:solidFill>
                  <a:srgbClr val="000000"/>
                </a:solidFill>
                <a:latin typeface="Gill Sans Nova"/>
                <a:cs typeface="+mn-cs"/>
              </a:rPr>
              <a:t>/articles/s41584-019-0253-3</a:t>
            </a:r>
          </a:p>
        </p:txBody>
      </p:sp>
      <p:pic>
        <p:nvPicPr>
          <p:cNvPr id="10" name="Picture 9" descr="A spine with text overlay&#10;&#10;Description automatically generated">
            <a:extLst>
              <a:ext uri="{FF2B5EF4-FFF2-40B4-BE49-F238E27FC236}">
                <a16:creationId xmlns:a16="http://schemas.microsoft.com/office/drawing/2014/main" id="{8C375FB6-E389-CE41-BFF3-9F4F690C20F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70879" y="4779828"/>
            <a:ext cx="1066800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57007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8530"/>
            <a:ext cx="8229600" cy="1072679"/>
          </a:xfrm>
        </p:spPr>
        <p:txBody>
          <a:bodyPr/>
          <a:lstStyle/>
          <a:p>
            <a:r>
              <a:rPr lang="en-US" sz="4000" dirty="0">
                <a:solidFill>
                  <a:schemeClr val="accent3">
                    <a:lumMod val="50000"/>
                  </a:schemeClr>
                </a:solidFill>
              </a:rPr>
              <a:t>Example: Lung Cancer Early Detection</a:t>
            </a:r>
          </a:p>
        </p:txBody>
      </p:sp>
      <p:pic>
        <p:nvPicPr>
          <p:cNvPr id="49154" name="Picture 2" descr="C:\Program Files (x86)\Microsoft Office\MEDIA\CAGCAT10\j0240719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676400"/>
            <a:ext cx="1011631" cy="1826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ight Arrow 3"/>
          <p:cNvSpPr/>
          <p:nvPr/>
        </p:nvSpPr>
        <p:spPr>
          <a:xfrm>
            <a:off x="1752600" y="2362200"/>
            <a:ext cx="6858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>
            <a:off x="1693824" y="3048000"/>
            <a:ext cx="668376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Arrow 4"/>
          <p:cNvSpPr/>
          <p:nvPr/>
        </p:nvSpPr>
        <p:spPr>
          <a:xfrm>
            <a:off x="5715000" y="2514600"/>
            <a:ext cx="7498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                            </a:t>
            </a:r>
          </a:p>
        </p:txBody>
      </p:sp>
      <p:sp>
        <p:nvSpPr>
          <p:cNvPr id="7" name="Right Arrow 6"/>
          <p:cNvSpPr/>
          <p:nvPr/>
        </p:nvSpPr>
        <p:spPr>
          <a:xfrm>
            <a:off x="1752600" y="1752600"/>
            <a:ext cx="685800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63378" y="1636810"/>
            <a:ext cx="9925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Clinical </a:t>
            </a:r>
          </a:p>
          <a:p>
            <a:r>
              <a:rPr lang="en-US" dirty="0"/>
              <a:t>History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57200" y="2286000"/>
            <a:ext cx="12448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CT screen</a:t>
            </a:r>
          </a:p>
          <a:p>
            <a:r>
              <a:rPr lang="en-US" dirty="0"/>
              <a:t>Results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09600" y="2971800"/>
            <a:ext cx="7745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Blood</a:t>
            </a:r>
          </a:p>
          <a:p>
            <a:r>
              <a:rPr lang="en-US" dirty="0"/>
              <a:t>Test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58000" y="1828800"/>
            <a:ext cx="2057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Accuracy of early detection </a:t>
            </a:r>
          </a:p>
          <a:p>
            <a:endParaRPr lang="en-US" dirty="0"/>
          </a:p>
          <a:p>
            <a:r>
              <a:rPr lang="en-US" dirty="0"/>
              <a:t>#  Unnecessary biopsies                                                     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791200" y="1828800"/>
            <a:ext cx="4972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/>
              <a:t>?</a:t>
            </a:r>
          </a:p>
        </p:txBody>
      </p:sp>
      <p:pic>
        <p:nvPicPr>
          <p:cNvPr id="49157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369" y="3808933"/>
            <a:ext cx="4663631" cy="1290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5077559" y="3992436"/>
            <a:ext cx="315022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Multiplexed serologic </a:t>
            </a:r>
          </a:p>
          <a:p>
            <a:r>
              <a:rPr lang="en-US" dirty="0"/>
              <a:t>Quantitative immunoassays</a:t>
            </a:r>
          </a:p>
          <a:p>
            <a:r>
              <a:rPr lang="en-US" dirty="0" err="1"/>
              <a:t>Luminex</a:t>
            </a:r>
            <a:r>
              <a:rPr lang="en-US" dirty="0"/>
              <a:t> </a:t>
            </a:r>
            <a:r>
              <a:rPr lang="en-US" dirty="0" err="1"/>
              <a:t>xMAP</a:t>
            </a:r>
            <a:r>
              <a:rPr lang="en-US" dirty="0"/>
              <a:t>® technology </a:t>
            </a:r>
          </a:p>
        </p:txBody>
      </p:sp>
      <p:sp>
        <p:nvSpPr>
          <p:cNvPr id="16" name="Rectangle 15"/>
          <p:cNvSpPr/>
          <p:nvPr/>
        </p:nvSpPr>
        <p:spPr>
          <a:xfrm flipV="1">
            <a:off x="381000" y="1447800"/>
            <a:ext cx="1295400" cy="152400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457200" y="2895600"/>
            <a:ext cx="990600" cy="9144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2438400" y="1524000"/>
            <a:ext cx="1524000" cy="2209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RISK</a:t>
            </a:r>
          </a:p>
          <a:p>
            <a:pPr algn="ctr"/>
            <a:r>
              <a:rPr lang="en-US" dirty="0"/>
              <a:t>PREDICTION</a:t>
            </a:r>
          </a:p>
          <a:p>
            <a:pPr algn="ctr"/>
            <a:r>
              <a:rPr lang="en-US" dirty="0"/>
              <a:t>MODEL</a:t>
            </a:r>
          </a:p>
        </p:txBody>
      </p:sp>
      <p:sp>
        <p:nvSpPr>
          <p:cNvPr id="20" name="Right Arrow 19"/>
          <p:cNvSpPr/>
          <p:nvPr/>
        </p:nvSpPr>
        <p:spPr>
          <a:xfrm>
            <a:off x="4114800" y="2438400"/>
            <a:ext cx="522966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Up Arrow 20"/>
          <p:cNvSpPr/>
          <p:nvPr/>
        </p:nvSpPr>
        <p:spPr>
          <a:xfrm>
            <a:off x="6477000" y="1828800"/>
            <a:ext cx="381000" cy="533400"/>
          </a:xfrm>
          <a:prstGeom prst="up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Down Arrow 22"/>
          <p:cNvSpPr/>
          <p:nvPr/>
        </p:nvSpPr>
        <p:spPr>
          <a:xfrm>
            <a:off x="6477000" y="2743200"/>
            <a:ext cx="381000" cy="533400"/>
          </a:xfrm>
          <a:prstGeom prst="down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0" y="5237207"/>
            <a:ext cx="7772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dirty="0" err="1">
                <a:solidFill>
                  <a:schemeClr val="bg2">
                    <a:lumMod val="50000"/>
                  </a:schemeClr>
                </a:solidFill>
                <a:latin typeface="+mj-lt"/>
              </a:rPr>
              <a:t>Bigbee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, W. L</a:t>
            </a:r>
            <a:r>
              <a:rPr lang="en-US" b="1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*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., </a:t>
            </a:r>
            <a:r>
              <a:rPr lang="en-US" b="1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Gopalakrishnan, V.*,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bg2">
                    <a:lumMod val="50000"/>
                  </a:schemeClr>
                </a:solidFill>
                <a:latin typeface="+mj-lt"/>
              </a:rPr>
              <a:t>Weissfeld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 J, L., Wilson, D. O., </a:t>
            </a:r>
            <a:r>
              <a:rPr lang="en-US" dirty="0" err="1">
                <a:solidFill>
                  <a:schemeClr val="bg2">
                    <a:lumMod val="50000"/>
                  </a:schemeClr>
                </a:solidFill>
                <a:latin typeface="+mj-lt"/>
              </a:rPr>
              <a:t>Dacic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, S. </a:t>
            </a:r>
            <a:r>
              <a:rPr lang="en-US" dirty="0" err="1">
                <a:solidFill>
                  <a:schemeClr val="bg2">
                    <a:lumMod val="50000"/>
                  </a:schemeClr>
                </a:solidFill>
                <a:latin typeface="+mj-lt"/>
              </a:rPr>
              <a:t>Lokshin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, A. E., Siegfried, J. M.  A Multiplexed Serum Biomarker Immunoassay Panel Discriminates Clinical Lung Cancer Patients from High-Risk Individuals Found to be Cancer-Free by CT Screening. J </a:t>
            </a:r>
            <a:r>
              <a:rPr lang="en-US" dirty="0" err="1">
                <a:solidFill>
                  <a:schemeClr val="bg2">
                    <a:lumMod val="50000"/>
                  </a:schemeClr>
                </a:solidFill>
                <a:latin typeface="+mj-lt"/>
              </a:rPr>
              <a:t>Thorac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bg2">
                    <a:lumMod val="50000"/>
                  </a:schemeClr>
                </a:solidFill>
                <a:latin typeface="+mj-lt"/>
              </a:rPr>
              <a:t>Oncol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. 2012 Apr;7(4):698-708. (</a:t>
            </a:r>
            <a:r>
              <a:rPr lang="en-US" b="1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*These authors contributed equally to the study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). </a:t>
            </a:r>
          </a:p>
        </p:txBody>
      </p:sp>
    </p:spTree>
    <p:extLst>
      <p:ext uri="{BB962C8B-B14F-4D97-AF65-F5344CB8AC3E}">
        <p14:creationId xmlns:p14="http://schemas.microsoft.com/office/powerpoint/2010/main" val="6561202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88333BA-AE6E-427A-9B16-A39C8073F4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98ED85F-DCEE-4B50-802E-71A6E3E12B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41173" y="320040"/>
            <a:ext cx="8661654" cy="6217920"/>
          </a:xfrm>
          <a:prstGeom prst="rect">
            <a:avLst/>
          </a:prstGeom>
          <a:solidFill>
            <a:schemeClr val="bg1"/>
          </a:solidFill>
          <a:ln w="127000" cap="sq" cmpd="thinThick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7507" y="266056"/>
            <a:ext cx="7886700" cy="1325563"/>
          </a:xfrm>
        </p:spPr>
        <p:txBody>
          <a:bodyPr>
            <a:normAutofit/>
          </a:bodyPr>
          <a:lstStyle/>
          <a:p>
            <a:r>
              <a:rPr lang="en-US" i="1" u="sng" dirty="0"/>
              <a:t>Current Projects/Publications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7506" y="1371601"/>
            <a:ext cx="8059293" cy="4724400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US" sz="6400" dirty="0"/>
              <a:t>(1)   Biomarker discovery for Intervertebral Disc Degeneration (IDD) (Co-I)</a:t>
            </a:r>
          </a:p>
          <a:p>
            <a:pPr marL="0" indent="0">
              <a:buNone/>
            </a:pPr>
            <a:r>
              <a:rPr lang="en-US" sz="6400" dirty="0"/>
              <a:t>        Collaborators: Gwen Sowa and Nam Vo (</a:t>
            </a:r>
            <a:r>
              <a:rPr lang="en-US" sz="6400" dirty="0" err="1"/>
              <a:t>Orthopaedic</a:t>
            </a:r>
            <a:r>
              <a:rPr lang="en-US" sz="6400" dirty="0"/>
              <a:t> Surgery) – PI</a:t>
            </a:r>
          </a:p>
          <a:p>
            <a:pPr marL="0" indent="0">
              <a:buNone/>
            </a:pPr>
            <a:r>
              <a:rPr lang="en-US" sz="6400" dirty="0"/>
              <a:t>(2)   Predicting postpartum hemorrhage in Tanzania through automated </a:t>
            </a:r>
          </a:p>
          <a:p>
            <a:pPr marL="0" indent="0">
              <a:buNone/>
            </a:pPr>
            <a:r>
              <a:rPr lang="en-US" sz="6400" dirty="0"/>
              <a:t>         sensing and machine learning (Co-I). Collaborators: Edith </a:t>
            </a:r>
            <a:r>
              <a:rPr lang="en-US" sz="6400" dirty="0" err="1"/>
              <a:t>Luhanga</a:t>
            </a:r>
            <a:r>
              <a:rPr lang="en-US" sz="6400" dirty="0"/>
              <a:t> (CMU Africa) </a:t>
            </a:r>
          </a:p>
          <a:p>
            <a:pPr marL="0" indent="0">
              <a:buNone/>
            </a:pPr>
            <a:r>
              <a:rPr lang="en-US" sz="6400" b="0" i="0" u="none" strike="noStrike" dirty="0">
                <a:effectLst/>
              </a:rPr>
              <a:t>(3) </a:t>
            </a:r>
            <a:r>
              <a:rPr lang="en-US" sz="6400" u="none" strike="noStrike" dirty="0">
                <a:solidFill>
                  <a:srgbClr val="242424"/>
                </a:solidFill>
              </a:rPr>
              <a:t> </a:t>
            </a:r>
            <a:r>
              <a:rPr lang="en-US" sz="6400" b="0" i="0" dirty="0">
                <a:solidFill>
                  <a:srgbClr val="242424"/>
                </a:solidFill>
                <a:effectLst/>
              </a:rPr>
              <a:t> ENACT: Translating Health Informatics Tools to Research and Clinical Decision Making (Co-I) </a:t>
            </a:r>
          </a:p>
          <a:p>
            <a:pPr marL="0" indent="0">
              <a:buNone/>
            </a:pPr>
            <a:r>
              <a:rPr lang="en-US" sz="6400" dirty="0">
                <a:solidFill>
                  <a:srgbClr val="242424"/>
                </a:solidFill>
              </a:rPr>
              <a:t>        Collaborators: Steve Reis and </a:t>
            </a:r>
            <a:r>
              <a:rPr lang="en-US" sz="6400" dirty="0" err="1">
                <a:solidFill>
                  <a:srgbClr val="242424"/>
                </a:solidFill>
              </a:rPr>
              <a:t>Shyam</a:t>
            </a:r>
            <a:r>
              <a:rPr lang="en-US" sz="6400" dirty="0">
                <a:solidFill>
                  <a:srgbClr val="242424"/>
                </a:solidFill>
              </a:rPr>
              <a:t> </a:t>
            </a:r>
            <a:r>
              <a:rPr lang="en-US" sz="6400" dirty="0" err="1">
                <a:solidFill>
                  <a:srgbClr val="242424"/>
                </a:solidFill>
              </a:rPr>
              <a:t>Visweswaran</a:t>
            </a:r>
            <a:r>
              <a:rPr lang="en-US" sz="6400" dirty="0">
                <a:solidFill>
                  <a:srgbClr val="242424"/>
                </a:solidFill>
              </a:rPr>
              <a:t> – PI</a:t>
            </a:r>
          </a:p>
          <a:p>
            <a:pPr marL="0" indent="0">
              <a:buNone/>
            </a:pPr>
            <a:endParaRPr lang="en-US" sz="6400" dirty="0"/>
          </a:p>
          <a:p>
            <a:pPr marL="0" indent="0">
              <a:buNone/>
            </a:pPr>
            <a:r>
              <a:rPr lang="en-US" sz="6400" dirty="0"/>
              <a:t>Key Publications:</a:t>
            </a:r>
          </a:p>
          <a:p>
            <a:r>
              <a:rPr lang="en-US" sz="6400" dirty="0">
                <a:solidFill>
                  <a:srgbClr val="7030A0"/>
                </a:solidFill>
              </a:rPr>
              <a:t>Proteomic profiling of cerebrospinal fluid identifies biomarkers for amyotrophic lateral sclerosis</a:t>
            </a:r>
            <a:r>
              <a:rPr lang="en-US" sz="6400" dirty="0"/>
              <a:t>. S Ranganathan, E Williams, P </a:t>
            </a:r>
            <a:r>
              <a:rPr lang="en-US" sz="6400" dirty="0" err="1"/>
              <a:t>Ganchev</a:t>
            </a:r>
            <a:r>
              <a:rPr lang="en-US" sz="6400" dirty="0"/>
              <a:t>, V Gopalakrishnan, D </a:t>
            </a:r>
            <a:r>
              <a:rPr lang="en-US" sz="6400" dirty="0" err="1"/>
              <a:t>Lacomis</a:t>
            </a:r>
            <a:r>
              <a:rPr lang="en-US" sz="6400" dirty="0"/>
              <a:t>, ... Journal of neurochemistry 95 (5), 1461-1471</a:t>
            </a:r>
          </a:p>
          <a:p>
            <a:pPr fontAlgn="t"/>
            <a:r>
              <a:rPr lang="en-US" sz="6400" dirty="0">
                <a:solidFill>
                  <a:srgbClr val="660099"/>
                </a:solidFill>
              </a:rPr>
              <a:t>A multiplexed serum biomarker immunoassay panel discriminates clinical lung cancer patients from high-risk individuals found to be cancer-free by CT screening. </a:t>
            </a:r>
            <a:r>
              <a:rPr lang="en-US" sz="6400" dirty="0">
                <a:solidFill>
                  <a:srgbClr val="777777"/>
                </a:solidFill>
              </a:rPr>
              <a:t>WL </a:t>
            </a:r>
            <a:r>
              <a:rPr lang="en-US" sz="6400" dirty="0" err="1">
                <a:solidFill>
                  <a:srgbClr val="777777"/>
                </a:solidFill>
              </a:rPr>
              <a:t>Bigbee</a:t>
            </a:r>
            <a:r>
              <a:rPr lang="en-US" sz="6400" dirty="0">
                <a:solidFill>
                  <a:srgbClr val="777777"/>
                </a:solidFill>
              </a:rPr>
              <a:t>, V Gopalakrishnan, JL </a:t>
            </a:r>
            <a:r>
              <a:rPr lang="en-US" sz="6400" dirty="0" err="1">
                <a:solidFill>
                  <a:srgbClr val="777777"/>
                </a:solidFill>
              </a:rPr>
              <a:t>Weissfeld</a:t>
            </a:r>
            <a:r>
              <a:rPr lang="en-US" sz="6400" dirty="0">
                <a:solidFill>
                  <a:srgbClr val="777777"/>
                </a:solidFill>
              </a:rPr>
              <a:t>, DO Wilson, S </a:t>
            </a:r>
            <a:r>
              <a:rPr lang="en-US" sz="6400" dirty="0" err="1">
                <a:solidFill>
                  <a:srgbClr val="777777"/>
                </a:solidFill>
              </a:rPr>
              <a:t>Dacic</a:t>
            </a:r>
            <a:r>
              <a:rPr lang="en-US" sz="6400" dirty="0">
                <a:solidFill>
                  <a:srgbClr val="777777"/>
                </a:solidFill>
              </a:rPr>
              <a:t>, ...  Journal of thoracic oncology 7 (4), 698-708</a:t>
            </a:r>
          </a:p>
          <a:p>
            <a:pPr fontAlgn="t"/>
            <a:r>
              <a:rPr lang="en-US" sz="6400" dirty="0">
                <a:solidFill>
                  <a:srgbClr val="7030A0"/>
                </a:solidFill>
              </a:rPr>
              <a:t>Bayesian rule learning for biomedical data mining. </a:t>
            </a:r>
            <a:r>
              <a:rPr lang="en-US" sz="6400" b="0" i="0" dirty="0">
                <a:solidFill>
                  <a:srgbClr val="282828"/>
                </a:solidFill>
                <a:effectLst/>
              </a:rPr>
              <a:t>Gopalakrishnan, V., </a:t>
            </a:r>
            <a:r>
              <a:rPr lang="en-US" sz="6400" b="0" i="0" dirty="0" err="1">
                <a:solidFill>
                  <a:srgbClr val="282828"/>
                </a:solidFill>
                <a:effectLst/>
              </a:rPr>
              <a:t>Lustgarten</a:t>
            </a:r>
            <a:r>
              <a:rPr lang="en-US" sz="6400" b="0" i="0" dirty="0">
                <a:solidFill>
                  <a:srgbClr val="282828"/>
                </a:solidFill>
                <a:effectLst/>
              </a:rPr>
              <a:t>, J. L., </a:t>
            </a:r>
            <a:r>
              <a:rPr lang="en-US" sz="6400" b="0" i="0" dirty="0" err="1">
                <a:solidFill>
                  <a:srgbClr val="282828"/>
                </a:solidFill>
                <a:effectLst/>
              </a:rPr>
              <a:t>Visweswaran</a:t>
            </a:r>
            <a:r>
              <a:rPr lang="en-US" sz="6400" b="0" i="0" dirty="0">
                <a:solidFill>
                  <a:srgbClr val="282828"/>
                </a:solidFill>
                <a:effectLst/>
              </a:rPr>
              <a:t>, S., and Cooper, G. F. (2010). </a:t>
            </a:r>
            <a:r>
              <a:rPr lang="en-US" sz="6400" b="0" i="1" dirty="0">
                <a:solidFill>
                  <a:srgbClr val="282828"/>
                </a:solidFill>
                <a:effectLst/>
              </a:rPr>
              <a:t>Bioinformatics</a:t>
            </a:r>
            <a:r>
              <a:rPr lang="en-US" sz="6400" b="0" i="0" dirty="0">
                <a:solidFill>
                  <a:srgbClr val="282828"/>
                </a:solidFill>
                <a:effectLst/>
              </a:rPr>
              <a:t> 26, 668–675. </a:t>
            </a:r>
            <a:r>
              <a:rPr lang="en-US" sz="6400" b="0" i="0" dirty="0" err="1">
                <a:solidFill>
                  <a:srgbClr val="282828"/>
                </a:solidFill>
                <a:effectLst/>
              </a:rPr>
              <a:t>doi</a:t>
            </a:r>
            <a:r>
              <a:rPr lang="en-US" sz="6400" b="0" i="0" dirty="0">
                <a:solidFill>
                  <a:srgbClr val="282828"/>
                </a:solidFill>
                <a:effectLst/>
              </a:rPr>
              <a:t>: 10.1093/bioinformatics/btq005</a:t>
            </a:r>
          </a:p>
          <a:p>
            <a:pPr fontAlgn="t"/>
            <a:r>
              <a:rPr lang="en-US" sz="6400" dirty="0"/>
              <a:t>Opinion: Global Chronic Disease Burden Can Be Reduced by Taking Care of Our Mitochondria. V Gopalakrishnan – 2023 (Preprints)</a:t>
            </a:r>
            <a:endParaRPr lang="en-US" sz="6400" dirty="0">
              <a:solidFill>
                <a:srgbClr val="777777"/>
              </a:solidFill>
            </a:endParaRPr>
          </a:p>
          <a:p>
            <a:pPr marL="0" indent="0">
              <a:buNone/>
            </a:pPr>
            <a:endParaRPr lang="en-US" sz="6400" dirty="0"/>
          </a:p>
          <a:p>
            <a:pPr marL="0" indent="0">
              <a:buNone/>
            </a:pPr>
            <a:r>
              <a:rPr lang="en-US" sz="6400" dirty="0"/>
              <a:t>LinkedIn Profile: </a:t>
            </a:r>
            <a:r>
              <a:rPr lang="en-US" sz="6400" dirty="0">
                <a:hlinkClick r:id="rId2"/>
              </a:rPr>
              <a:t>https://www.linkedin.com/in/vanathi-gopalakrishnan-33b4087/</a:t>
            </a:r>
            <a:endParaRPr lang="en-US" sz="6400" dirty="0"/>
          </a:p>
          <a:p>
            <a:pPr marL="0" indent="0">
              <a:buNone/>
            </a:pPr>
            <a:endParaRPr lang="en-US" sz="6400" dirty="0"/>
          </a:p>
          <a:p>
            <a:pPr marL="0" indent="0">
              <a:buNone/>
            </a:pPr>
            <a:endParaRPr lang="en-US" sz="1700" dirty="0"/>
          </a:p>
          <a:p>
            <a:pPr marL="0" indent="0">
              <a:buNone/>
            </a:pPr>
            <a:endParaRPr lang="en-US" sz="2100" dirty="0"/>
          </a:p>
          <a:p>
            <a:endParaRPr lang="en-US" sz="2100" dirty="0"/>
          </a:p>
          <a:p>
            <a:pPr marL="0" indent="0">
              <a:buNone/>
            </a:pPr>
            <a:endParaRPr lang="en-US" sz="2100" dirty="0"/>
          </a:p>
          <a:p>
            <a:pPr marL="0" indent="0">
              <a:buNone/>
            </a:pPr>
            <a:endParaRPr lang="en-US" sz="2100" dirty="0"/>
          </a:p>
          <a:p>
            <a:pPr marL="0" indent="0">
              <a:buNone/>
            </a:pPr>
            <a:endParaRPr lang="en-US" sz="2100" dirty="0"/>
          </a:p>
          <a:p>
            <a:pPr marL="0" indent="0">
              <a:buNone/>
            </a:pPr>
            <a:endParaRPr lang="en-US" sz="2100" dirty="0"/>
          </a:p>
          <a:p>
            <a:pPr marL="0" indent="0">
              <a:buNone/>
            </a:pPr>
            <a:endParaRPr lang="en-US" sz="2100" dirty="0"/>
          </a:p>
          <a:p>
            <a:pPr marL="0" indent="0">
              <a:buNone/>
            </a:pPr>
            <a:endParaRPr lang="en-US" sz="2100" dirty="0"/>
          </a:p>
          <a:p>
            <a:pPr marL="0" indent="0">
              <a:buNone/>
            </a:pPr>
            <a:endParaRPr lang="en-US" sz="2100" dirty="0"/>
          </a:p>
        </p:txBody>
      </p:sp>
    </p:spTree>
    <p:extLst>
      <p:ext uri="{BB962C8B-B14F-4D97-AF65-F5344CB8AC3E}">
        <p14:creationId xmlns:p14="http://schemas.microsoft.com/office/powerpoint/2010/main" val="16820852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GradientVTI">
  <a:themeElements>
    <a:clrScheme name="Office">
      <a:dk1>
        <a:srgbClr val="000000"/>
      </a:dk1>
      <a:lt1>
        <a:srgbClr val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Univers">
      <a:majorFont>
        <a:latin typeface="Gill Sans Nova"/>
        <a:ea typeface=""/>
        <a:cs typeface=""/>
      </a:majorFont>
      <a:minorFont>
        <a:latin typeface="Gill Sans Nov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radientVTI" id="{605F9078-86F9-4258-A3E1-F8EFF02AE8CC}" vid="{4848699B-BB01-41E3-9EC4-3D97DFE5292B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3D0DC958FBEEE48836E062EF598A96D" ma:contentTypeVersion="6" ma:contentTypeDescription="Create a new document." ma:contentTypeScope="" ma:versionID="9148b4b5e0fa88318cca793ec4b24004">
  <xsd:schema xmlns:xsd="http://www.w3.org/2001/XMLSchema" xmlns:xs="http://www.w3.org/2001/XMLSchema" xmlns:p="http://schemas.microsoft.com/office/2006/metadata/properties" xmlns:ns2="30577b95-eb91-4f16-9434-7f8d99b86dbd" xmlns:ns3="9945de61-050f-4a31-adbb-2cf301d783f2" targetNamespace="http://schemas.microsoft.com/office/2006/metadata/properties" ma:root="true" ma:fieldsID="f7637506841938321eb59714a7d9a011" ns2:_="" ns3:_="">
    <xsd:import namespace="30577b95-eb91-4f16-9434-7f8d99b86dbd"/>
    <xsd:import namespace="9945de61-050f-4a31-adbb-2cf301d783f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0577b95-eb91-4f16-9434-7f8d99b86db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945de61-050f-4a31-adbb-2cf301d783f2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0314886-F616-4119-8ACC-7D107F9EF8F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8090FD5-4971-4EAF-AA41-CCF93B2284A8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B2B1C2FC-9686-45EE-B2E6-299C327D2063}"/>
</file>

<file path=docProps/app.xml><?xml version="1.0" encoding="utf-8"?>
<Properties xmlns="http://schemas.openxmlformats.org/officeDocument/2006/extended-properties" xmlns:vt="http://schemas.openxmlformats.org/officeDocument/2006/docPropsVTypes">
  <TotalTime>146</TotalTime>
  <Words>622</Words>
  <Application>Microsoft Macintosh PowerPoint</Application>
  <PresentationFormat>On-screen Show (4:3)</PresentationFormat>
  <Paragraphs>108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Gill Sans Nova</vt:lpstr>
      <vt:lpstr>Office Theme</vt:lpstr>
      <vt:lpstr>GradientVTI</vt:lpstr>
      <vt:lpstr>Biomedical Data Science  for Precision Medicine</vt:lpstr>
      <vt:lpstr>Pattern Recognition from Biomedical Evidence: PRoBE Lab</vt:lpstr>
      <vt:lpstr>BIOMEDICAL DATA PRoBE LAB HAS ANALYZED</vt:lpstr>
      <vt:lpstr>Example: Lung Cancer Early Detection</vt:lpstr>
      <vt:lpstr>Current Projects/Publications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Biomedical Data Science  for Precision Medicine</dc:title>
  <dc:creator>Gopalakrishnan, Vanathi</dc:creator>
  <cp:lastModifiedBy>Microsoft Office User</cp:lastModifiedBy>
  <cp:revision>27</cp:revision>
  <dcterms:created xsi:type="dcterms:W3CDTF">2020-08-28T15:26:21Z</dcterms:created>
  <dcterms:modified xsi:type="dcterms:W3CDTF">2023-11-28T15:10:54Z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0x010100E3D0DC958FBEEE48836E062EF598A96D</vt:lpwstr>
  </property>
</Properties>
</file>