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2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56"/>
    <p:restoredTop sz="84704"/>
  </p:normalViewPr>
  <p:slideViewPr>
    <p:cSldViewPr snapToGrid="0" snapToObjects="1">
      <p:cViewPr varScale="1">
        <p:scale>
          <a:sx n="101" d="100"/>
          <a:sy n="101" d="100"/>
        </p:scale>
        <p:origin x="1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F7C64-AB6E-C143-A613-E34F05CC56B0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3D165-096F-5C46-951B-2BBDE6375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9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chrome.com/patient/the-promise-of-personalized-medicine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iaid.nih.gov/research/genomic-data-sharing" TargetMode="External"/><Relationship Id="rId5" Type="http://schemas.openxmlformats.org/officeDocument/2006/relationships/hyperlink" Target="https://www.pngwing.com/en/free-png-bkaoc" TargetMode="External"/><Relationship Id="rId4" Type="http://schemas.openxmlformats.org/officeDocument/2006/relationships/hyperlink" Target="https://www.shutterstock.com/search/drugs+cartoo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200" b="1" i="1" dirty="0">
                <a:latin typeface="Arial" panose="020B0604020202020204" pitchFamily="34" charset="0"/>
                <a:cs typeface="Arial" panose="020B0604020202020204" pitchFamily="34" charset="0"/>
              </a:rPr>
              <a:t>Chen, L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Cai C., Chen V., Lu X. (2016) Learning a hierarchical representation of the yeast transcriptomic machinery using an autoencoder model, BMC bioinformatics, 17 Suppl 1, 9.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D165-096F-5C46-951B-2BBDE637550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2619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>
                <a:hlinkClick r:id="rId3"/>
              </a:rPr>
              <a:t>https://medchrome.com/patient/the-promise-of-personalized-medicine/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hlinkClick r:id="rId4"/>
              </a:rPr>
              <a:t>https://www.shutterstock.com/search/drugs+cartoon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hlinkClick r:id="rId5"/>
              </a:rPr>
              <a:t>https://www.pngwing.com/en/free-png-bkaoc</a:t>
            </a:r>
            <a:endParaRPr lang="en-US" dirty="0"/>
          </a:p>
          <a:p>
            <a:pPr marL="228600" indent="-228600">
              <a:buAutoNum type="arabicPeriod"/>
            </a:pPr>
            <a:r>
              <a:rPr lang="en-US" dirty="0">
                <a:hlinkClick r:id="rId6"/>
              </a:rPr>
              <a:t>https://www.niaid.nih.gov/research/genomic-data-sharing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D165-096F-5C46-951B-2BBDE637550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7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D165-096F-5C46-951B-2BBDE63755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and apply machine learning, especially deep learning models and causal discovery, to systematically identify major cancer signaling pathways and cell-cell communication in the tumor microenvironment of cancer patients. This aims to </a:t>
            </a:r>
            <a:r>
              <a:rPr lang="en-US" sz="18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</a:t>
            </a:r>
            <a:r>
              <a:rPr lang="en-US" b="0" i="0" u="none" strike="noStrike" dirty="0">
                <a:solidFill>
                  <a:srgbClr val="374151"/>
                </a:solidFill>
                <a:effectLst/>
                <a:latin typeface="Söhne"/>
              </a:rPr>
              <a:t> the discovery of patient-specific gene signature biomarkers and guide drug selection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3D165-096F-5C46-951B-2BBDE637550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32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5E143-74DF-3447-BB9B-628C56F42B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9542A9-0782-8949-B61D-F15FD6BE04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B53E1-A73B-9D4B-8A41-978E91E3A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1DE37-080C-8F46-96A2-64DDC7FEA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9A480-93FB-A445-BE94-2F4683C0B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948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A0B5-35A1-A04F-859B-7AAE1DAA4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1B178-62E0-2A48-88B7-089F1E8B96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802E6-1255-6945-AA3B-52427BAAB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87E76F-E264-2C41-A1C9-DB5FA9FE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192BFA-50CF-AA48-8B7B-E43CDDAD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9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E99DF2-381F-CB4D-9FC0-0B04980A30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4AF13A-11A7-2D41-AC9F-94C6A50ED3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21243-CF32-4C41-8202-38E5C6720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60696D-06AC-644E-BCDA-688C380D7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0291C-30CD-F445-80D8-04D448EF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6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35A18-E6AE-F648-ACE7-BEC618C8D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1F5936-CC4E-9B47-BADD-27EFC0305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347E0-C514-7F4F-991D-246610AAB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8B984-2D4E-954A-BF61-58904EDB3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6B4369-B569-B04F-BA08-68E231216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7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647BF-7EF7-784F-89E9-22C3082A1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1F3B2-32EC-464E-BC9C-CAF193C03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F72B10-63AA-B04B-86FB-333B4B5FB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9422A-573E-5F4B-B68D-5E08B632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F00F2-B2FB-634B-8A21-1F91AB9E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42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1B69D-9FBF-7A44-895F-BC8A0DF53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FD6C-59B7-FC4E-A719-7A2DA8DEA7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68FE92-6550-244B-9420-15442832F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DA4CE-B36D-8146-BAAB-7B6272F3B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2077C-8585-D947-9280-E5BA01AE0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53195-02EA-2740-ACE9-0CCD4C195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9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323CF-8AA7-2047-99D6-01ABEE0A2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3F982-563F-1A47-9404-7D8053DDB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A27C9-928C-0C4E-A0AF-A639FDFA9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539013-ABDD-364A-9B22-A99E8E540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7AE0A9-2B42-764A-82D2-80948FD09E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914F5F-ED21-D24E-BBD6-BF9C5412F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4BF2DA-47EA-A544-A48B-983E2F6E5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E9D387-4DC7-3D40-8EEE-9F0D24825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9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4686C-8C49-3A47-874B-BB5F02399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022E5D-819A-144E-B24C-8D178699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A9ACD-D1A5-BF49-A006-7D793FFD3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F574D0-B8EB-CD45-8A1E-25AC2FD80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69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59A271-A9AC-DB46-9FBC-BEDAC7FC0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45BB5-7E45-8F49-96C7-3854DBCCC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590AB-B0A2-CE41-9B99-9CA96B73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5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93CE-42A4-774A-854F-35921493E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9B0F4-6D33-D84D-8399-3C41D1B76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A8C910-F458-5445-A972-3360C8003F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12D03A-6C6C-2245-BCE8-2B626FD8A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053EE-A814-BA44-B054-881386838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E177E-9071-6343-A112-AAE2D8CA2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72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C3764-49AB-D642-A7D1-CCFBDF946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6A7BA7-2358-D446-B738-1B9BCEE70D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AD319-56A3-C848-BEE4-F5381E1FBC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7A1D6-BD7D-8947-B29C-400647F0F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57FD62-22CB-2943-B8E5-611F7247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D8B55-3691-184E-9C9C-685DA854E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40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F82DD3-5B29-5B4F-B472-F7675E2DD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B7EFA-6652-174B-9AF7-330804B53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B7139-63CB-CA4C-A22A-D711A260DC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D9285-399C-5147-9576-CB3D521FE82D}" type="datetimeFigureOut">
              <a:rPr lang="en-US" smtClean="0"/>
              <a:t>11/8/23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4B096A-A7DC-4C49-BCC7-901B8CCEC2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4C199-899A-E940-864A-776F15FF9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CA6DF-1806-464B-A40C-8B8F83E6EB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4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lar.google.com/citations?user=L7f-43gAAAAJ&amp;hl=en" TargetMode="External"/><Relationship Id="rId2" Type="http://schemas.openxmlformats.org/officeDocument/2006/relationships/hyperlink" Target="mailto:luc17@pitt.edu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33C9E28-B946-7842-B3D0-B0AB241F7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2735899"/>
            <a:ext cx="9144000" cy="2263484"/>
          </a:xfrm>
        </p:spPr>
        <p:txBody>
          <a:bodyPr>
            <a:normAutofit fontScale="40000" lnSpcReduction="20000"/>
          </a:bodyPr>
          <a:lstStyle/>
          <a:p>
            <a:r>
              <a:rPr lang="en-US" sz="5900" b="1" dirty="0" err="1">
                <a:latin typeface="Arial" panose="020B0604020202020204" pitchFamily="34" charset="0"/>
                <a:cs typeface="Arial" panose="020B0604020202020204" pitchFamily="34" charset="0"/>
              </a:rPr>
              <a:t>Lujia</a:t>
            </a:r>
            <a:r>
              <a:rPr lang="en-US" sz="5900" b="1" dirty="0">
                <a:latin typeface="Arial" panose="020B0604020202020204" pitchFamily="34" charset="0"/>
                <a:cs typeface="Arial" panose="020B0604020202020204" pitchFamily="34" charset="0"/>
              </a:rPr>
              <a:t> Chen</a:t>
            </a:r>
          </a:p>
          <a:p>
            <a:endParaRPr lang="en-US" sz="4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Assistant Professor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Department of Biomedical Informatics, School of Medicine, University of Pittsburgh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Contact: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luc17@pitt.edu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Phone: 412-736-7952</a:t>
            </a: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Google scholar profile: </a:t>
            </a:r>
            <a:r>
              <a:rPr lang="en-US" sz="3600" dirty="0">
                <a:hlinkClick r:id="rId3"/>
              </a:rPr>
              <a:t>https://scholar.google.com/citations?user=L7f-43gAAAAJ&amp;hl=en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CB5B1-34DC-FE4D-B692-374B24F32569}"/>
              </a:ext>
            </a:extLst>
          </p:cNvPr>
          <p:cNvSpPr txBox="1"/>
          <p:nvPr/>
        </p:nvSpPr>
        <p:spPr>
          <a:xfrm>
            <a:off x="313036" y="715310"/>
            <a:ext cx="11565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Developing deep learning models for precision oncology </a:t>
            </a:r>
          </a:p>
        </p:txBody>
      </p:sp>
      <p:pic>
        <p:nvPicPr>
          <p:cNvPr id="5" name="Picture 101">
            <a:extLst>
              <a:ext uri="{FF2B5EF4-FFF2-40B4-BE49-F238E27FC236}">
                <a16:creationId xmlns:a16="http://schemas.microsoft.com/office/drawing/2014/main" id="{C2072BA1-2141-AB4B-9F27-977D58DA1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725" y="5342772"/>
            <a:ext cx="1216301" cy="121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2">
            <a:extLst>
              <a:ext uri="{FF2B5EF4-FFF2-40B4-BE49-F238E27FC236}">
                <a16:creationId xmlns:a16="http://schemas.microsoft.com/office/drawing/2014/main" id="{7EFF0C8B-E709-994B-ABA5-1E76915CB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512" y="5387008"/>
            <a:ext cx="1112643" cy="1172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3">
            <a:extLst>
              <a:ext uri="{FF2B5EF4-FFF2-40B4-BE49-F238E27FC236}">
                <a16:creationId xmlns:a16="http://schemas.microsoft.com/office/drawing/2014/main" id="{A4F78D5E-0B20-D548-A353-11AEABA1A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088" y="5520333"/>
            <a:ext cx="2119820" cy="86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748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32666-1619-2A44-8029-8EA9A6F01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893461" cy="118872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Major goals of </a:t>
            </a:r>
            <a:r>
              <a:rPr lang="en-US" altLang="zh-CN" sz="4000" b="1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zh-CN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research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FAF02-B57C-7C46-A99A-7C0F31BC2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6428" y="1826826"/>
            <a:ext cx="10713472" cy="3456129"/>
          </a:xfrm>
        </p:spPr>
        <p:txBody>
          <a:bodyPr anchor="t"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Uses machine learning, especially deep learning models, to simulate the hierarchical organization of cellular signaling systems and to systematically identify major cancer signaling pathways.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Detect tumor-specific aberrations in signaling pathways, and predict cancer cells’ sensitivity to anti-cancer drugs, which help guide the personalized treatment based on patients’ individual genomic status.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individual patient’s genomic data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(e.g.</a:t>
            </a:r>
            <a:r>
              <a:rPr lang="zh-CN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i="1" dirty="0">
                <a:latin typeface="Arial" panose="020B0604020202020204" pitchFamily="34" charset="0"/>
                <a:cs typeface="Arial" panose="020B0604020202020204" pitchFamily="34" charset="0"/>
              </a:rPr>
              <a:t>bulk</a:t>
            </a:r>
            <a:r>
              <a:rPr lang="zh-CN" alt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i="1" dirty="0">
                <a:latin typeface="Arial" panose="020B0604020202020204" pitchFamily="34" charset="0"/>
                <a:cs typeface="Arial" panose="020B0604020202020204" pitchFamily="34" charset="0"/>
              </a:rPr>
              <a:t>RNA-seq, single-cell RNA-seq and spatial transcriptomics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to select candidate drugs (single drug/drug combination) and predict drug response rate.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Use the combination of deep learning and causal discovery to study the intercellular communication in the tumor microenvironment. 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Provide insights on gene signatures and representation of transcriptomic processes that are most sensitive to drug response.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F85778-E898-E941-B123-7D9C14B11970}"/>
              </a:ext>
            </a:extLst>
          </p:cNvPr>
          <p:cNvSpPr/>
          <p:nvPr/>
        </p:nvSpPr>
        <p:spPr>
          <a:xfrm>
            <a:off x="242139" y="643542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Funding Support: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Developing deep learning models for precision oncology (PI, NIH R00, 4R00LM013089, Feb 2022 – Feb 2025)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1D088AC-49F7-804C-9C63-4B3E76D3DB5A}"/>
              </a:ext>
            </a:extLst>
          </p:cNvPr>
          <p:cNvSpPr/>
          <p:nvPr/>
        </p:nvSpPr>
        <p:spPr>
          <a:xfrm>
            <a:off x="254013" y="5419721"/>
            <a:ext cx="11486035" cy="10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Publications:</a:t>
            </a:r>
          </a:p>
          <a:p>
            <a:pPr lvl="0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1. Zhang, H., Lu, X., Lu, B. and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(2023) </a:t>
            </a:r>
            <a:r>
              <a:rPr lang="en-US" sz="900" dirty="0" err="1">
                <a:latin typeface="Arial" panose="020B0604020202020204" pitchFamily="34" charset="0"/>
                <a:cs typeface="Arial" panose="020B0604020202020204" pitchFamily="34" charset="0"/>
              </a:rPr>
              <a:t>scGEM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: Unveiling the Nested Tree-Structured Gene Co-Expressing Modules in Single Cell Transcriptome Data. Cancers, 15(17), p.4277.</a:t>
            </a:r>
          </a:p>
          <a:p>
            <a:pPr lvl="0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Zhang, H., et al (2023) Deconvoluting single-cell transcriptomics reveals cellular programs regulated by cell-cell communication in colorectal cancer. Under submission. 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3. Chen, X.*,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*, et al (2022) An individualized causal framework for learning intercellular communication networks that define microenvironments of individual tumors. PLOS Computational Biology, 18(12), p.e1010761.</a:t>
            </a:r>
          </a:p>
          <a:p>
            <a:pPr>
              <a:lnSpc>
                <a:spcPts val="1080"/>
              </a:lnSpc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4. Ding, M.Q.,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Cooper G.F., Young, J.D., Lu X. (2018) Precision Oncology beyond Targeted Therapy: Combining Omics Data with Machine Learning Matches the Majority of Cancer Cells to Effective Therapeutics, Molecular cancer research : MCR, 16, 269-278.</a:t>
            </a:r>
          </a:p>
        </p:txBody>
      </p:sp>
    </p:spTree>
    <p:extLst>
      <p:ext uri="{BB962C8B-B14F-4D97-AF65-F5344CB8AC3E}">
        <p14:creationId xmlns:p14="http://schemas.microsoft.com/office/powerpoint/2010/main" val="2834019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DD9C1-27B0-9D4C-882D-FA1B531BB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" y="-354745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Deep Learning for precision oncology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3F32B6-DD88-E348-9FC9-9B0A6FC02FCB}"/>
              </a:ext>
            </a:extLst>
          </p:cNvPr>
          <p:cNvSpPr txBox="1"/>
          <p:nvPr/>
        </p:nvSpPr>
        <p:spPr>
          <a:xfrm>
            <a:off x="2728524" y="3043080"/>
            <a:ext cx="2763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Deep Learning Model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1ACA0FC-A89C-6849-BCE2-B410360CE789}"/>
              </a:ext>
            </a:extLst>
          </p:cNvPr>
          <p:cNvCxnSpPr>
            <a:cxnSpLocks/>
          </p:cNvCxnSpPr>
          <p:nvPr/>
        </p:nvCxnSpPr>
        <p:spPr>
          <a:xfrm flipV="1">
            <a:off x="10109909" y="3719804"/>
            <a:ext cx="526204" cy="9524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7E6279-B682-6C41-AE1E-4AB2A0A83FFA}"/>
              </a:ext>
            </a:extLst>
          </p:cNvPr>
          <p:cNvCxnSpPr>
            <a:cxnSpLocks/>
            <a:endCxn id="70" idx="1"/>
          </p:cNvCxnSpPr>
          <p:nvPr/>
        </p:nvCxnSpPr>
        <p:spPr>
          <a:xfrm>
            <a:off x="10104847" y="2665301"/>
            <a:ext cx="531266" cy="689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02499B2-33F0-6D4D-AC90-738FDD08AB39}"/>
              </a:ext>
            </a:extLst>
          </p:cNvPr>
          <p:cNvSpPr txBox="1"/>
          <p:nvPr/>
        </p:nvSpPr>
        <p:spPr>
          <a:xfrm>
            <a:off x="27015" y="2708002"/>
            <a:ext cx="2865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  </a:t>
            </a:r>
            <a:r>
              <a:rPr lang="en-US" sz="1400" b="1" dirty="0"/>
              <a:t>Genomic Data </a:t>
            </a:r>
          </a:p>
          <a:p>
            <a:r>
              <a:rPr lang="zh-CN" altLang="en-US" sz="1400" b="1" dirty="0"/>
              <a:t>    </a:t>
            </a:r>
            <a:r>
              <a:rPr lang="en-US" sz="1400" b="1" dirty="0"/>
              <a:t>(single-cell and bulk-cell)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6D0CB3-77A6-6A48-9B4D-99A90DACE47B}"/>
              </a:ext>
            </a:extLst>
          </p:cNvPr>
          <p:cNvSpPr txBox="1"/>
          <p:nvPr/>
        </p:nvSpPr>
        <p:spPr>
          <a:xfrm>
            <a:off x="501285" y="4903814"/>
            <a:ext cx="19042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Drug</a:t>
            </a:r>
            <a:r>
              <a:rPr lang="zh-CN" altLang="en-US" sz="1400" b="1" dirty="0"/>
              <a:t> </a:t>
            </a:r>
            <a:r>
              <a:rPr lang="en-US" altLang="zh-CN" sz="1400" b="1" dirty="0"/>
              <a:t>response</a:t>
            </a:r>
            <a:endParaRPr lang="en-US" sz="1400" b="1" dirty="0"/>
          </a:p>
        </p:txBody>
      </p:sp>
      <p:pic>
        <p:nvPicPr>
          <p:cNvPr id="24" name="Picture 23" descr="A picture containing animal&#10;&#10;Description automatically generated">
            <a:extLst>
              <a:ext uri="{FF2B5EF4-FFF2-40B4-BE49-F238E27FC236}">
                <a16:creationId xmlns:a16="http://schemas.microsoft.com/office/drawing/2014/main" id="{A24E3FD7-D4B7-4544-B34D-C6574C131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65" y="1712592"/>
            <a:ext cx="1269419" cy="806988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3EFD4F3B-1EF3-1B4E-A4CE-4DDE943D90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8" t="16358" r="6204" b="3040"/>
          <a:stretch/>
        </p:blipFill>
        <p:spPr>
          <a:xfrm>
            <a:off x="2851165" y="1254146"/>
            <a:ext cx="1356432" cy="1364138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5DAAC46B-5733-BC46-8A6D-25A6DF2BD921}"/>
              </a:ext>
            </a:extLst>
          </p:cNvPr>
          <p:cNvCxnSpPr>
            <a:cxnSpLocks/>
          </p:cNvCxnSpPr>
          <p:nvPr/>
        </p:nvCxnSpPr>
        <p:spPr>
          <a:xfrm>
            <a:off x="2137473" y="2542175"/>
            <a:ext cx="568310" cy="585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A close up of a map&#10;&#10;Description automatically generated">
            <a:extLst>
              <a:ext uri="{FF2B5EF4-FFF2-40B4-BE49-F238E27FC236}">
                <a16:creationId xmlns:a16="http://schemas.microsoft.com/office/drawing/2014/main" id="{30C3F6D6-5384-0747-8D85-0907B954C2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380" t="14496" r="1752" b="12781"/>
          <a:stretch/>
        </p:blipFill>
        <p:spPr>
          <a:xfrm>
            <a:off x="356558" y="4022133"/>
            <a:ext cx="1507931" cy="895275"/>
          </a:xfrm>
          <a:prstGeom prst="rect">
            <a:avLst/>
          </a:prstGeom>
        </p:spPr>
      </p:pic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DFBE904-D8CD-B946-8447-D3C51A3CE2A4}"/>
              </a:ext>
            </a:extLst>
          </p:cNvPr>
          <p:cNvCxnSpPr>
            <a:cxnSpLocks/>
          </p:cNvCxnSpPr>
          <p:nvPr/>
        </p:nvCxnSpPr>
        <p:spPr>
          <a:xfrm flipV="1">
            <a:off x="2149073" y="3635629"/>
            <a:ext cx="566137" cy="6482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70EF2C14-B3EB-4B44-BBD4-C828CA8A7641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73"/>
          <a:stretch/>
        </p:blipFill>
        <p:spPr>
          <a:xfrm>
            <a:off x="2818832" y="3674426"/>
            <a:ext cx="1573314" cy="1653304"/>
          </a:xfrm>
          <a:prstGeom prst="rect">
            <a:avLst/>
          </a:prstGeom>
        </p:spPr>
      </p:pic>
      <p:pic>
        <p:nvPicPr>
          <p:cNvPr id="28" name="Picture 27" descr="../../PaperDrafts/SemanticPaper/Figure1.pdf">
            <a:extLst>
              <a:ext uri="{FF2B5EF4-FFF2-40B4-BE49-F238E27FC236}">
                <a16:creationId xmlns:a16="http://schemas.microsoft.com/office/drawing/2014/main" id="{A76E0616-8985-2B44-846B-1A288380088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1" t="67974" r="37787" b="1937"/>
          <a:stretch/>
        </p:blipFill>
        <p:spPr bwMode="auto">
          <a:xfrm>
            <a:off x="7726417" y="662047"/>
            <a:ext cx="1832261" cy="1618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 descr="../../PaperDrafts/SemanticPaper/Figure1.pdf">
            <a:extLst>
              <a:ext uri="{FF2B5EF4-FFF2-40B4-BE49-F238E27FC236}">
                <a16:creationId xmlns:a16="http://schemas.microsoft.com/office/drawing/2014/main" id="{49476C07-DD7C-6F48-A89D-B031BC708F75}"/>
              </a:ext>
            </a:extLst>
          </p:cNvPr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44" t="69124" r="446" b="3748"/>
          <a:stretch/>
        </p:blipFill>
        <p:spPr bwMode="auto">
          <a:xfrm>
            <a:off x="7762764" y="4345223"/>
            <a:ext cx="1723453" cy="13412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4BE530C6-0AAF-8D49-AADB-636852E2A982}"/>
              </a:ext>
            </a:extLst>
          </p:cNvPr>
          <p:cNvGrpSpPr/>
          <p:nvPr/>
        </p:nvGrpSpPr>
        <p:grpSpPr>
          <a:xfrm>
            <a:off x="4819045" y="2277804"/>
            <a:ext cx="2494876" cy="1922722"/>
            <a:chOff x="4881497" y="2161209"/>
            <a:chExt cx="2665025" cy="208498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DF35E29-6508-BC46-99A8-045068A508F4}"/>
                </a:ext>
              </a:extLst>
            </p:cNvPr>
            <p:cNvSpPr/>
            <p:nvPr/>
          </p:nvSpPr>
          <p:spPr>
            <a:xfrm>
              <a:off x="5564741" y="2482173"/>
              <a:ext cx="1534886" cy="140252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E6474D4-65A4-D648-BE94-C2D355F8B0CA}"/>
                </a:ext>
              </a:extLst>
            </p:cNvPr>
            <p:cNvSpPr txBox="1"/>
            <p:nvPr/>
          </p:nvSpPr>
          <p:spPr>
            <a:xfrm>
              <a:off x="5362361" y="3912444"/>
              <a:ext cx="2184161" cy="3337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/>
                <a:t>Tumor Representation</a:t>
              </a:r>
              <a:endParaRPr lang="en-US" sz="1400" b="1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288467-3BD1-2C41-A47B-7AF98CE68E59}"/>
                </a:ext>
              </a:extLst>
            </p:cNvPr>
            <p:cNvSpPr txBox="1"/>
            <p:nvPr/>
          </p:nvSpPr>
          <p:spPr>
            <a:xfrm>
              <a:off x="4881497" y="2974263"/>
              <a:ext cx="91544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dirty="0"/>
                <a:t>Tumors</a:t>
              </a:r>
              <a:endParaRPr lang="en-US" sz="1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C584E5-1AB7-7C4A-9567-CA9155F9CB7D}"/>
                </a:ext>
              </a:extLst>
            </p:cNvPr>
            <p:cNvSpPr txBox="1"/>
            <p:nvPr/>
          </p:nvSpPr>
          <p:spPr>
            <a:xfrm>
              <a:off x="5327776" y="2161209"/>
              <a:ext cx="214527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Gene Modules</a:t>
              </a:r>
              <a:r>
                <a:rPr lang="en-US" altLang="zh-CN" sz="1400" dirty="0"/>
                <a:t>/Pathways</a:t>
              </a:r>
              <a:endParaRPr lang="en-US" sz="1400" dirty="0"/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2F90862-0BBE-9143-ADF4-19B2413E8AA8}"/>
                </a:ext>
              </a:extLst>
            </p:cNvPr>
            <p:cNvCxnSpPr/>
            <p:nvPr/>
          </p:nvCxnSpPr>
          <p:spPr>
            <a:xfrm>
              <a:off x="5564741" y="2757292"/>
              <a:ext cx="15348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24F7A59-FB33-B94D-9593-6008AB498E74}"/>
                </a:ext>
              </a:extLst>
            </p:cNvPr>
            <p:cNvCxnSpPr/>
            <p:nvPr/>
          </p:nvCxnSpPr>
          <p:spPr>
            <a:xfrm>
              <a:off x="5564741" y="3059114"/>
              <a:ext cx="15348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1B77A83-9D3C-6B47-854E-7071C3EFA857}"/>
                </a:ext>
              </a:extLst>
            </p:cNvPr>
            <p:cNvCxnSpPr/>
            <p:nvPr/>
          </p:nvCxnSpPr>
          <p:spPr>
            <a:xfrm>
              <a:off x="5564741" y="3331027"/>
              <a:ext cx="15348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A84E71D-9B94-924D-BCC5-0C6705182791}"/>
                </a:ext>
              </a:extLst>
            </p:cNvPr>
            <p:cNvCxnSpPr/>
            <p:nvPr/>
          </p:nvCxnSpPr>
          <p:spPr>
            <a:xfrm>
              <a:off x="5564741" y="3618090"/>
              <a:ext cx="153488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14A2842-2CDC-0F48-8D4E-8BAD6EFFF833}"/>
                </a:ext>
              </a:extLst>
            </p:cNvPr>
            <p:cNvCxnSpPr/>
            <p:nvPr/>
          </p:nvCxnSpPr>
          <p:spPr>
            <a:xfrm>
              <a:off x="5862258" y="2482173"/>
              <a:ext cx="0" cy="1396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67DC6AED-10F1-B944-BB12-32A877D46FBB}"/>
                </a:ext>
              </a:extLst>
            </p:cNvPr>
            <p:cNvCxnSpPr/>
            <p:nvPr/>
          </p:nvCxnSpPr>
          <p:spPr>
            <a:xfrm>
              <a:off x="6183390" y="2496266"/>
              <a:ext cx="0" cy="1396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9625714-1450-4745-A947-32B9FFD81674}"/>
                </a:ext>
              </a:extLst>
            </p:cNvPr>
            <p:cNvCxnSpPr/>
            <p:nvPr/>
          </p:nvCxnSpPr>
          <p:spPr>
            <a:xfrm>
              <a:off x="6493243" y="2496198"/>
              <a:ext cx="0" cy="1396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C0921883-CAEF-444F-AAD0-D0B9B81EBE13}"/>
                </a:ext>
              </a:extLst>
            </p:cNvPr>
            <p:cNvCxnSpPr/>
            <p:nvPr/>
          </p:nvCxnSpPr>
          <p:spPr>
            <a:xfrm>
              <a:off x="6787542" y="2482173"/>
              <a:ext cx="0" cy="1396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AA42275-A548-0A49-BBC6-933CA194AF47}"/>
                </a:ext>
              </a:extLst>
            </p:cNvPr>
            <p:cNvSpPr txBox="1"/>
            <p:nvPr/>
          </p:nvSpPr>
          <p:spPr>
            <a:xfrm>
              <a:off x="5584971" y="2833425"/>
              <a:ext cx="2856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5435BC1-EBD4-1949-87B6-09087A5E8453}"/>
                </a:ext>
              </a:extLst>
            </p:cNvPr>
            <p:cNvSpPr txBox="1"/>
            <p:nvPr/>
          </p:nvSpPr>
          <p:spPr>
            <a:xfrm>
              <a:off x="5584971" y="3105337"/>
              <a:ext cx="28565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T2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872123BE-7EAC-6C46-9392-71936C20A156}"/>
                </a:ext>
              </a:extLst>
            </p:cNvPr>
            <p:cNvSpPr txBox="1"/>
            <p:nvPr/>
          </p:nvSpPr>
          <p:spPr>
            <a:xfrm>
              <a:off x="5572569" y="3649328"/>
              <a:ext cx="31611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Tm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E0BF82B-F1A7-F64C-AAF7-407031C1B611}"/>
                </a:ext>
              </a:extLst>
            </p:cNvPr>
            <p:cNvSpPr txBox="1"/>
            <p:nvPr/>
          </p:nvSpPr>
          <p:spPr>
            <a:xfrm>
              <a:off x="5550982" y="3377164"/>
              <a:ext cx="3545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… …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A5D3F36E-1F1B-254D-AE43-EC15E3074671}"/>
                </a:ext>
              </a:extLst>
            </p:cNvPr>
            <p:cNvSpPr txBox="1"/>
            <p:nvPr/>
          </p:nvSpPr>
          <p:spPr>
            <a:xfrm>
              <a:off x="6478100" y="2505404"/>
              <a:ext cx="3545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… …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5E6B3E1-A25A-BC46-A82A-B6B761A07255}"/>
                </a:ext>
              </a:extLst>
            </p:cNvPr>
            <p:cNvSpPr txBox="1"/>
            <p:nvPr/>
          </p:nvSpPr>
          <p:spPr>
            <a:xfrm>
              <a:off x="5890881" y="2518832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G1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8AD2821-E694-1A49-AB12-E39038B1FF98}"/>
                </a:ext>
              </a:extLst>
            </p:cNvPr>
            <p:cNvSpPr txBox="1"/>
            <p:nvPr/>
          </p:nvSpPr>
          <p:spPr>
            <a:xfrm>
              <a:off x="6183390" y="2518834"/>
              <a:ext cx="3000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G2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7C9A5F6-89AC-C24D-943E-4B991ED8E9D0}"/>
                </a:ext>
              </a:extLst>
            </p:cNvPr>
            <p:cNvSpPr txBox="1"/>
            <p:nvPr/>
          </p:nvSpPr>
          <p:spPr>
            <a:xfrm>
              <a:off x="6803301" y="2508818"/>
              <a:ext cx="3032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/>
                <a:t>Gn</a:t>
              </a:r>
              <a:endParaRPr lang="en-US" sz="800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8F6E7FD-5465-714A-8954-4B0557C68431}"/>
              </a:ext>
            </a:extLst>
          </p:cNvPr>
          <p:cNvSpPr txBox="1"/>
          <p:nvPr/>
        </p:nvSpPr>
        <p:spPr>
          <a:xfrm>
            <a:off x="7913985" y="5596344"/>
            <a:ext cx="1808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Survival Analysis</a:t>
            </a:r>
            <a:endParaRPr lang="en-US" sz="14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E83872A-A962-2942-9A58-BD7BB307EE40}"/>
              </a:ext>
            </a:extLst>
          </p:cNvPr>
          <p:cNvSpPr txBox="1"/>
          <p:nvPr/>
        </p:nvSpPr>
        <p:spPr>
          <a:xfrm>
            <a:off x="7660457" y="2155594"/>
            <a:ext cx="20038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Cancer Subtype Analysis</a:t>
            </a:r>
            <a:endParaRPr lang="en-US" sz="1400" b="1" dirty="0"/>
          </a:p>
        </p:txBody>
      </p: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CA82B4E-58AA-774E-B14D-126161DA0713}"/>
              </a:ext>
            </a:extLst>
          </p:cNvPr>
          <p:cNvCxnSpPr>
            <a:cxnSpLocks/>
          </p:cNvCxnSpPr>
          <p:nvPr/>
        </p:nvCxnSpPr>
        <p:spPr>
          <a:xfrm>
            <a:off x="4472116" y="3189224"/>
            <a:ext cx="3465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AA17F74-CA45-9F4F-941B-F088284E732D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6895557" y="1391608"/>
            <a:ext cx="830860" cy="18288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9DC3BE8-B473-954C-87F1-ED2ABC8DDE93}"/>
              </a:ext>
            </a:extLst>
          </p:cNvPr>
          <p:cNvCxnSpPr>
            <a:cxnSpLocks/>
            <a:stCxn id="32" idx="3"/>
            <a:endCxn id="29" idx="1"/>
          </p:cNvCxnSpPr>
          <p:nvPr/>
        </p:nvCxnSpPr>
        <p:spPr>
          <a:xfrm>
            <a:off x="6895557" y="3220476"/>
            <a:ext cx="867207" cy="1795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>
            <a:extLst>
              <a:ext uri="{FF2B5EF4-FFF2-40B4-BE49-F238E27FC236}">
                <a16:creationId xmlns:a16="http://schemas.microsoft.com/office/drawing/2014/main" id="{0400B2DB-8C8A-1C46-9F8F-5AAF3DD2114A}"/>
              </a:ext>
            </a:extLst>
          </p:cNvPr>
          <p:cNvSpPr txBox="1"/>
          <p:nvPr/>
        </p:nvSpPr>
        <p:spPr>
          <a:xfrm>
            <a:off x="2775293" y="973711"/>
            <a:ext cx="276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i="1" dirty="0"/>
              <a:t>e.g</a:t>
            </a:r>
            <a:r>
              <a:rPr lang="en-US" sz="1200" b="1" i="1" dirty="0"/>
              <a:t>. Deep Autoencoder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578B397-1B1E-4A4A-B6DA-779A07D014DD}"/>
              </a:ext>
            </a:extLst>
          </p:cNvPr>
          <p:cNvSpPr txBox="1"/>
          <p:nvPr/>
        </p:nvSpPr>
        <p:spPr>
          <a:xfrm>
            <a:off x="2944382" y="5288892"/>
            <a:ext cx="2763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e.g. Topic Modeling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22CAFA-5DA6-1E4F-A669-7C9DEAA37C99}"/>
              </a:ext>
            </a:extLst>
          </p:cNvPr>
          <p:cNvSpPr txBox="1"/>
          <p:nvPr/>
        </p:nvSpPr>
        <p:spPr>
          <a:xfrm>
            <a:off x="7648471" y="3976100"/>
            <a:ext cx="204471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/>
              <a:t>Drug Sensitivity Analysis</a:t>
            </a:r>
          </a:p>
          <a:p>
            <a:r>
              <a:rPr lang="en-US" sz="900" b="1" dirty="0"/>
              <a:t>         (machine learning classifiers)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64E7E166-5710-CF49-939C-D82B59DB695C}"/>
              </a:ext>
            </a:extLst>
          </p:cNvPr>
          <p:cNvSpPr/>
          <p:nvPr/>
        </p:nvSpPr>
        <p:spPr>
          <a:xfrm>
            <a:off x="204328" y="1200315"/>
            <a:ext cx="1924515" cy="437163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0866B98-77C4-CD4E-9C25-F42FDBAF6A9B}"/>
              </a:ext>
            </a:extLst>
          </p:cNvPr>
          <p:cNvGrpSpPr/>
          <p:nvPr/>
        </p:nvGrpSpPr>
        <p:grpSpPr>
          <a:xfrm>
            <a:off x="10636113" y="1007957"/>
            <a:ext cx="2159556" cy="4693724"/>
            <a:chOff x="10700325" y="1322692"/>
            <a:chExt cx="2159556" cy="4693724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2D055968-3A5F-444C-8684-EE5AB8ED2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806229" y="1561219"/>
              <a:ext cx="1040560" cy="91710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B218FE-A2E9-CC46-93E8-FA03BAE2A08F}"/>
                </a:ext>
              </a:extLst>
            </p:cNvPr>
            <p:cNvSpPr txBox="1"/>
            <p:nvPr/>
          </p:nvSpPr>
          <p:spPr>
            <a:xfrm>
              <a:off x="10868215" y="2565733"/>
              <a:ext cx="1932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Personalized </a:t>
              </a:r>
            </a:p>
            <a:p>
              <a:r>
                <a:rPr lang="en-US" sz="1400" b="1" dirty="0"/>
                <a:t>   medicine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BF799A1-665E-4842-992F-8983457D345B}"/>
                </a:ext>
              </a:extLst>
            </p:cNvPr>
            <p:cNvSpPr txBox="1"/>
            <p:nvPr/>
          </p:nvSpPr>
          <p:spPr>
            <a:xfrm>
              <a:off x="10765126" y="4034539"/>
              <a:ext cx="1932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Drug prediction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806E58F-1438-2841-9A78-A647957B3FAD}"/>
                </a:ext>
              </a:extLst>
            </p:cNvPr>
            <p:cNvSpPr txBox="1"/>
            <p:nvPr/>
          </p:nvSpPr>
          <p:spPr>
            <a:xfrm>
              <a:off x="10927386" y="5554518"/>
              <a:ext cx="19324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Diagonosis</a:t>
              </a:r>
              <a:endParaRPr lang="en-US" sz="1400" b="1" dirty="0"/>
            </a:p>
          </p:txBody>
        </p:sp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2FF7409B-FF00-B24F-B472-C08079BC1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874983" y="4600807"/>
              <a:ext cx="1018651" cy="934501"/>
            </a:xfrm>
            <a:prstGeom prst="rect">
              <a:avLst/>
            </a:prstGeom>
          </p:spPr>
        </p:pic>
        <p:pic>
          <p:nvPicPr>
            <p:cNvPr id="20" name="Picture 19" descr="A close up of sunglasses&#10;&#10;Description automatically generated">
              <a:extLst>
                <a:ext uri="{FF2B5EF4-FFF2-40B4-BE49-F238E27FC236}">
                  <a16:creationId xmlns:a16="http://schemas.microsoft.com/office/drawing/2014/main" id="{513F6B34-649B-0D43-AD4D-4F0FF3AE4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873563" y="3097783"/>
              <a:ext cx="960899" cy="960899"/>
            </a:xfrm>
            <a:prstGeom prst="rect">
              <a:avLst/>
            </a:prstGeom>
          </p:spPr>
        </p:pic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E535B7C2-4B6B-494B-845D-288137D036C8}"/>
                </a:ext>
              </a:extLst>
            </p:cNvPr>
            <p:cNvSpPr/>
            <p:nvPr/>
          </p:nvSpPr>
          <p:spPr>
            <a:xfrm>
              <a:off x="10700325" y="1322692"/>
              <a:ext cx="1392822" cy="46937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C7FA7F-41F7-D54D-8D58-95C95C009058}"/>
              </a:ext>
            </a:extLst>
          </p:cNvPr>
          <p:cNvGrpSpPr/>
          <p:nvPr/>
        </p:nvGrpSpPr>
        <p:grpSpPr>
          <a:xfrm>
            <a:off x="7850701" y="2503903"/>
            <a:ext cx="1602836" cy="1503015"/>
            <a:chOff x="7789869" y="2807942"/>
            <a:chExt cx="1984671" cy="1873243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7F80508-AE00-884C-840E-92B193918E35}"/>
                </a:ext>
              </a:extLst>
            </p:cNvPr>
            <p:cNvGrpSpPr/>
            <p:nvPr/>
          </p:nvGrpSpPr>
          <p:grpSpPr>
            <a:xfrm>
              <a:off x="7890189" y="2811073"/>
              <a:ext cx="1884351" cy="1850262"/>
              <a:chOff x="7890189" y="2811073"/>
              <a:chExt cx="1884351" cy="1850262"/>
            </a:xfrm>
          </p:grpSpPr>
          <p:pic>
            <p:nvPicPr>
              <p:cNvPr id="68" name="Picture 67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7A5E723F-FD69-714A-8CEC-7C65E6EA4E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29763" y="2867100"/>
                <a:ext cx="1844777" cy="1794235"/>
              </a:xfrm>
              <a:prstGeom prst="rect">
                <a:avLst/>
              </a:prstGeom>
            </p:spPr>
          </p:pic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EF907D0D-729C-DC45-AB66-D523A649F726}"/>
                  </a:ext>
                </a:extLst>
              </p:cNvPr>
              <p:cNvSpPr/>
              <p:nvPr/>
            </p:nvSpPr>
            <p:spPr>
              <a:xfrm>
                <a:off x="7890189" y="2811073"/>
                <a:ext cx="144230" cy="2752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1C443F-E5E5-184C-9FF0-CC771C45D4B1}"/>
                </a:ext>
              </a:extLst>
            </p:cNvPr>
            <p:cNvSpPr/>
            <p:nvPr/>
          </p:nvSpPr>
          <p:spPr>
            <a:xfrm>
              <a:off x="7789869" y="2807942"/>
              <a:ext cx="1945097" cy="187324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6F541F0A-E802-0741-9737-A6C9433F84A1}"/>
              </a:ext>
            </a:extLst>
          </p:cNvPr>
          <p:cNvCxnSpPr>
            <a:cxnSpLocks/>
            <a:stCxn id="32" idx="3"/>
          </p:cNvCxnSpPr>
          <p:nvPr/>
        </p:nvCxnSpPr>
        <p:spPr>
          <a:xfrm flipV="1">
            <a:off x="6895557" y="3220475"/>
            <a:ext cx="8444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53A7EDF-DD5C-4043-AEDB-E8940C5B0E9B}"/>
              </a:ext>
            </a:extLst>
          </p:cNvPr>
          <p:cNvSpPr/>
          <p:nvPr/>
        </p:nvSpPr>
        <p:spPr>
          <a:xfrm>
            <a:off x="2705783" y="588616"/>
            <a:ext cx="7389926" cy="529567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69C566-DB8C-5E47-92C3-623C90BD98B2}"/>
              </a:ext>
            </a:extLst>
          </p:cNvPr>
          <p:cNvSpPr/>
          <p:nvPr/>
        </p:nvSpPr>
        <p:spPr>
          <a:xfrm>
            <a:off x="88900" y="5764663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Publications:</a:t>
            </a:r>
          </a:p>
          <a:p>
            <a:pPr marL="228600" indent="-228600">
              <a:buAutoNum type="arabicPeriod"/>
            </a:pP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Wang, Y., et al. (2023) Machine Learning Predicts Oxaliplatin Benefit in Early Colon Cancer. Journal of Clinical Oncology. Formally accepted. </a:t>
            </a:r>
          </a:p>
          <a:p>
            <a:pPr marL="228600" indent="-228600"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Liu, Z., Cai, C., Ma, X., Liu, J.,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L.,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Lui, V.W.Y., Cooper, G.F. and Lu, X. (2022) A Novel Bayesian Framework Infers Driver Activation States and Reveals Pathway-Oriented Molecular Subtypes in Head and Neck Cancer. Cancers, 14(19), p.4825.</a:t>
            </a:r>
          </a:p>
          <a:p>
            <a:pPr marL="228600" indent="-228600">
              <a:buAutoNum type="arabicPeriod"/>
            </a:pP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Ding, M.Q.,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Cooper G.F., Young, J.D., Lu X. (2018) Precision Oncology beyond Targeted Therapy: Combining Omics Data with Machine Learning Matches the Majority of Cancer Cells to Effective Therapeutics, Molecular cancer research : MCR, 16, 269-278.</a:t>
            </a:r>
          </a:p>
          <a:p>
            <a:pPr marL="228600" indent="-228600">
              <a:buAutoNum type="arabicPeriod"/>
            </a:pP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L.,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Cai C., Chen V., Lu X. (2016) Learning a hierarchical representation of the yeast transcriptomic machinery using an autoencoder model, BMC bioinformatics, 17 Suppl 1, 9.</a:t>
            </a:r>
            <a:endParaRPr lang="en-US" sz="9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AutoNum type="arabicPeriod" startAt="2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03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17" y="1068642"/>
            <a:ext cx="5362948" cy="5099343"/>
          </a:xfrm>
        </p:spPr>
        <p:txBody>
          <a:bodyPr/>
          <a:lstStyle/>
          <a:p>
            <a:r>
              <a:rPr lang="en-US" sz="1600" dirty="0"/>
              <a:t>We developed a topic modeling method to learn nested tree-structured gene expression modules (GEMs) that reflect cellular functions and transcriptomic processes of a specific cell type in the tumor microenvironment of colorectal cancer. </a:t>
            </a:r>
          </a:p>
          <a:p>
            <a:r>
              <a:rPr lang="en-US" sz="1600" dirty="0"/>
              <a:t>GEMs could be used as new representations of cellular states to deconvolute bulk RNA-seq data and spatial transcriptomics. </a:t>
            </a:r>
          </a:p>
          <a:p>
            <a:r>
              <a:rPr lang="en-US" sz="1600" dirty="0"/>
              <a:t>By incorporating the biological knowledge of ligand-receptor interactions into the causal discovery, our model successfully learnt the intercellular interactions among cell types (T, B, Myeloid, Stromal, and Epithelial cells). </a:t>
            </a:r>
          </a:p>
          <a:p>
            <a:r>
              <a:rPr lang="en-US" sz="1600" dirty="0"/>
              <a:t>We further validated the inferred cell-cell communication using spatial transcriptomics, which measured all the gene activity in a tissue and mapped where the activity was occurring. </a:t>
            </a:r>
          </a:p>
          <a:p>
            <a:r>
              <a:rPr lang="en-US" sz="1600" dirty="0"/>
              <a:t>We successfully identified GEMs involved in the ligand-receptor signaling, which could be used as novel biomarker for therapies such as anti-PD-1 immunotherapy.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163897-EED5-1D90-05DD-9BFC9331BBBE}"/>
              </a:ext>
            </a:extLst>
          </p:cNvPr>
          <p:cNvSpPr/>
          <p:nvPr/>
        </p:nvSpPr>
        <p:spPr>
          <a:xfrm>
            <a:off x="245598" y="6104485"/>
            <a:ext cx="115400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000" dirty="0">
                <a:latin typeface="Arial" panose="020B0604020202020204" pitchFamily="34" charset="0"/>
              </a:rPr>
              <a:t>Zhang, H., Lu, X., Lu, B. and </a:t>
            </a:r>
            <a:r>
              <a:rPr lang="en-US" sz="1000" b="1" dirty="0">
                <a:latin typeface="Arial" panose="020B0604020202020204" pitchFamily="34" charset="0"/>
              </a:rPr>
              <a:t>Chen, L. </a:t>
            </a:r>
            <a:r>
              <a:rPr lang="en-US" sz="1000" dirty="0">
                <a:latin typeface="Arial" panose="020B0604020202020204" pitchFamily="34" charset="0"/>
              </a:rPr>
              <a:t>(2023) </a:t>
            </a:r>
            <a:r>
              <a:rPr lang="en-US" sz="1000" dirty="0" err="1">
                <a:latin typeface="Arial" panose="020B0604020202020204" pitchFamily="34" charset="0"/>
              </a:rPr>
              <a:t>scGEM</a:t>
            </a:r>
            <a:r>
              <a:rPr lang="en-US" sz="1000" dirty="0">
                <a:latin typeface="Arial" panose="020B0604020202020204" pitchFamily="34" charset="0"/>
              </a:rPr>
              <a:t>: Unveiling the Nested Tree-Structured Gene Co-Expressing Modules in Single Cell Transcriptome Data. </a:t>
            </a:r>
            <a:r>
              <a:rPr lang="en-US" sz="1000" i="1" dirty="0">
                <a:latin typeface="Arial" panose="020B0604020202020204" pitchFamily="34" charset="0"/>
              </a:rPr>
              <a:t>Cancers</a:t>
            </a:r>
            <a:r>
              <a:rPr lang="en-US" sz="1000" dirty="0">
                <a:latin typeface="Arial" panose="020B0604020202020204" pitchFamily="34" charset="0"/>
              </a:rPr>
              <a:t>, </a:t>
            </a:r>
            <a:r>
              <a:rPr lang="en-US" sz="1000" i="1" dirty="0">
                <a:latin typeface="Arial" panose="020B0604020202020204" pitchFamily="34" charset="0"/>
              </a:rPr>
              <a:t>15</a:t>
            </a:r>
            <a:r>
              <a:rPr lang="en-US" sz="1000" dirty="0">
                <a:latin typeface="Arial" panose="020B0604020202020204" pitchFamily="34" charset="0"/>
              </a:rPr>
              <a:t>(17), p.4277.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Chen, L.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, Zhang, H., et al (2023) Deconvoluting single-cell transcriptomics reveals cellular programs regulated by cell-cell communication in colorectal cancer. Under submission.  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000" dirty="0">
                <a:latin typeface="Arial" panose="020B0604020202020204" pitchFamily="34" charset="0"/>
              </a:rPr>
              <a:t>Chen, X.*, </a:t>
            </a:r>
            <a:r>
              <a:rPr lang="en-US" sz="1000" b="1" dirty="0">
                <a:latin typeface="Arial" panose="020B0604020202020204" pitchFamily="34" charset="0"/>
              </a:rPr>
              <a:t>Chen, L</a:t>
            </a:r>
            <a:r>
              <a:rPr lang="en-US" sz="1000" dirty="0">
                <a:latin typeface="Arial" panose="020B0604020202020204" pitchFamily="34" charset="0"/>
              </a:rPr>
              <a:t>.*, et al (2022) An individualized causal framework for learning intercellular communication networks that define microenvironments of individual tumors. PLOS Computational Biology, 18(12), p.e1010761.</a:t>
            </a:r>
          </a:p>
        </p:txBody>
      </p:sp>
      <p:pic>
        <p:nvPicPr>
          <p:cNvPr id="11" name="Picture 10" descr="A poster of a diagram&#10;&#10;Description automatically generated">
            <a:extLst>
              <a:ext uri="{FF2B5EF4-FFF2-40B4-BE49-F238E27FC236}">
                <a16:creationId xmlns:a16="http://schemas.microsoft.com/office/drawing/2014/main" id="{6E7AFC73-F93E-A10D-B8EF-608B52D4B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"/>
          <a:stretch/>
        </p:blipFill>
        <p:spPr>
          <a:xfrm>
            <a:off x="6393839" y="127596"/>
            <a:ext cx="5223244" cy="593061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26B4505-E48F-DCA2-B853-CDE998536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590" y="90424"/>
            <a:ext cx="6053602" cy="9233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Combination of m</a:t>
            </a:r>
            <a:r>
              <a: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achine learning models and causal discovery for studying tumor microenvironment</a:t>
            </a:r>
          </a:p>
        </p:txBody>
      </p:sp>
    </p:spTree>
    <p:extLst>
      <p:ext uri="{BB962C8B-B14F-4D97-AF65-F5344CB8AC3E}">
        <p14:creationId xmlns:p14="http://schemas.microsoft.com/office/powerpoint/2010/main" val="196116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4179C-784B-3547-9DB9-9315F8F6E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95" y="17578"/>
            <a:ext cx="4533037" cy="9233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 D</a:t>
            </a:r>
            <a:r>
              <a:rPr lang="en-US" altLang="zh-CN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eep </a:t>
            </a:r>
            <a:r>
              <a: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altLang="zh-CN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earning </a:t>
            </a:r>
            <a:r>
              <a: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odel</a:t>
            </a:r>
            <a:r>
              <a:rPr lang="en-US" sz="1800" b="1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(DLMs) for drug prediction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442AEF-18DF-4C42-B685-6F5E41DE101F}"/>
              </a:ext>
            </a:extLst>
          </p:cNvPr>
          <p:cNvSpPr/>
          <p:nvPr/>
        </p:nvSpPr>
        <p:spPr>
          <a:xfrm>
            <a:off x="102507" y="2780513"/>
            <a:ext cx="4483539" cy="1895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Example of three DLM multi-task learning models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(A) </a:t>
            </a:r>
            <a:r>
              <a:rPr lang="en-US" sz="1400" dirty="0"/>
              <a:t>Supervised DLM with intermediate shared deep hidden layers and drug specific hidden</a:t>
            </a:r>
            <a:r>
              <a:rPr lang="zh-CN" altLang="en-US" sz="1400" dirty="0"/>
              <a:t> </a:t>
            </a:r>
            <a:r>
              <a:rPr lang="en-US" sz="1400" dirty="0"/>
              <a:t>layer on top.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(B) </a:t>
            </a:r>
            <a:r>
              <a:rPr lang="en-US" sz="1400" dirty="0"/>
              <a:t>Supervised DLM with multi-task classifier;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b="1" dirty="0"/>
              <a:t>(C) </a:t>
            </a:r>
            <a:r>
              <a:rPr lang="en-US" sz="1400" dirty="0"/>
              <a:t>Semi-supervised DLM using hidden representation learned from unsupervised DLM with multi- task classifier.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ED13F8F9-60D8-4740-A76A-7F2FA57FD6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27"/>
          <a:stretch/>
        </p:blipFill>
        <p:spPr>
          <a:xfrm>
            <a:off x="5405862" y="1103947"/>
            <a:ext cx="6019331" cy="4646859"/>
          </a:xfrm>
          <a:prstGeom prst="rect">
            <a:avLst/>
          </a:prstGeom>
          <a:effectLst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BA5977-4E66-1345-91F1-5F5AE54B225B}"/>
              </a:ext>
            </a:extLst>
          </p:cNvPr>
          <p:cNvSpPr/>
          <p:nvPr/>
        </p:nvSpPr>
        <p:spPr>
          <a:xfrm>
            <a:off x="102507" y="4603472"/>
            <a:ext cx="1306768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6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Publications:</a:t>
            </a:r>
          </a:p>
          <a:p>
            <a:pPr lvl="0">
              <a:spcAft>
                <a:spcPts val="600"/>
              </a:spcAft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9C168E-8E24-CA43-B36D-99CE92B5BA4A}"/>
              </a:ext>
            </a:extLst>
          </p:cNvPr>
          <p:cNvSpPr/>
          <p:nvPr/>
        </p:nvSpPr>
        <p:spPr>
          <a:xfrm>
            <a:off x="0" y="970983"/>
            <a:ext cx="453303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Develop DLMs to simulate the hierarchical organization of cellular signaling systems and to systematically identify major cancer signaling pathways.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Use the representations of cancer signaling pathways to improve the drug response prediction. </a:t>
            </a:r>
          </a:p>
          <a:p>
            <a:pPr>
              <a:spcAft>
                <a:spcPts val="600"/>
              </a:spcAft>
            </a:pPr>
            <a:endParaRPr lang="en-US" sz="1400" dirty="0"/>
          </a:p>
          <a:p>
            <a:pPr>
              <a:spcAft>
                <a:spcPts val="600"/>
              </a:spcAft>
            </a:pPr>
            <a:endParaRPr lang="en-US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F1F10F-F754-D643-875A-EDAE22833A0D}"/>
              </a:ext>
            </a:extLst>
          </p:cNvPr>
          <p:cNvSpPr/>
          <p:nvPr/>
        </p:nvSpPr>
        <p:spPr>
          <a:xfrm>
            <a:off x="53009" y="4956418"/>
            <a:ext cx="453303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L.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Lu, X. (2018) Discovering functional impacts of miRNAs in cancers using a causal deep learning model, 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BMC medical genomics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 11, 116.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2. Lu, S., Fan, X.,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 Lu, X. (2018) A novel method of using Deep Belief Networks and genetic perturbation data to search for yeast signaling pathways, </a:t>
            </a:r>
            <a:r>
              <a:rPr lang="en-US" sz="9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, 13, 9. 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Cai C., Chen V., Lu X. (2016) Learning a hierarchical representation of the yeast transcriptomic machinery using an autoencoder model, BMC bioinformatics, 17 Suppl 1, 9.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900" b="1" i="1" dirty="0">
                <a:latin typeface="Arial" panose="020B0604020202020204" pitchFamily="34" charset="0"/>
                <a:cs typeface="Arial" panose="020B0604020202020204" pitchFamily="34" charset="0"/>
              </a:rPr>
              <a:t>Chen, L</a:t>
            </a:r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Cai C., Chen V., Lu X. (2015) Trans-species learning of cellular signaling systems with bimodal deep belief networks, Bioinformatics, 31, 3008-3015. </a:t>
            </a:r>
          </a:p>
          <a:p>
            <a:pPr lvl="0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473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1CE4A8-1A7F-244B-A085-6BC1F34C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7" y="386930"/>
            <a:ext cx="10645956" cy="1188950"/>
          </a:xfrm>
        </p:spPr>
        <p:txBody>
          <a:bodyPr anchor="b">
            <a:normAutofit fontScale="90000"/>
          </a:bodyPr>
          <a:lstStyle/>
          <a:p>
            <a:r>
              <a:rPr lang="en-US" sz="5000" b="1" dirty="0">
                <a:latin typeface="Arial" panose="020B0604020202020204" pitchFamily="34" charset="0"/>
                <a:cs typeface="Arial" panose="020B0604020202020204" pitchFamily="34" charset="0"/>
              </a:rPr>
              <a:t>Deep Learning in Precision Oncology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4FB93-3DD3-3B41-BECF-D4A8121796B9}"/>
              </a:ext>
            </a:extLst>
          </p:cNvPr>
          <p:cNvSpPr/>
          <p:nvPr/>
        </p:nvSpPr>
        <p:spPr>
          <a:xfrm>
            <a:off x="808636" y="2349295"/>
            <a:ext cx="988586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Develop and apply machine learning, especially deep learning models and causal discovery, to systematically identify major cancer signaling pathways and cell-cell communication in the tumor microenvironment of cancer patients. This aims to enhance the discovery of patient-specific gene signature biomarkers and guide drug selection.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Collaborators in the following areas: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Artificial Intelligence especially Deep Learning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ancer</a:t>
            </a:r>
            <a:r>
              <a:rPr lang="zh-CN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 discovery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Immunology</a:t>
            </a:r>
          </a:p>
        </p:txBody>
      </p:sp>
    </p:spTree>
    <p:extLst>
      <p:ext uri="{BB962C8B-B14F-4D97-AF65-F5344CB8AC3E}">
        <p14:creationId xmlns:p14="http://schemas.microsoft.com/office/powerpoint/2010/main" val="229819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F81A6-71C0-7FF5-9E8E-786F8835E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Recent publications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CC052-2512-C2FD-C4F4-20152FE06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54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0DC958FBEEE48836E062EF598A96D" ma:contentTypeVersion="6" ma:contentTypeDescription="Create a new document." ma:contentTypeScope="" ma:versionID="9148b4b5e0fa88318cca793ec4b24004">
  <xsd:schema xmlns:xsd="http://www.w3.org/2001/XMLSchema" xmlns:xs="http://www.w3.org/2001/XMLSchema" xmlns:p="http://schemas.microsoft.com/office/2006/metadata/properties" xmlns:ns2="30577b95-eb91-4f16-9434-7f8d99b86dbd" xmlns:ns3="9945de61-050f-4a31-adbb-2cf301d783f2" targetNamespace="http://schemas.microsoft.com/office/2006/metadata/properties" ma:root="true" ma:fieldsID="f7637506841938321eb59714a7d9a011" ns2:_="" ns3:_="">
    <xsd:import namespace="30577b95-eb91-4f16-9434-7f8d99b86dbd"/>
    <xsd:import namespace="9945de61-050f-4a31-adbb-2cf301d783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577b95-eb91-4f16-9434-7f8d99b8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45de61-050f-4a31-adbb-2cf301d783f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0B36F2-48AC-4B1F-A42A-4C262B5640DE}"/>
</file>

<file path=customXml/itemProps2.xml><?xml version="1.0" encoding="utf-8"?>
<ds:datastoreItem xmlns:ds="http://schemas.openxmlformats.org/officeDocument/2006/customXml" ds:itemID="{3D9A5A5B-2BCC-4F2B-A0C3-C17E18BB0602}"/>
</file>

<file path=customXml/itemProps3.xml><?xml version="1.0" encoding="utf-8"?>
<ds:datastoreItem xmlns:ds="http://schemas.openxmlformats.org/officeDocument/2006/customXml" ds:itemID="{E9929CF1-5821-4D7F-B444-858559CF9111}"/>
</file>

<file path=docProps/app.xml><?xml version="1.0" encoding="utf-8"?>
<Properties xmlns="http://schemas.openxmlformats.org/officeDocument/2006/extended-properties" xmlns:vt="http://schemas.openxmlformats.org/officeDocument/2006/docPropsVTypes">
  <TotalTime>7281</TotalTime>
  <Words>1404</Words>
  <Application>Microsoft Macintosh PowerPoint</Application>
  <PresentationFormat>Widescreen</PresentationFormat>
  <Paragraphs>93</Paragraphs>
  <Slides>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Söhne</vt:lpstr>
      <vt:lpstr>Arial</vt:lpstr>
      <vt:lpstr>Calibri</vt:lpstr>
      <vt:lpstr>Calibri Light</vt:lpstr>
      <vt:lpstr>Office Theme</vt:lpstr>
      <vt:lpstr>PowerPoint Presentation</vt:lpstr>
      <vt:lpstr>Major goals of current research</vt:lpstr>
      <vt:lpstr>Deep Learning for precision oncology</vt:lpstr>
      <vt:lpstr>Combination of machine learning models and causal discovery for studying tumor microenvironment</vt:lpstr>
      <vt:lpstr>Develop Deep Learning Models (DLMs) for drug prediction</vt:lpstr>
      <vt:lpstr>Deep Learning in Precision Oncology</vt:lpstr>
      <vt:lpstr>Recent publications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Lujia</dc:creator>
  <cp:lastModifiedBy>Chen, Lujia</cp:lastModifiedBy>
  <cp:revision>106</cp:revision>
  <dcterms:created xsi:type="dcterms:W3CDTF">2020-09-02T01:57:57Z</dcterms:created>
  <dcterms:modified xsi:type="dcterms:W3CDTF">2023-11-11T17:12:59Z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0x010100E3D0DC958FBEEE48836E062EF598A96D</vt:lpwstr>
  </property>
</Properties>
</file>