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5" r:id="rId3"/>
    <p:sldId id="269" r:id="rId4"/>
    <p:sldId id="268" r:id="rId5"/>
    <p:sldId id="273" r:id="rId6"/>
    <p:sldId id="274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040" autoAdjust="0"/>
    <p:restoredTop sz="94660"/>
  </p:normalViewPr>
  <p:slideViewPr>
    <p:cSldViewPr>
      <p:cViewPr varScale="1">
        <p:scale>
          <a:sx n="106" d="100"/>
          <a:sy n="106" d="100"/>
        </p:scale>
        <p:origin x="132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AA138-893C-4067-B2ED-72E6FA09B70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83523-2E55-47B8-8962-7BC5BC73A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4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70371-5F57-4944-90D9-9959A31E218D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B5E41-A17F-4AC5-B604-71BEAAB44B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70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20F2B-AFF9-4254-B018-8265494923AC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59B96-AF49-4ECE-85FB-1518C9B59D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70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9DD3-4459-40C2-B6AE-A0903930F825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33E69-9D8C-4D14-8439-217970114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290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5C776-5ED9-45F8-B748-E0AF73569BF7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9956A-8D23-4953-B336-6BF1EA7B8D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16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7D842-E4DF-4D8D-B559-14EA8B0CE7FA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AAB48-38A4-4F2C-A224-DB4D1A8275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04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4915B-F8B5-41A0-B82C-F8D57DF6632D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76E6-5179-47A6-9B2E-F0F2D66B03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666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C13E1-C503-486B-A340-B5EB5255EB99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6A96F-0E30-4901-A110-A26F941AA4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001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2E10-5404-45D6-B2B6-81A3CC4F367C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4353E-0F8D-43FC-A8E7-20BC97D6E2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97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2FD93-2723-493C-A564-1BEC9D472A13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B3A78-B1F5-4F9B-B578-367572A466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24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9ED0C-AE9C-4874-BCCC-5F97FC9B9158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4CC17-2BC1-4C13-B622-CA9F8008BE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76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3F81-F22A-4D4E-97BE-0856FDD216D1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45F0-834A-453B-A886-339CD3584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4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2B2C29-9DEC-4320-825A-6BE113A2F4ED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66CF837-DF93-48CA-B14B-D1DBCE6D54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db20@pitt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bmi.pitt.edu/sites/default/files/styles/medium/public/Boyce_5441_160_0.png?itok=qysgwd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8" y="1232110"/>
            <a:ext cx="15621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1600201" y="152401"/>
            <a:ext cx="8715375" cy="1470025"/>
          </a:xfrm>
        </p:spPr>
        <p:txBody>
          <a:bodyPr/>
          <a:lstStyle/>
          <a:p>
            <a:r>
              <a:rPr lang="en-US" altLang="en-US"/>
              <a:t>Translational Informatics Applied to Drug Safety (TrIADS)</a:t>
            </a:r>
          </a:p>
        </p:txBody>
      </p:sp>
      <p:sp>
        <p:nvSpPr>
          <p:cNvPr id="2052" name="Subtitle 2"/>
          <p:cNvSpPr>
            <a:spLocks noGrp="1"/>
          </p:cNvSpPr>
          <p:nvPr>
            <p:ph type="subTitle" idx="1"/>
          </p:nvPr>
        </p:nvSpPr>
        <p:spPr>
          <a:xfrm>
            <a:off x="457200" y="2363787"/>
            <a:ext cx="11201400" cy="2970213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Richard D. Boyce, PhD</a:t>
            </a:r>
          </a:p>
          <a:p>
            <a:pPr>
              <a:spcBef>
                <a:spcPts val="60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Professor of Biomedical Informatics and Clinical and Translational Science in the Clinical and Translational Science Institute</a:t>
            </a:r>
          </a:p>
          <a:p>
            <a:pPr>
              <a:spcBef>
                <a:spcPts val="60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Director of the University of Pittsburgh NLM Biomedical Informatics Training Program</a:t>
            </a:r>
          </a:p>
          <a:p>
            <a:pPr>
              <a:spcBef>
                <a:spcPct val="0"/>
              </a:spcBef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appointments to the School of Pharmacy and the School of Computing and Information</a:t>
            </a:r>
          </a:p>
          <a:p>
            <a:pPr>
              <a:spcBef>
                <a:spcPct val="0"/>
              </a:spcBef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 PI - Informatics Core for the Center of Excellence for Natural Product- Drug Interaction Research (</a:t>
            </a:r>
            <a:r>
              <a:rPr lang="en-US" alt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NaPDI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Faculty, Center for Pharmaceutical Policy and Prescribing</a:t>
            </a:r>
          </a:p>
          <a:p>
            <a:pPr>
              <a:spcBef>
                <a:spcPct val="0"/>
              </a:spcBef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rdb20@pitt.edu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206-371-6186 </a:t>
            </a:r>
          </a:p>
          <a:p>
            <a:pPr>
              <a:spcBef>
                <a:spcPct val="0"/>
              </a:spcBef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3" name="Picture 34" descr="seal3"/>
          <p:cNvPicPr>
            <a:picLocks noChangeAspect="1" noChangeArrowheads="1"/>
          </p:cNvPicPr>
          <p:nvPr/>
        </p:nvPicPr>
        <p:blipFill>
          <a:blip r:embed="rId4">
            <a:lum bright="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0" y="215901"/>
            <a:ext cx="1139825" cy="1139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43" descr="dbmi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6" y="152401"/>
            <a:ext cx="120015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828800" y="239713"/>
            <a:ext cx="8229600" cy="533400"/>
          </a:xfrm>
        </p:spPr>
        <p:txBody>
          <a:bodyPr/>
          <a:lstStyle/>
          <a:p>
            <a:r>
              <a:rPr lang="en-US" sz="2800" b="1" dirty="0">
                <a:solidFill>
                  <a:sysClr val="windowText" lastClr="000000"/>
                </a:solidFill>
              </a:rPr>
              <a:t>Natural Product-Drug Interaction (NPDI) research</a:t>
            </a:r>
            <a:endParaRPr lang="en-US" altLang="en-US" sz="2800" b="1" dirty="0"/>
          </a:p>
        </p:txBody>
      </p:sp>
      <p:sp>
        <p:nvSpPr>
          <p:cNvPr id="3082" name="Rectangle 4"/>
          <p:cNvSpPr>
            <a:spLocks noChangeArrowheads="1"/>
          </p:cNvSpPr>
          <p:nvPr/>
        </p:nvSpPr>
        <p:spPr bwMode="auto">
          <a:xfrm>
            <a:off x="4405312" y="914400"/>
            <a:ext cx="3076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</a:rPr>
              <a:t>NCCIH Grant# U54 AT008909</a:t>
            </a:r>
            <a:endParaRPr lang="en-US" alt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6DB3FE-953B-8542-AC0A-982310A69646}"/>
              </a:ext>
            </a:extLst>
          </p:cNvPr>
          <p:cNvSpPr/>
          <p:nvPr/>
        </p:nvSpPr>
        <p:spPr>
          <a:xfrm>
            <a:off x="304800" y="1600200"/>
            <a:ext cx="2546597" cy="4733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Analytical core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F336EF7-DB58-6244-B68C-2815DF462F6C}"/>
              </a:ext>
            </a:extLst>
          </p:cNvPr>
          <p:cNvSpPr/>
          <p:nvPr/>
        </p:nvSpPr>
        <p:spPr>
          <a:xfrm>
            <a:off x="3048000" y="1600635"/>
            <a:ext cx="2209800" cy="4733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Pharmacology core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2E822C0-53D4-7649-BC5D-2311285FB3E9}"/>
              </a:ext>
            </a:extLst>
          </p:cNvPr>
          <p:cNvCxnSpPr>
            <a:cxnSpLocks/>
          </p:cNvCxnSpPr>
          <p:nvPr/>
        </p:nvCxnSpPr>
        <p:spPr>
          <a:xfrm>
            <a:off x="1534984" y="2172210"/>
            <a:ext cx="0" cy="26114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48C2AA7-FC8B-C64B-A6F0-01A50183A9B9}"/>
              </a:ext>
            </a:extLst>
          </p:cNvPr>
          <p:cNvSpPr/>
          <p:nvPr/>
        </p:nvSpPr>
        <p:spPr>
          <a:xfrm>
            <a:off x="324489" y="3486611"/>
            <a:ext cx="2421365" cy="821159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Chemical Characterization of Material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D28B39-87FD-CD49-950B-AF23EEA831BD}"/>
              </a:ext>
            </a:extLst>
          </p:cNvPr>
          <p:cNvSpPr/>
          <p:nvPr/>
        </p:nvSpPr>
        <p:spPr>
          <a:xfrm>
            <a:off x="8519916" y="1630864"/>
            <a:ext cx="2452884" cy="4733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Informatics core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9482574-EEA2-4F44-A329-891728111625}"/>
              </a:ext>
            </a:extLst>
          </p:cNvPr>
          <p:cNvCxnSpPr>
            <a:cxnSpLocks/>
          </p:cNvCxnSpPr>
          <p:nvPr/>
        </p:nvCxnSpPr>
        <p:spPr>
          <a:xfrm>
            <a:off x="4145939" y="2146281"/>
            <a:ext cx="621077" cy="28707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7066F12B-A09B-7A40-A32B-C414350F30B2}"/>
              </a:ext>
            </a:extLst>
          </p:cNvPr>
          <p:cNvSpPr/>
          <p:nvPr/>
        </p:nvSpPr>
        <p:spPr>
          <a:xfrm>
            <a:off x="3957122" y="2579126"/>
            <a:ext cx="2452884" cy="821159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ysClr val="windowText" lastClr="000000"/>
                </a:solidFill>
              </a:rPr>
              <a:t>In vitro</a:t>
            </a:r>
            <a:r>
              <a:rPr lang="en-US" dirty="0">
                <a:solidFill>
                  <a:sysClr val="windowText" lastClr="000000"/>
                </a:solidFill>
              </a:rPr>
              <a:t> Enzyme and Transporter studies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42369F-C8AD-EA4E-9665-C6B707BDF43A}"/>
              </a:ext>
            </a:extLst>
          </p:cNvPr>
          <p:cNvSpPr/>
          <p:nvPr/>
        </p:nvSpPr>
        <p:spPr>
          <a:xfrm>
            <a:off x="3940777" y="3543176"/>
            <a:ext cx="2452884" cy="821159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ysClr val="windowText" lastClr="000000"/>
                </a:solidFill>
              </a:rPr>
              <a:t>In vivo</a:t>
            </a:r>
            <a:r>
              <a:rPr lang="en-US" dirty="0">
                <a:solidFill>
                  <a:sysClr val="windowText" lastClr="000000"/>
                </a:solidFill>
              </a:rPr>
              <a:t> NPDI studies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B5670F2-36DE-954B-AF39-B94733D7B261}"/>
              </a:ext>
            </a:extLst>
          </p:cNvPr>
          <p:cNvSpPr/>
          <p:nvPr/>
        </p:nvSpPr>
        <p:spPr>
          <a:xfrm>
            <a:off x="7396608" y="2587971"/>
            <a:ext cx="2148084" cy="821159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Data Repository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EE443B9-3429-B04C-86EB-3D69B615095F}"/>
              </a:ext>
            </a:extLst>
          </p:cNvPr>
          <p:cNvSpPr/>
          <p:nvPr/>
        </p:nvSpPr>
        <p:spPr>
          <a:xfrm>
            <a:off x="7391400" y="3539066"/>
            <a:ext cx="2153292" cy="821159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Dissemination via Public Portal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EE6EA51-0AAE-8243-8FE3-7E5A078815CB}"/>
              </a:ext>
            </a:extLst>
          </p:cNvPr>
          <p:cNvSpPr/>
          <p:nvPr/>
        </p:nvSpPr>
        <p:spPr>
          <a:xfrm>
            <a:off x="324489" y="4494252"/>
            <a:ext cx="2421365" cy="821159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Natural Product Selection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DAE283F-8DF4-ED43-96A6-0DC75CC1DBFF}"/>
              </a:ext>
            </a:extLst>
          </p:cNvPr>
          <p:cNvCxnSpPr>
            <a:cxnSpLocks/>
          </p:cNvCxnSpPr>
          <p:nvPr/>
        </p:nvCxnSpPr>
        <p:spPr>
          <a:xfrm>
            <a:off x="9660954" y="2224491"/>
            <a:ext cx="0" cy="26114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ight Brace 31">
            <a:extLst>
              <a:ext uri="{FF2B5EF4-FFF2-40B4-BE49-F238E27FC236}">
                <a16:creationId xmlns:a16="http://schemas.microsoft.com/office/drawing/2014/main" id="{D4FC19EC-6209-DC4A-8E78-DF0DF36F21E9}"/>
              </a:ext>
            </a:extLst>
          </p:cNvPr>
          <p:cNvSpPr/>
          <p:nvPr/>
        </p:nvSpPr>
        <p:spPr>
          <a:xfrm>
            <a:off x="6457843" y="2485634"/>
            <a:ext cx="247757" cy="2902446"/>
          </a:xfrm>
          <a:prstGeom prst="rightBrace">
            <a:avLst>
              <a:gd name="adj1" fmla="val 8333"/>
              <a:gd name="adj2" fmla="val 3588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48C2AA7-FC8B-C64B-A6F0-01A50183A9B9}"/>
              </a:ext>
            </a:extLst>
          </p:cNvPr>
          <p:cNvSpPr/>
          <p:nvPr/>
        </p:nvSpPr>
        <p:spPr>
          <a:xfrm>
            <a:off x="304800" y="2496011"/>
            <a:ext cx="2421365" cy="821159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Metabolomics</a:t>
            </a:r>
          </a:p>
        </p:txBody>
      </p:sp>
      <p:sp>
        <p:nvSpPr>
          <p:cNvPr id="34" name="Right Arrow 33"/>
          <p:cNvSpPr/>
          <p:nvPr/>
        </p:nvSpPr>
        <p:spPr>
          <a:xfrm>
            <a:off x="6781800" y="3058137"/>
            <a:ext cx="506569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D42369F-C8AD-EA4E-9665-C6B707BDF43A}"/>
              </a:ext>
            </a:extLst>
          </p:cNvPr>
          <p:cNvSpPr/>
          <p:nvPr/>
        </p:nvSpPr>
        <p:spPr>
          <a:xfrm>
            <a:off x="3962400" y="4566921"/>
            <a:ext cx="2452884" cy="821159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Microbiome studies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EE443B9-3429-B04C-86EB-3D69B615095F}"/>
              </a:ext>
            </a:extLst>
          </p:cNvPr>
          <p:cNvSpPr/>
          <p:nvPr/>
        </p:nvSpPr>
        <p:spPr>
          <a:xfrm>
            <a:off x="9677400" y="2579125"/>
            <a:ext cx="2452884" cy="821159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Pharmacovigilance NPDI signal detection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F336EF7-DB58-6244-B68C-2815DF462F6C}"/>
              </a:ext>
            </a:extLst>
          </p:cNvPr>
          <p:cNvSpPr/>
          <p:nvPr/>
        </p:nvSpPr>
        <p:spPr>
          <a:xfrm>
            <a:off x="5410200" y="1622993"/>
            <a:ext cx="1752600" cy="4733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R21 Grantees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9482574-EEA2-4F44-A329-891728111625}"/>
              </a:ext>
            </a:extLst>
          </p:cNvPr>
          <p:cNvCxnSpPr>
            <a:cxnSpLocks/>
          </p:cNvCxnSpPr>
          <p:nvPr/>
        </p:nvCxnSpPr>
        <p:spPr>
          <a:xfrm flipH="1">
            <a:off x="5791200" y="2148353"/>
            <a:ext cx="569217" cy="28500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CEE443B9-3429-B04C-86EB-3D69B615095F}"/>
              </a:ext>
            </a:extLst>
          </p:cNvPr>
          <p:cNvSpPr/>
          <p:nvPr/>
        </p:nvSpPr>
        <p:spPr>
          <a:xfrm>
            <a:off x="9677400" y="3544130"/>
            <a:ext cx="2452884" cy="821159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Pilot clinical decision support artifacts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6B44A7-8A39-FD4A-4FD5-61755829AD06}"/>
              </a:ext>
            </a:extLst>
          </p:cNvPr>
          <p:cNvSpPr txBox="1"/>
          <p:nvPr/>
        </p:nvSpPr>
        <p:spPr>
          <a:xfrm>
            <a:off x="1676412" y="5776974"/>
            <a:ext cx="95249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Goal</a:t>
            </a:r>
            <a:r>
              <a:rPr lang="en-US" sz="1800" dirty="0"/>
              <a:t>: Translate work on this project to a start up and pursue STTR and </a:t>
            </a:r>
            <a:r>
              <a:rPr lang="en-US" dirty="0"/>
              <a:t>investment </a:t>
            </a:r>
            <a:r>
              <a:rPr lang="en-US" sz="1800" dirty="0"/>
              <a:t>funding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88155"/>
            <a:ext cx="10972800" cy="487362"/>
          </a:xfrm>
        </p:spPr>
        <p:txBody>
          <a:bodyPr/>
          <a:lstStyle/>
          <a:p>
            <a:r>
              <a:rPr lang="en-US" sz="3600" dirty="0"/>
              <a:t>Synergizing Parameterized Knowledge in LLMs with biomedical knowledge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2209800"/>
            <a:ext cx="9372600" cy="2011364"/>
          </a:xfrm>
        </p:spPr>
        <p:txBody>
          <a:bodyPr/>
          <a:lstStyle/>
          <a:p>
            <a:r>
              <a:rPr lang="en-US" sz="2400" dirty="0"/>
              <a:t>Evaluation of different approaches to retrieval augmented generation to answer clinician questions about rare diseases</a:t>
            </a:r>
          </a:p>
          <a:p>
            <a:pPr lvl="1"/>
            <a:r>
              <a:rPr lang="en-US" sz="2000" dirty="0"/>
              <a:t>Utilization of LLM context window vs full retrieval/generation system training</a:t>
            </a:r>
          </a:p>
          <a:p>
            <a:pPr lvl="1"/>
            <a:r>
              <a:rPr lang="en-US" sz="2000" dirty="0"/>
              <a:t>Metadata generation vs structured tagging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0" y="1676400"/>
            <a:ext cx="40895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</a:rPr>
              <a:t>Planned NIGMS or NLM R01 submission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597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828800" y="-76200"/>
            <a:ext cx="8229600" cy="533400"/>
          </a:xfrm>
        </p:spPr>
        <p:txBody>
          <a:bodyPr/>
          <a:lstStyle/>
          <a:p>
            <a:r>
              <a:rPr lang="en-US" altLang="en-US" sz="2800" b="1"/>
              <a:t>Interventions that improve drug safety </a:t>
            </a:r>
          </a:p>
        </p:txBody>
      </p:sp>
      <p:pic>
        <p:nvPicPr>
          <p:cNvPr id="3075" name="Picture 2" descr="http://www.dbmi.pitt.edu/sites/default/files/styles/medium/public/Boyce_5441_160_0.png?itok=qysgwd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0413" y="20638"/>
            <a:ext cx="742950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Rectangle 18"/>
          <p:cNvSpPr>
            <a:spLocks noChangeArrowheads="1"/>
          </p:cNvSpPr>
          <p:nvPr/>
        </p:nvSpPr>
        <p:spPr bwMode="auto">
          <a:xfrm>
            <a:off x="4419600" y="424934"/>
            <a:ext cx="26533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</a:rPr>
              <a:t>Planned AHRQ Grant R01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1143000"/>
            <a:ext cx="10668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 “learning lab” approach to addressing failure mode analysis of care transitions involving older adults focused on medication safety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Identification of failure modes that can be monitored/intervened upon using rules/ML over EHR data and other data sources.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Intervention design and evaluation </a:t>
            </a:r>
          </a:p>
        </p:txBody>
      </p:sp>
    </p:spTree>
    <p:extLst>
      <p:ext uri="{BB962C8B-B14F-4D97-AF65-F5344CB8AC3E}">
        <p14:creationId xmlns:p14="http://schemas.microsoft.com/office/powerpoint/2010/main" val="299387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15962"/>
          </a:xfrm>
        </p:spPr>
        <p:txBody>
          <a:bodyPr/>
          <a:lstStyle/>
          <a:p>
            <a:pPr lvl="1"/>
            <a:r>
              <a:rPr lang="en-US" altLang="en-US" sz="3600" dirty="0"/>
              <a:t>Creating a training pathway for future Deaf scientists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298363" y="1767044"/>
            <a:ext cx="11801581" cy="342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b="1" dirty="0">
                <a:solidFill>
                  <a:schemeClr val="tx1"/>
                </a:solidFill>
              </a:rPr>
              <a:t>STEM faculty have little or no experience mentoring Deaf students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2055" y="2590800"/>
            <a:ext cx="12007889" cy="98323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dirty="0">
                <a:solidFill>
                  <a:schemeClr val="tx1"/>
                </a:solidFill>
              </a:rPr>
              <a:t>Build a learning system involving Pitt, Gallaudet, and the UPMC Hillman Cancer Center Academy that will measurably improve STEM education for Deaf/</a:t>
            </a:r>
            <a:r>
              <a:rPr lang="en-US" sz="2800" dirty="0" err="1">
                <a:solidFill>
                  <a:schemeClr val="tx1"/>
                </a:solidFill>
              </a:rPr>
              <a:t>HoH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505200" y="721567"/>
            <a:ext cx="57518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>
                <a:latin typeface="Times New Roman" panose="02020603050405020304" pitchFamily="18" charset="0"/>
              </a:rPr>
              <a:t>Pitt Momentum 2021 and NLM R25 (R25LM014208)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7236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420044"/>
            <a:ext cx="11049000" cy="4525963"/>
          </a:xfrm>
        </p:spPr>
        <p:txBody>
          <a:bodyPr/>
          <a:lstStyle/>
          <a:p>
            <a:r>
              <a:rPr lang="en-US" dirty="0"/>
              <a:t>Sanya Taneja, MS (NCCIH U54 RA and PhD student)</a:t>
            </a:r>
          </a:p>
          <a:p>
            <a:r>
              <a:rPr lang="en-US" dirty="0"/>
              <a:t>Israel Dilan-</a:t>
            </a:r>
            <a:r>
              <a:rPr lang="en-US" dirty="0" err="1"/>
              <a:t>Pantojas</a:t>
            </a:r>
            <a:r>
              <a:rPr lang="en-US" dirty="0"/>
              <a:t> (NLM T15 PhD student)</a:t>
            </a:r>
          </a:p>
        </p:txBody>
      </p:sp>
    </p:spTree>
    <p:extLst>
      <p:ext uri="{BB962C8B-B14F-4D97-AF65-F5344CB8AC3E}">
        <p14:creationId xmlns:p14="http://schemas.microsoft.com/office/powerpoint/2010/main" val="4061679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6" ma:contentTypeDescription="Create a new document." ma:contentTypeScope="" ma:versionID="9148b4b5e0fa88318cca793ec4b24004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f7637506841938321eb59714a7d9a011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C07E77-F348-47BC-92B1-F2C58D889DD7}"/>
</file>

<file path=customXml/itemProps2.xml><?xml version="1.0" encoding="utf-8"?>
<ds:datastoreItem xmlns:ds="http://schemas.openxmlformats.org/officeDocument/2006/customXml" ds:itemID="{91690164-C852-498E-949E-F68614D18677}"/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342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Translational Informatics Applied to Drug Safety (TrIADS)</vt:lpstr>
      <vt:lpstr>Natural Product-Drug Interaction (NPDI) research</vt:lpstr>
      <vt:lpstr>Synergizing Parameterized Knowledge in LLMs with biomedical knowledge graphs</vt:lpstr>
      <vt:lpstr>Interventions that improve drug safety </vt:lpstr>
      <vt:lpstr>Creating a training pathway for future Deaf scientists</vt:lpstr>
      <vt:lpstr>Mentoring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D Boyce</dc:creator>
  <cp:lastModifiedBy>Boyce, Richard David</cp:lastModifiedBy>
  <cp:revision>110</cp:revision>
  <dcterms:created xsi:type="dcterms:W3CDTF">2011-11-28T12:37:12Z</dcterms:created>
  <dcterms:modified xsi:type="dcterms:W3CDTF">2024-02-05T15:53:09Z</dcterms:modified>
</cp:coreProperties>
</file>