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4"/>
  </p:handoutMasterIdLst>
  <p:sldIdLst>
    <p:sldId id="267" r:id="rId2"/>
    <p:sldId id="268"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9"/>
    <p:restoredTop sz="94694"/>
  </p:normalViewPr>
  <p:slideViewPr>
    <p:cSldViewPr snapToGrid="0" snapToObjects="1">
      <p:cViewPr varScale="1">
        <p:scale>
          <a:sx n="171" d="100"/>
          <a:sy n="171"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1/12/24</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8861F0AD-32E4-7248-AD55-7F85DBB96E9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0" y="387178"/>
            <a:ext cx="3141029" cy="1155872"/>
          </a:xfrm>
        </p:spPr>
        <p:txBody>
          <a:bodyPr anchor="t" anchorCtr="0"/>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7990" y="1543050"/>
            <a:ext cx="3141029"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989" y="390152"/>
            <a:ext cx="3141029" cy="1262964"/>
          </a:xfrm>
        </p:spPr>
        <p:txBody>
          <a:bodyPr anchor="t" anchorCtr="0"/>
          <a:lstStyle>
            <a:lvl1pPr>
              <a:defRPr sz="24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7989" y="1543050"/>
            <a:ext cx="3141030"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9" name="Picture 8">
            <a:extLst>
              <a:ext uri="{FF2B5EF4-FFF2-40B4-BE49-F238E27FC236}">
                <a16:creationId xmlns:a16="http://schemas.microsoft.com/office/drawing/2014/main" id="{0DC5A1D5-8200-3F47-A816-45C48D375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308588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3C19F0C-2525-F24C-A176-9016BC47CDE2}"/>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182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63551B1E-06E3-D748-9A57-FBC7672BE2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42E5FDE3-7EB8-C443-93C7-AA64149B22DF}"/>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2" name="Picture 11">
            <a:extLst>
              <a:ext uri="{FF2B5EF4-FFF2-40B4-BE49-F238E27FC236}">
                <a16:creationId xmlns:a16="http://schemas.microsoft.com/office/drawing/2014/main" id="{08A21C36-4369-1741-AA83-82725D07338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A344E40-6F7A-5541-9DAA-B311B0F3BEE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05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61B907B2-B125-B640-917E-06D52FB40D01}"/>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4703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16E9A0B-9D3C-B04B-B855-F14C8425689D}"/>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2967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5" name="Picture 4">
            <a:extLst>
              <a:ext uri="{FF2B5EF4-FFF2-40B4-BE49-F238E27FC236}">
                <a16:creationId xmlns:a16="http://schemas.microsoft.com/office/drawing/2014/main" id="{3AF74D26-B3E9-5846-BF9C-66B2674F2C15}"/>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310.08459" TargetMode="External"/><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4EA0B-4439-15BE-DF0F-BF248171828A}"/>
              </a:ext>
            </a:extLst>
          </p:cNvPr>
          <p:cNvSpPr>
            <a:spLocks noGrp="1"/>
          </p:cNvSpPr>
          <p:nvPr>
            <p:ph type="title"/>
          </p:nvPr>
        </p:nvSpPr>
        <p:spPr>
          <a:xfrm>
            <a:off x="628650" y="118999"/>
            <a:ext cx="7886700" cy="880838"/>
          </a:xfrm>
        </p:spPr>
        <p:txBody>
          <a:bodyPr/>
          <a:lstStyle/>
          <a:p>
            <a:r>
              <a:rPr lang="en-US" sz="2400" dirty="0"/>
              <a:t>A Survey of Heterogeneous Transfer Learning</a:t>
            </a:r>
          </a:p>
        </p:txBody>
      </p:sp>
      <p:pic>
        <p:nvPicPr>
          <p:cNvPr id="28" name="Picture 27" descr="A diagram of a model based&#10;&#10;Description automatically generated">
            <a:extLst>
              <a:ext uri="{FF2B5EF4-FFF2-40B4-BE49-F238E27FC236}">
                <a16:creationId xmlns:a16="http://schemas.microsoft.com/office/drawing/2014/main" id="{88EE540E-479D-B1EB-67B2-FDEE7B2922B6}"/>
              </a:ext>
            </a:extLst>
          </p:cNvPr>
          <p:cNvPicPr>
            <a:picLocks noChangeAspect="1"/>
          </p:cNvPicPr>
          <p:nvPr/>
        </p:nvPicPr>
        <p:blipFill>
          <a:blip r:embed="rId2"/>
          <a:stretch>
            <a:fillRect/>
          </a:stretch>
        </p:blipFill>
        <p:spPr>
          <a:xfrm>
            <a:off x="2243711" y="1188664"/>
            <a:ext cx="6819266" cy="3835837"/>
          </a:xfrm>
          <a:prstGeom prst="rect">
            <a:avLst/>
          </a:prstGeom>
        </p:spPr>
      </p:pic>
      <p:sp>
        <p:nvSpPr>
          <p:cNvPr id="30" name="TextBox 29">
            <a:extLst>
              <a:ext uri="{FF2B5EF4-FFF2-40B4-BE49-F238E27FC236}">
                <a16:creationId xmlns:a16="http://schemas.microsoft.com/office/drawing/2014/main" id="{97174BD6-726B-80DE-14FE-D1E8884DCDE1}"/>
              </a:ext>
            </a:extLst>
          </p:cNvPr>
          <p:cNvSpPr txBox="1"/>
          <p:nvPr/>
        </p:nvSpPr>
        <p:spPr>
          <a:xfrm>
            <a:off x="461540" y="785578"/>
            <a:ext cx="7886700" cy="469039"/>
          </a:xfrm>
          <a:prstGeom prst="rect">
            <a:avLst/>
          </a:prstGeom>
          <a:noFill/>
        </p:spPr>
        <p:txBody>
          <a:bodyPr wrap="square">
            <a:spAutoFit/>
          </a:bodyPr>
          <a:lstStyle/>
          <a:p>
            <a:pPr marR="0" lvl="0" algn="just">
              <a:lnSpc>
                <a:spcPct val="104000"/>
              </a:lnSpc>
              <a:spcBef>
                <a:spcPts val="0"/>
              </a:spcBef>
              <a:spcAft>
                <a:spcPts val="0"/>
              </a:spcAft>
            </a:pPr>
            <a:r>
              <a:rPr lang="fi-FI" sz="1200" dirty="0" err="1">
                <a:solidFill>
                  <a:srgbClr val="000000"/>
                </a:solidFill>
                <a:effectLst/>
                <a:latin typeface="Calibri" panose="020F0502020204030204" pitchFamily="34" charset="0"/>
                <a:ea typeface="Calibri" panose="020F0502020204030204" pitchFamily="34" charset="0"/>
              </a:rPr>
              <a:t>Bao</a:t>
            </a:r>
            <a:r>
              <a:rPr lang="fi-FI" sz="1200" dirty="0">
                <a:solidFill>
                  <a:srgbClr val="000000"/>
                </a:solidFill>
                <a:effectLst/>
                <a:latin typeface="Calibri" panose="020F0502020204030204" pitchFamily="34" charset="0"/>
                <a:ea typeface="Calibri" panose="020F0502020204030204" pitchFamily="34" charset="0"/>
              </a:rPr>
              <a:t> R, Sun Y, </a:t>
            </a:r>
            <a:r>
              <a:rPr lang="fi-FI" sz="1200" dirty="0" err="1">
                <a:solidFill>
                  <a:srgbClr val="000000"/>
                </a:solidFill>
                <a:effectLst/>
                <a:latin typeface="Calibri" panose="020F0502020204030204" pitchFamily="34" charset="0"/>
                <a:ea typeface="Calibri" panose="020F0502020204030204" pitchFamily="34" charset="0"/>
              </a:rPr>
              <a:t>Gao</a:t>
            </a:r>
            <a:r>
              <a:rPr lang="fi-FI" sz="1200" dirty="0">
                <a:solidFill>
                  <a:srgbClr val="000000"/>
                </a:solidFill>
                <a:effectLst/>
                <a:latin typeface="Calibri" panose="020F0502020204030204" pitchFamily="34" charset="0"/>
                <a:ea typeface="Calibri" panose="020F0502020204030204" pitchFamily="34" charset="0"/>
              </a:rPr>
              <a:t> Y, Wang J, </a:t>
            </a:r>
            <a:r>
              <a:rPr lang="fi-FI" sz="1200" dirty="0" err="1">
                <a:solidFill>
                  <a:srgbClr val="000000"/>
                </a:solidFill>
                <a:effectLst/>
                <a:latin typeface="Calibri" panose="020F0502020204030204" pitchFamily="34" charset="0"/>
                <a:ea typeface="Calibri" panose="020F0502020204030204" pitchFamily="34" charset="0"/>
              </a:rPr>
              <a:t>Yang</a:t>
            </a:r>
            <a:r>
              <a:rPr lang="fi-FI" sz="1200" dirty="0">
                <a:solidFill>
                  <a:srgbClr val="000000"/>
                </a:solidFill>
                <a:effectLst/>
                <a:latin typeface="Calibri" panose="020F0502020204030204" pitchFamily="34" charset="0"/>
                <a:ea typeface="Calibri" panose="020F0502020204030204" pitchFamily="34" charset="0"/>
              </a:rPr>
              <a:t> Q, Chen H, Mao Z, </a:t>
            </a:r>
            <a:r>
              <a:rPr lang="fi-FI" sz="1200" b="1" dirty="0" err="1">
                <a:solidFill>
                  <a:srgbClr val="000000"/>
                </a:solidFill>
                <a:effectLst/>
                <a:latin typeface="Calibri" panose="020F0502020204030204" pitchFamily="34" charset="0"/>
                <a:ea typeface="Calibri" panose="020F0502020204030204" pitchFamily="34" charset="0"/>
              </a:rPr>
              <a:t>Ye</a:t>
            </a:r>
            <a:r>
              <a:rPr lang="fi-FI" sz="1200" b="1" dirty="0">
                <a:solidFill>
                  <a:srgbClr val="000000"/>
                </a:solidFill>
                <a:effectLst/>
                <a:latin typeface="Calibri" panose="020F0502020204030204" pitchFamily="34" charset="0"/>
                <a:ea typeface="Calibri" panose="020F0502020204030204" pitchFamily="34" charset="0"/>
              </a:rPr>
              <a:t> Y*</a:t>
            </a:r>
            <a:r>
              <a:rPr lang="fi-FI" sz="1200" dirty="0">
                <a:solidFill>
                  <a:srgbClr val="000000"/>
                </a:solidFill>
                <a:effectLst/>
                <a:latin typeface="Calibri" panose="020F0502020204030204" pitchFamily="34" charset="0"/>
                <a:ea typeface="Calibri" panose="020F0502020204030204" pitchFamily="34" charset="0"/>
              </a:rPr>
              <a:t>. 2023. </a:t>
            </a:r>
            <a:r>
              <a:rPr lang="fi-FI" sz="1200" u="sng" dirty="0">
                <a:solidFill>
                  <a:srgbClr val="000000"/>
                </a:solidFill>
                <a:effectLst/>
                <a:latin typeface="Calibri" panose="020F0502020204030204" pitchFamily="34" charset="0"/>
                <a:ea typeface="Calibri" panose="020F0502020204030204" pitchFamily="34" charset="0"/>
                <a:hlinkClick r:id="rId3"/>
              </a:rPr>
              <a:t>https://arxiv.org/abs/2310.08459</a:t>
            </a:r>
            <a:r>
              <a:rPr lang="fi-FI" sz="1200" dirty="0">
                <a:solidFill>
                  <a:srgbClr val="000000"/>
                </a:solidFill>
                <a:effectLst/>
                <a:latin typeface="Calibri" panose="020F0502020204030204" pitchFamily="34" charset="0"/>
                <a:ea typeface="Calibri" panose="020F0502020204030204" pitchFamily="34" charset="0"/>
              </a:rPr>
              <a:t> </a:t>
            </a:r>
            <a:r>
              <a:rPr lang="en-US" sz="1200" dirty="0">
                <a:solidFill>
                  <a:srgbClr val="222222"/>
                </a:solidFill>
                <a:effectLst/>
                <a:latin typeface="Calibri" panose="020F0502020204030204" pitchFamily="34" charset="0"/>
                <a:ea typeface="Calibri" panose="020F0502020204030204" pitchFamily="34" charset="0"/>
              </a:rPr>
              <a:t>(Corresponding author) Under Review by IEEE Transactions on Neural Networks and Learning Systems.</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FE001730-2126-385C-D9AE-9CF4B0EB5737}"/>
              </a:ext>
            </a:extLst>
          </p:cNvPr>
          <p:cNvSpPr txBox="1"/>
          <p:nvPr/>
        </p:nvSpPr>
        <p:spPr>
          <a:xfrm>
            <a:off x="628649" y="488911"/>
            <a:ext cx="7552481" cy="307777"/>
          </a:xfrm>
          <a:prstGeom prst="rect">
            <a:avLst/>
          </a:prstGeom>
          <a:noFill/>
        </p:spPr>
        <p:txBody>
          <a:bodyPr wrap="square">
            <a:spAutoFit/>
          </a:bodyPr>
          <a:lstStyle/>
          <a:p>
            <a:r>
              <a:rPr lang="en-US" sz="1400" b="1" dirty="0">
                <a:solidFill>
                  <a:schemeClr val="accent4"/>
                </a:solidFill>
              </a:rPr>
              <a:t>Ye Ye, Assistant Professor, University of Pittsburgh</a:t>
            </a:r>
            <a:endParaRPr lang="en-US" sz="1400" dirty="0"/>
          </a:p>
        </p:txBody>
      </p:sp>
      <p:sp>
        <p:nvSpPr>
          <p:cNvPr id="35" name="TextBox 34">
            <a:extLst>
              <a:ext uri="{FF2B5EF4-FFF2-40B4-BE49-F238E27FC236}">
                <a16:creationId xmlns:a16="http://schemas.microsoft.com/office/drawing/2014/main" id="{6A70C300-DCA4-9F3B-E7A8-2FEDAE633F9E}"/>
              </a:ext>
            </a:extLst>
          </p:cNvPr>
          <p:cNvSpPr txBox="1"/>
          <p:nvPr/>
        </p:nvSpPr>
        <p:spPr>
          <a:xfrm>
            <a:off x="173621" y="1254617"/>
            <a:ext cx="2372810" cy="3323987"/>
          </a:xfrm>
          <a:prstGeom prst="rect">
            <a:avLst/>
          </a:prstGeom>
          <a:noFill/>
        </p:spPr>
        <p:txBody>
          <a:bodyPr wrap="square">
            <a:spAutoFit/>
          </a:bodyPr>
          <a:lstStyle/>
          <a:p>
            <a:r>
              <a:rPr lang="en-US" sz="1200" b="0" i="0" dirty="0">
                <a:solidFill>
                  <a:srgbClr val="000000"/>
                </a:solidFill>
                <a:effectLst/>
                <a:latin typeface="Calibri" panose="020F0502020204030204" pitchFamily="34" charset="0"/>
                <a:cs typeface="Calibri" panose="020F0502020204030204" pitchFamily="34" charset="0"/>
              </a:rPr>
              <a:t>We present a survey of recent developments in heterogeneous transfer learning methods, offering a systematic guide for future research. Our paper reviews methodologies for diverse learning scenarios, discusses the limitations of current studies, and covers various application contexts, including Natural Language Processing, Computer Vision, Multimodality, and Biomedicine, to foster a deeper understanding and spur future research.</a:t>
            </a:r>
          </a:p>
          <a:p>
            <a:endParaRPr lang="en-US" sz="1050" dirty="0">
              <a:solidFill>
                <a:srgbClr val="000000"/>
              </a:solidFill>
              <a:latin typeface="Calibri" panose="020F0502020204030204" pitchFamily="34" charset="0"/>
              <a:cs typeface="Calibri" panose="020F0502020204030204" pitchFamily="34" charset="0"/>
            </a:endParaRPr>
          </a:p>
          <a:p>
            <a:r>
              <a:rPr lang="en-US" sz="1050" b="1" dirty="0">
                <a:solidFill>
                  <a:schemeClr val="bg2"/>
                </a:solidFill>
              </a:rPr>
              <a:t>Funding</a:t>
            </a:r>
            <a:r>
              <a:rPr lang="en-US" sz="1050" dirty="0">
                <a:solidFill>
                  <a:schemeClr val="bg2"/>
                </a:solidFill>
              </a:rPr>
              <a:t>: </a:t>
            </a:r>
            <a:r>
              <a:rPr lang="en-US" sz="1050" dirty="0">
                <a:solidFill>
                  <a:schemeClr val="bg2"/>
                </a:solidFill>
                <a:effectLst/>
                <a:latin typeface="Calibri" panose="020F0502020204030204" pitchFamily="34" charset="0"/>
                <a:ea typeface="SimSun" panose="02010600030101010101" pitchFamily="2" charset="-122"/>
                <a:cs typeface="Times New Roman" panose="02020603050405020304" pitchFamily="18" charset="0"/>
              </a:rPr>
              <a:t>R00LM013383 Transfer Learning to Improve the Re-usability of Computable Biomedical Knowledge</a:t>
            </a:r>
            <a:r>
              <a:rPr lang="en-US" sz="1050" dirty="0">
                <a:solidFill>
                  <a:schemeClr val="bg2"/>
                </a:solidFill>
                <a:effectLst/>
              </a:rPr>
              <a:t> (PI)</a:t>
            </a:r>
            <a:endParaRPr lang="en-US" sz="1050" dirty="0">
              <a:solidFill>
                <a:schemeClr val="bg2"/>
              </a:solidFill>
            </a:endParaRPr>
          </a:p>
        </p:txBody>
      </p:sp>
    </p:spTree>
    <p:extLst>
      <p:ext uri="{BB962C8B-B14F-4D97-AF65-F5344CB8AC3E}">
        <p14:creationId xmlns:p14="http://schemas.microsoft.com/office/powerpoint/2010/main" val="61009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ECDBB-21B6-F322-9214-4E735907F554}"/>
              </a:ext>
            </a:extLst>
          </p:cNvPr>
          <p:cNvPicPr>
            <a:picLocks noChangeAspect="1"/>
          </p:cNvPicPr>
          <p:nvPr/>
        </p:nvPicPr>
        <p:blipFill>
          <a:blip r:embed="rId2"/>
          <a:stretch>
            <a:fillRect/>
          </a:stretch>
        </p:blipFill>
        <p:spPr>
          <a:xfrm>
            <a:off x="317500" y="2537025"/>
            <a:ext cx="4570898" cy="2184400"/>
          </a:xfrm>
          <a:prstGeom prst="rect">
            <a:avLst/>
          </a:prstGeom>
        </p:spPr>
      </p:pic>
      <p:sp>
        <p:nvSpPr>
          <p:cNvPr id="2" name="Title 1">
            <a:extLst>
              <a:ext uri="{FF2B5EF4-FFF2-40B4-BE49-F238E27FC236}">
                <a16:creationId xmlns:a16="http://schemas.microsoft.com/office/drawing/2014/main" id="{29C1CDB4-7DAF-9139-4DC7-EA89EB6CBDA7}"/>
              </a:ext>
            </a:extLst>
          </p:cNvPr>
          <p:cNvSpPr>
            <a:spLocks noGrp="1"/>
          </p:cNvSpPr>
          <p:nvPr>
            <p:ph type="title"/>
          </p:nvPr>
        </p:nvSpPr>
        <p:spPr>
          <a:xfrm>
            <a:off x="380533" y="51801"/>
            <a:ext cx="8231032" cy="880838"/>
          </a:xfrm>
        </p:spPr>
        <p:txBody>
          <a:bodyPr/>
          <a:lstStyle/>
          <a:p>
            <a:r>
              <a:rPr lang="en-US" sz="1600" dirty="0"/>
              <a:t>Prediction of COVID-19 Patients' Emergency Room Revisit using </a:t>
            </a:r>
            <a:br>
              <a:rPr lang="en-US" sz="1600" dirty="0"/>
            </a:br>
            <a:r>
              <a:rPr lang="en-US" sz="1600" dirty="0"/>
              <a:t>Multi-Source Transfer Learning. </a:t>
            </a:r>
          </a:p>
        </p:txBody>
      </p:sp>
      <p:sp>
        <p:nvSpPr>
          <p:cNvPr id="3" name="Content Placeholder 2">
            <a:extLst>
              <a:ext uri="{FF2B5EF4-FFF2-40B4-BE49-F238E27FC236}">
                <a16:creationId xmlns:a16="http://schemas.microsoft.com/office/drawing/2014/main" id="{BAB2C074-A733-2926-29EC-44B17F372225}"/>
              </a:ext>
            </a:extLst>
          </p:cNvPr>
          <p:cNvSpPr>
            <a:spLocks noGrp="1"/>
          </p:cNvSpPr>
          <p:nvPr>
            <p:ph idx="1"/>
          </p:nvPr>
        </p:nvSpPr>
        <p:spPr>
          <a:xfrm>
            <a:off x="215590" y="527448"/>
            <a:ext cx="8798372" cy="440419"/>
          </a:xfrm>
        </p:spPr>
        <p:txBody>
          <a:bodyPr/>
          <a:lstStyle/>
          <a:p>
            <a:pPr marL="0" indent="0">
              <a:buNone/>
            </a:pPr>
            <a:r>
              <a:rPr lang="fi-FI" sz="1200" dirty="0" err="1">
                <a:solidFill>
                  <a:srgbClr val="000000"/>
                </a:solidFill>
                <a:effectLst/>
                <a:latin typeface="Calibri" panose="020F0502020204030204" pitchFamily="34" charset="0"/>
                <a:ea typeface="Calibri" panose="020F0502020204030204" pitchFamily="34" charset="0"/>
              </a:rPr>
              <a:t>Yuelyu</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Ji</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Yuhe</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Gao</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Runxue</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Bao</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Qi</a:t>
            </a:r>
            <a:r>
              <a:rPr lang="fi-FI" sz="1200" dirty="0">
                <a:solidFill>
                  <a:srgbClr val="000000"/>
                </a:solidFill>
                <a:effectLst/>
                <a:latin typeface="Calibri" panose="020F0502020204030204" pitchFamily="34" charset="0"/>
                <a:ea typeface="Calibri" panose="020F0502020204030204" pitchFamily="34" charset="0"/>
              </a:rPr>
              <a:t> Li, </a:t>
            </a:r>
            <a:r>
              <a:rPr lang="fi-FI" sz="1200" dirty="0" err="1">
                <a:solidFill>
                  <a:srgbClr val="000000"/>
                </a:solidFill>
                <a:effectLst/>
                <a:latin typeface="Calibri" panose="020F0502020204030204" pitchFamily="34" charset="0"/>
                <a:ea typeface="Calibri" panose="020F0502020204030204" pitchFamily="34" charset="0"/>
              </a:rPr>
              <a:t>Disheng</a:t>
            </a:r>
            <a:r>
              <a:rPr lang="fi-FI" sz="1200" dirty="0">
                <a:solidFill>
                  <a:srgbClr val="000000"/>
                </a:solidFill>
                <a:effectLst/>
                <a:latin typeface="Calibri" panose="020F0502020204030204" pitchFamily="34" charset="0"/>
                <a:ea typeface="Calibri" panose="020F0502020204030204" pitchFamily="34" charset="0"/>
              </a:rPr>
              <a:t> Liu, </a:t>
            </a:r>
            <a:r>
              <a:rPr lang="fi-FI" sz="1200" dirty="0" err="1">
                <a:solidFill>
                  <a:srgbClr val="000000"/>
                </a:solidFill>
                <a:effectLst/>
                <a:latin typeface="Calibri" panose="020F0502020204030204" pitchFamily="34" charset="0"/>
                <a:ea typeface="Calibri" panose="020F0502020204030204" pitchFamily="34" charset="0"/>
              </a:rPr>
              <a:t>Yiming</a:t>
            </a:r>
            <a:r>
              <a:rPr lang="fi-FI" sz="1200" dirty="0">
                <a:solidFill>
                  <a:srgbClr val="000000"/>
                </a:solidFill>
                <a:effectLst/>
                <a:latin typeface="Calibri" panose="020F0502020204030204" pitchFamily="34" charset="0"/>
                <a:ea typeface="Calibri" panose="020F0502020204030204" pitchFamily="34" charset="0"/>
              </a:rPr>
              <a:t> Sun, and </a:t>
            </a:r>
            <a:r>
              <a:rPr lang="fi-FI" sz="1200" b="1" dirty="0" err="1">
                <a:solidFill>
                  <a:srgbClr val="000000"/>
                </a:solidFill>
                <a:effectLst/>
                <a:latin typeface="Calibri" panose="020F0502020204030204" pitchFamily="34" charset="0"/>
                <a:ea typeface="Calibri" panose="020F0502020204030204" pitchFamily="34" charset="0"/>
              </a:rPr>
              <a:t>Ye</a:t>
            </a:r>
            <a:r>
              <a:rPr lang="fi-FI" sz="1200" b="1" dirty="0">
                <a:solidFill>
                  <a:srgbClr val="000000"/>
                </a:solidFill>
                <a:effectLst/>
                <a:latin typeface="Calibri" panose="020F0502020204030204" pitchFamily="34" charset="0"/>
                <a:ea typeface="Calibri" panose="020F0502020204030204" pitchFamily="34" charset="0"/>
              </a:rPr>
              <a:t> </a:t>
            </a:r>
            <a:r>
              <a:rPr lang="fi-FI" sz="1200" b="1" dirty="0" err="1">
                <a:solidFill>
                  <a:srgbClr val="000000"/>
                </a:solidFill>
                <a:effectLst/>
                <a:latin typeface="Calibri" panose="020F0502020204030204" pitchFamily="34" charset="0"/>
                <a:ea typeface="Calibri" panose="020F0502020204030204" pitchFamily="34" charset="0"/>
              </a:rPr>
              <a:t>Ye</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Prediction</a:t>
            </a:r>
            <a:r>
              <a:rPr lang="fi-FI" sz="1200" dirty="0">
                <a:solidFill>
                  <a:srgbClr val="000000"/>
                </a:solidFill>
                <a:effectLst/>
                <a:latin typeface="Calibri" panose="020F0502020204030204" pitchFamily="34" charset="0"/>
                <a:ea typeface="Calibri" panose="020F0502020204030204" pitchFamily="34" charset="0"/>
              </a:rPr>
              <a:t> of COVID-19 </a:t>
            </a:r>
            <a:r>
              <a:rPr lang="fi-FI" sz="1200" dirty="0" err="1">
                <a:solidFill>
                  <a:srgbClr val="000000"/>
                </a:solidFill>
                <a:effectLst/>
                <a:latin typeface="Calibri" panose="020F0502020204030204" pitchFamily="34" charset="0"/>
                <a:ea typeface="Calibri" panose="020F0502020204030204" pitchFamily="34" charset="0"/>
              </a:rPr>
              <a:t>Patients</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Emergency</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Room</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Revisit</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using</a:t>
            </a:r>
            <a:r>
              <a:rPr lang="fi-FI" sz="1200" dirty="0">
                <a:solidFill>
                  <a:srgbClr val="000000"/>
                </a:solidFill>
                <a:effectLst/>
                <a:latin typeface="Calibri" panose="020F0502020204030204" pitchFamily="34" charset="0"/>
                <a:ea typeface="Calibri" panose="020F0502020204030204" pitchFamily="34" charset="0"/>
              </a:rPr>
              <a:t> Multi-</a:t>
            </a:r>
            <a:r>
              <a:rPr lang="fi-FI" sz="1200" dirty="0" err="1">
                <a:solidFill>
                  <a:srgbClr val="000000"/>
                </a:solidFill>
                <a:effectLst/>
                <a:latin typeface="Calibri" panose="020F0502020204030204" pitchFamily="34" charset="0"/>
                <a:ea typeface="Calibri" panose="020F0502020204030204" pitchFamily="34" charset="0"/>
              </a:rPr>
              <a:t>Source</a:t>
            </a:r>
            <a:r>
              <a:rPr lang="fi-FI" sz="1200" dirty="0">
                <a:solidFill>
                  <a:srgbClr val="000000"/>
                </a:solidFill>
                <a:effectLst/>
                <a:latin typeface="Calibri" panose="020F0502020204030204" pitchFamily="34" charset="0"/>
                <a:ea typeface="Calibri" panose="020F0502020204030204" pitchFamily="34" charset="0"/>
              </a:rPr>
              <a:t> </a:t>
            </a:r>
            <a:r>
              <a:rPr lang="fi-FI" sz="1200" dirty="0" err="1">
                <a:solidFill>
                  <a:srgbClr val="000000"/>
                </a:solidFill>
                <a:effectLst/>
                <a:latin typeface="Calibri" panose="020F0502020204030204" pitchFamily="34" charset="0"/>
                <a:ea typeface="Calibri" panose="020F0502020204030204" pitchFamily="34" charset="0"/>
              </a:rPr>
              <a:t>Transfer</a:t>
            </a:r>
            <a:r>
              <a:rPr lang="fi-FI" sz="1200" dirty="0">
                <a:solidFill>
                  <a:srgbClr val="000000"/>
                </a:solidFill>
                <a:effectLst/>
                <a:latin typeface="Calibri" panose="020F0502020204030204" pitchFamily="34" charset="0"/>
                <a:ea typeface="Calibri" panose="020F0502020204030204" pitchFamily="34" charset="0"/>
              </a:rPr>
              <a:t> Learning. In 2023 IEEE 11th International Conference on Healthcare </a:t>
            </a:r>
            <a:r>
              <a:rPr lang="fi-FI" sz="1200" dirty="0" err="1">
                <a:solidFill>
                  <a:srgbClr val="000000"/>
                </a:solidFill>
                <a:effectLst/>
                <a:latin typeface="Calibri" panose="020F0502020204030204" pitchFamily="34" charset="0"/>
                <a:ea typeface="Calibri" panose="020F0502020204030204" pitchFamily="34" charset="0"/>
              </a:rPr>
              <a:t>Informatics</a:t>
            </a:r>
            <a:r>
              <a:rPr lang="fi-FI" sz="1200" dirty="0">
                <a:solidFill>
                  <a:srgbClr val="000000"/>
                </a:solidFill>
                <a:effectLst/>
                <a:latin typeface="Calibri" panose="020F0502020204030204" pitchFamily="34" charset="0"/>
                <a:ea typeface="Calibri" panose="020F0502020204030204" pitchFamily="34" charset="0"/>
              </a:rPr>
              <a:t> (ICHI) 2023 </a:t>
            </a:r>
            <a:r>
              <a:rPr lang="fi-FI" sz="1200" dirty="0" err="1">
                <a:solidFill>
                  <a:srgbClr val="000000"/>
                </a:solidFill>
                <a:effectLst/>
                <a:latin typeface="Calibri" panose="020F0502020204030204" pitchFamily="34" charset="0"/>
                <a:ea typeface="Calibri" panose="020F0502020204030204" pitchFamily="34" charset="0"/>
              </a:rPr>
              <a:t>Jun</a:t>
            </a:r>
            <a:r>
              <a:rPr lang="fi-FI" sz="1200" dirty="0">
                <a:solidFill>
                  <a:srgbClr val="000000"/>
                </a:solidFill>
                <a:effectLst/>
                <a:latin typeface="Calibri" panose="020F0502020204030204" pitchFamily="34" charset="0"/>
                <a:ea typeface="Calibri" panose="020F0502020204030204" pitchFamily="34" charset="0"/>
              </a:rPr>
              <a:t> 26 (</a:t>
            </a:r>
            <a:r>
              <a:rPr lang="fi-FI" sz="1200" dirty="0" err="1">
                <a:solidFill>
                  <a:srgbClr val="000000"/>
                </a:solidFill>
                <a:effectLst/>
                <a:latin typeface="Calibri" panose="020F0502020204030204" pitchFamily="34" charset="0"/>
                <a:ea typeface="Calibri" panose="020F0502020204030204" pitchFamily="34" charset="0"/>
              </a:rPr>
              <a:t>pp</a:t>
            </a:r>
            <a:r>
              <a:rPr lang="fi-FI" sz="1200" dirty="0">
                <a:solidFill>
                  <a:srgbClr val="000000"/>
                </a:solidFill>
                <a:effectLst/>
                <a:latin typeface="Calibri" panose="020F0502020204030204" pitchFamily="34" charset="0"/>
                <a:ea typeface="Calibri" panose="020F0502020204030204" pitchFamily="34" charset="0"/>
              </a:rPr>
              <a:t>. 138-144).</a:t>
            </a:r>
            <a:endParaRPr lang="en-US" sz="1200" dirty="0">
              <a:solidFill>
                <a:srgbClr val="000000"/>
              </a:solidFill>
              <a:effectLst/>
              <a:latin typeface="Calibri" panose="020F0502020204030204" pitchFamily="34" charset="0"/>
              <a:ea typeface="Calibri" panose="020F0502020204030204" pitchFamily="34" charset="0"/>
            </a:endParaRPr>
          </a:p>
          <a:p>
            <a:endParaRPr lang="en-US" sz="1200" dirty="0"/>
          </a:p>
        </p:txBody>
      </p:sp>
      <p:pic>
        <p:nvPicPr>
          <p:cNvPr id="4" name="Picture 3">
            <a:extLst>
              <a:ext uri="{FF2B5EF4-FFF2-40B4-BE49-F238E27FC236}">
                <a16:creationId xmlns:a16="http://schemas.microsoft.com/office/drawing/2014/main" id="{1E9BF24B-895D-9A49-E66B-61224CBE5620}"/>
              </a:ext>
            </a:extLst>
          </p:cNvPr>
          <p:cNvPicPr>
            <a:picLocks noChangeAspect="1"/>
          </p:cNvPicPr>
          <p:nvPr/>
        </p:nvPicPr>
        <p:blipFill>
          <a:blip r:embed="rId3"/>
          <a:stretch>
            <a:fillRect/>
          </a:stretch>
        </p:blipFill>
        <p:spPr>
          <a:xfrm>
            <a:off x="5138766" y="988129"/>
            <a:ext cx="3472799" cy="2300067"/>
          </a:xfrm>
          <a:prstGeom prst="rect">
            <a:avLst/>
          </a:prstGeom>
        </p:spPr>
      </p:pic>
      <p:sp>
        <p:nvSpPr>
          <p:cNvPr id="6" name="TextBox 5">
            <a:extLst>
              <a:ext uri="{FF2B5EF4-FFF2-40B4-BE49-F238E27FC236}">
                <a16:creationId xmlns:a16="http://schemas.microsoft.com/office/drawing/2014/main" id="{451232EC-7B9A-983F-3957-CDC9730EF6A7}"/>
              </a:ext>
            </a:extLst>
          </p:cNvPr>
          <p:cNvSpPr txBox="1"/>
          <p:nvPr/>
        </p:nvSpPr>
        <p:spPr>
          <a:xfrm>
            <a:off x="388954" y="1028897"/>
            <a:ext cx="4622884" cy="1492716"/>
          </a:xfrm>
          <a:prstGeom prst="rect">
            <a:avLst/>
          </a:prstGeom>
          <a:noFill/>
        </p:spPr>
        <p:txBody>
          <a:bodyPr wrap="square">
            <a:spAutoFit/>
          </a:bodyPr>
          <a:lstStyle/>
          <a:p>
            <a:r>
              <a:rPr lang="en-US" sz="1200" b="0" i="0" dirty="0">
                <a:solidFill>
                  <a:schemeClr val="accent4"/>
                </a:solidFill>
                <a:effectLst/>
                <a:latin typeface="Calibri" panose="020F0502020204030204" pitchFamily="34" charset="0"/>
                <a:cs typeface="Calibri" panose="020F0502020204030204" pitchFamily="34" charset="0"/>
              </a:rPr>
              <a:t>The study analyzed Electronic Health Records from 3,210 COVID-19 ER visits at the University of Pittsburgh Medical Center to predict 7-day revisits. It used </a:t>
            </a:r>
            <a:r>
              <a:rPr lang="en-US" sz="1200" b="0" i="0" dirty="0" err="1">
                <a:solidFill>
                  <a:schemeClr val="accent4"/>
                </a:solidFill>
                <a:effectLst/>
                <a:latin typeface="Calibri" panose="020F0502020204030204" pitchFamily="34" charset="0"/>
                <a:cs typeface="Calibri" panose="020F0502020204030204" pitchFamily="34" charset="0"/>
              </a:rPr>
              <a:t>ScispaCy</a:t>
            </a:r>
            <a:r>
              <a:rPr lang="en-US" sz="1200" b="0" i="0" dirty="0">
                <a:solidFill>
                  <a:schemeClr val="accent4"/>
                </a:solidFill>
                <a:effectLst/>
                <a:latin typeface="Calibri" panose="020F0502020204030204" pitchFamily="34" charset="0"/>
                <a:cs typeface="Calibri" panose="020F0502020204030204" pitchFamily="34" charset="0"/>
              </a:rPr>
              <a:t> for data extraction and the Domain Adversarial Neural Network (DANN) to address data variability, evaluating multiple modeling strategies for effectiveness.</a:t>
            </a:r>
          </a:p>
          <a:p>
            <a:endParaRPr lang="en-US" sz="700" dirty="0">
              <a:solidFill>
                <a:srgbClr val="000000"/>
              </a:solidFill>
              <a:latin typeface="Calibri" panose="020F0502020204030204" pitchFamily="34" charset="0"/>
              <a:cs typeface="Calibri" panose="020F0502020204030204" pitchFamily="34" charset="0"/>
            </a:endParaRPr>
          </a:p>
          <a:p>
            <a:r>
              <a:rPr lang="en-US" sz="1200" b="1" dirty="0">
                <a:solidFill>
                  <a:schemeClr val="bg2"/>
                </a:solidFill>
                <a:latin typeface="Calibri" panose="020F0502020204030204" pitchFamily="34" charset="0"/>
                <a:cs typeface="Calibri" panose="020F0502020204030204" pitchFamily="34" charset="0"/>
              </a:rPr>
              <a:t>Funding</a:t>
            </a:r>
            <a:r>
              <a:rPr lang="en-US" sz="1200" dirty="0">
                <a:solidFill>
                  <a:schemeClr val="bg2"/>
                </a:solidFill>
                <a:latin typeface="Calibri" panose="020F0502020204030204" pitchFamily="34" charset="0"/>
                <a:cs typeface="Calibri" panose="020F0502020204030204" pitchFamily="34" charset="0"/>
              </a:rPr>
              <a:t>: </a:t>
            </a:r>
            <a:r>
              <a:rPr lang="en-US" sz="1200" dirty="0">
                <a:solidFill>
                  <a:schemeClr val="bg2"/>
                </a:solidFill>
                <a:effectLst/>
                <a:latin typeface="Calibri" panose="020F0502020204030204" pitchFamily="34" charset="0"/>
                <a:ea typeface="SimSun" panose="02010600030101010101" pitchFamily="2" charset="-122"/>
                <a:cs typeface="Calibri" panose="020F0502020204030204" pitchFamily="34" charset="0"/>
              </a:rPr>
              <a:t>R00LM013383 Transfer Learning to Improve the Re-usability of Computable Biomedical Knowledge</a:t>
            </a:r>
            <a:r>
              <a:rPr lang="en-US" sz="1200" dirty="0">
                <a:solidFill>
                  <a:schemeClr val="bg2"/>
                </a:solidFill>
                <a:effectLst/>
                <a:latin typeface="Calibri" panose="020F0502020204030204" pitchFamily="34" charset="0"/>
                <a:cs typeface="Calibri" panose="020F0502020204030204" pitchFamily="34" charset="0"/>
              </a:rPr>
              <a:t> (PI)</a:t>
            </a:r>
            <a:endParaRPr lang="en-US" sz="12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4010D2D-6F34-6C9A-B77D-6862AB13D39C}"/>
              </a:ext>
            </a:extLst>
          </p:cNvPr>
          <p:cNvSpPr txBox="1"/>
          <p:nvPr/>
        </p:nvSpPr>
        <p:spPr>
          <a:xfrm>
            <a:off x="4888398" y="3349226"/>
            <a:ext cx="3973533" cy="1631216"/>
          </a:xfrm>
          <a:prstGeom prst="rect">
            <a:avLst/>
          </a:prstGeom>
          <a:noFill/>
        </p:spPr>
        <p:txBody>
          <a:bodyPr wrap="square">
            <a:spAutoFit/>
          </a:bodyPr>
          <a:lstStyle/>
          <a:p>
            <a:r>
              <a:rPr lang="en-US" sz="1000" b="0" i="0" dirty="0">
                <a:solidFill>
                  <a:srgbClr val="000000"/>
                </a:solidFill>
                <a:effectLst/>
                <a:latin typeface="Lucida Grande" panose="020B0600040502020204" pitchFamily="34" charset="0"/>
              </a:rPr>
              <a:t>Multi-DANN models outperformed the Single-DANN models and baseline models in predicting revisits of COVID-19 patients to the ER within 7 days after discharge. Notably, the Multi-DANN strategy effectively addressed the heterogeneity among multiple source domains and improved the adaptation of source data to the target domain. Moreover, the high performance of Multi-DANN models indicates that EHRs are informative for developing a prediction model to identify COVID-19 patients who are very likely to revisit an ER within 7 days after discharge.</a:t>
            </a:r>
            <a:endParaRPr lang="en-US" sz="1000" dirty="0"/>
          </a:p>
        </p:txBody>
      </p:sp>
      <p:sp>
        <p:nvSpPr>
          <p:cNvPr id="11" name="TextBox 10">
            <a:extLst>
              <a:ext uri="{FF2B5EF4-FFF2-40B4-BE49-F238E27FC236}">
                <a16:creationId xmlns:a16="http://schemas.microsoft.com/office/drawing/2014/main" id="{4BEF2830-6C4A-8652-2CA1-74A131F9DF4D}"/>
              </a:ext>
            </a:extLst>
          </p:cNvPr>
          <p:cNvSpPr txBox="1"/>
          <p:nvPr/>
        </p:nvSpPr>
        <p:spPr>
          <a:xfrm>
            <a:off x="4178798" y="250449"/>
            <a:ext cx="4683133" cy="276999"/>
          </a:xfrm>
          <a:prstGeom prst="rect">
            <a:avLst/>
          </a:prstGeom>
          <a:noFill/>
        </p:spPr>
        <p:txBody>
          <a:bodyPr wrap="square">
            <a:spAutoFit/>
          </a:bodyPr>
          <a:lstStyle/>
          <a:p>
            <a:r>
              <a:rPr lang="en-US" sz="1200" b="1" dirty="0">
                <a:solidFill>
                  <a:schemeClr val="accent4"/>
                </a:solidFill>
              </a:rPr>
              <a:t>Ye Ye, Assistant Professor, University of Pittsburgh</a:t>
            </a:r>
            <a:endParaRPr lang="en-US" sz="1200" dirty="0"/>
          </a:p>
        </p:txBody>
      </p:sp>
    </p:spTree>
    <p:extLst>
      <p:ext uri="{BB962C8B-B14F-4D97-AF65-F5344CB8AC3E}">
        <p14:creationId xmlns:p14="http://schemas.microsoft.com/office/powerpoint/2010/main" val="3327842983"/>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0DC958FBEEE48836E062EF598A96D" ma:contentTypeVersion="6" ma:contentTypeDescription="Create a new document." ma:contentTypeScope="" ma:versionID="9148b4b5e0fa88318cca793ec4b24004">
  <xsd:schema xmlns:xsd="http://www.w3.org/2001/XMLSchema" xmlns:xs="http://www.w3.org/2001/XMLSchema" xmlns:p="http://schemas.microsoft.com/office/2006/metadata/properties" xmlns:ns2="30577b95-eb91-4f16-9434-7f8d99b86dbd" xmlns:ns3="9945de61-050f-4a31-adbb-2cf301d783f2" targetNamespace="http://schemas.microsoft.com/office/2006/metadata/properties" ma:root="true" ma:fieldsID="f7637506841938321eb59714a7d9a011" ns2:_="" ns3:_="">
    <xsd:import namespace="30577b95-eb91-4f16-9434-7f8d99b86dbd"/>
    <xsd:import namespace="9945de61-050f-4a31-adbb-2cf301d78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77b95-eb91-4f16-9434-7f8d99b8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45de61-050f-4a31-adbb-2cf301d783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A5307C-0D67-47D1-896C-268F9C5D8266}"/>
</file>

<file path=customXml/itemProps2.xml><?xml version="1.0" encoding="utf-8"?>
<ds:datastoreItem xmlns:ds="http://schemas.openxmlformats.org/officeDocument/2006/customXml" ds:itemID="{9C99EE70-436C-451D-9EFB-8C53843FC412}"/>
</file>

<file path=customXml/itemProps3.xml><?xml version="1.0" encoding="utf-8"?>
<ds:datastoreItem xmlns:ds="http://schemas.openxmlformats.org/officeDocument/2006/customXml" ds:itemID="{67818311-B315-4AFC-8EC0-265C9B6D0A14}"/>
</file>

<file path=docProps/app.xml><?xml version="1.0" encoding="utf-8"?>
<Properties xmlns="http://schemas.openxmlformats.org/officeDocument/2006/extended-properties" xmlns:vt="http://schemas.openxmlformats.org/officeDocument/2006/docPropsVTypes">
  <Template>Office Theme</Template>
  <TotalTime>575</TotalTime>
  <Words>377</Words>
  <Application>Microsoft Macintosh PowerPoint</Application>
  <PresentationFormat>On-screen Show (16:9)</PresentationFormat>
  <Paragraphs>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Lucida Grande</vt:lpstr>
      <vt:lpstr>Office Theme</vt:lpstr>
      <vt:lpstr>A Survey of Heterogeneous Transfer Learning</vt:lpstr>
      <vt:lpstr>Prediction of COVID-19 Patients' Emergency Room Revisit using  Multi-Source Transfer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Ye, Ye</cp:lastModifiedBy>
  <cp:revision>83</cp:revision>
  <cp:lastPrinted>2019-07-18T13:58:01Z</cp:lastPrinted>
  <dcterms:created xsi:type="dcterms:W3CDTF">2019-07-18T12:44:10Z</dcterms:created>
  <dcterms:modified xsi:type="dcterms:W3CDTF">2024-01-12T16:05:13Z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0x010100E3D0DC958FBEEE48836E062EF598A96D</vt:lpwstr>
  </property>
</Properties>
</file>