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/>
    <p:restoredTop sz="96327"/>
  </p:normalViewPr>
  <p:slideViewPr>
    <p:cSldViewPr snapToGrid="0">
      <p:cViewPr varScale="1">
        <p:scale>
          <a:sx n="112" d="100"/>
          <a:sy n="112" d="100"/>
        </p:scale>
        <p:origin x="21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1C15-D91E-06F6-3F7B-4A5246C20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92322-8264-4D19-FE92-768BABF36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5961B-2094-F6F9-02C3-CBFA0F0F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700B5-2074-8BA8-FDDE-8A3C7BC0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99AC7-E1CD-D9F5-33CA-DE4D50FE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4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CA958-DA3A-7329-0C5D-A7439FFA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70E6A-3345-9FE5-766F-C53140875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A5555-CB36-001F-E1A9-B2C13945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1355F-5313-4CAF-4031-9C06B963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D7BDA-ABFE-DA59-E80D-33B41254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3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95E8CF-1E97-5FA8-1E7D-B39E30DDA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8FD6F-F577-7EF2-B6CD-1DE9C29C5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6BDC6-4874-71DD-DC7C-6B9A0501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6F3FA-DAF5-05F1-FFB1-B05181AF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02431-6949-4088-F4DE-443C9017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5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817E-4FF8-4168-A87F-A4F33ADA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20A4B-E778-F7E3-D347-638C327A7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08713-166E-D715-921F-397F603C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95F69-7D4E-7386-94EC-EF9B9C31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6E4ED-B7BB-B0E6-2F95-2D66FDCBE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9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B612-0CE9-AC89-D51B-6766388C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249C-A01F-19EC-C356-1D1C04011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C1641-0B24-AF1B-F05D-50027AAC8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60333-9205-DEBB-E9B9-7E985D3A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01ED7-768C-9315-A5BC-C26246BF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7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B9109-78E0-8C1C-F200-AC038018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4941-6A33-816B-B835-CE5C79718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97658-387F-DB28-3A3B-91FBFEE95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30F1F-1318-A37A-444E-1B6394289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6EC24-D1FF-27AB-07D9-1E175587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5D05A-AAFF-6539-D90B-61247956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3931-41C4-28B8-0EB5-A8990778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6A245-7176-7AF0-7924-B1BBF40E5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63B08-7C45-56B6-B503-FEAF18C2E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84A42B-D5FE-9258-A7D4-483F7D6E0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BA877D-E85D-2D42-76FC-F8B24A047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C267D6-3FA9-54D3-7EC7-BFE30BC7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CB1C5-215D-C240-5D8D-96878052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E385E-27EA-E3AA-0FE6-9CA30806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A4DD3-1044-DF64-A3BB-2EC43504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E3DE4-5474-0A92-AB84-B8D1956AE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9905F-DD62-F087-4D09-DF48806D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3FF43-CFB0-C56D-64A2-9CF7AC9E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4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FD179-81FA-6CEE-0000-3F7EEE5B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FBB8D5-8464-9E6B-0546-8ED3B2D4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D3370-556E-4201-4E08-A15E4717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8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5A89-DD69-981C-5EC2-1890199A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4181-DEC1-0834-B8EA-50C368881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27E65-E51E-CD98-4F13-2338CAA47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1111A-FCEB-0C48-AD19-88E05879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5513C-95D3-7551-7377-65671416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513E8-AD74-24D1-8D37-9BBBEF00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6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93C0B-9ACE-3760-F512-09FB98EC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A7B131-10B3-B677-14D5-CAD2BE79B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1264B-6009-9F77-DFEB-C8BD1A3A8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6B530-4FA5-A8DC-D7E5-6C6A3B74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A90AF-FDDA-0AF6-4A3F-CEE9481D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A5E7D-7E58-6F2D-9710-2CA119CC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0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59C99-C734-E486-68A7-7D144C6A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5523A-B661-842A-00F8-52C390342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C5516-F87E-D33E-6900-945A42D47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39EB-3C27-7E41-B658-9265E20429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8EF69-47CB-1859-07B4-AC3A30CA2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4327C-68DD-7886-72AD-F23ACCFB2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9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hillmanacademy.upmc.com/" TargetMode="External"/><Relationship Id="rId13" Type="http://schemas.openxmlformats.org/officeDocument/2006/relationships/image" Target="../media/image7.jpe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5.tiff"/><Relationship Id="rId7" Type="http://schemas.openxmlformats.org/officeDocument/2006/relationships/hyperlink" Target="mailto:dnb14@pitt.edu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tiff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s://be-stem.pitt.edu/" TargetMode="External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hyperlink" Target="https://www.youtube.com/channel/UCC_n1kISicItwgeo64LcDSg/videos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hyperlink" Target="https://www.stempushnetwork.org/" TargetMode="External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0.png"/><Relationship Id="rId5" Type="http://schemas.openxmlformats.org/officeDocument/2006/relationships/image" Target="../media/image18.tiff"/><Relationship Id="rId10" Type="http://schemas.openxmlformats.org/officeDocument/2006/relationships/image" Target="../media/image8.png"/><Relationship Id="rId4" Type="http://schemas.openxmlformats.org/officeDocument/2006/relationships/image" Target="../media/image17.jpeg"/><Relationship Id="rId9" Type="http://schemas.openxmlformats.org/officeDocument/2006/relationships/image" Target="../media/image1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10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33.tmp"/><Relationship Id="rId7" Type="http://schemas.openxmlformats.org/officeDocument/2006/relationships/hyperlink" Target="https://be-stem.pitt.edu/" TargetMode="Externa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mpushnetwork.org/network-directory/" TargetMode="External"/><Relationship Id="rId5" Type="http://schemas.openxmlformats.org/officeDocument/2006/relationships/hyperlink" Target="https://www.stempushnetwork.org/" TargetMode="Externa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MWRISILON\mwri\Oesterreich-Lee Lab\Lee Lab\David\Summer Academy\DBMI_logo.jpg">
            <a:extLst>
              <a:ext uri="{FF2B5EF4-FFF2-40B4-BE49-F238E27FC236}">
                <a16:creationId xmlns:a16="http://schemas.microsoft.com/office/drawing/2014/main" id="{F9DF0610-A792-5696-7F79-1468AC59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4" y="115312"/>
            <a:ext cx="1262754" cy="12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tt Logo_HighRes">
            <a:extLst>
              <a:ext uri="{FF2B5EF4-FFF2-40B4-BE49-F238E27FC236}">
                <a16:creationId xmlns:a16="http://schemas.microsoft.com/office/drawing/2014/main" id="{5B463620-95B1-5253-3D43-9E0E7B42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05110" y="79820"/>
            <a:ext cx="1258419" cy="1182374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62D3AC2-71FE-7AED-6EB1-9C8FBC3EF143}"/>
              </a:ext>
            </a:extLst>
          </p:cNvPr>
          <p:cNvGrpSpPr/>
          <p:nvPr/>
        </p:nvGrpSpPr>
        <p:grpSpPr>
          <a:xfrm>
            <a:off x="7085428" y="5263823"/>
            <a:ext cx="1448972" cy="851095"/>
            <a:chOff x="4121834" y="7385538"/>
            <a:chExt cx="1758461" cy="9847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691188-C894-E21F-3ABC-78D258132F06}"/>
                </a:ext>
              </a:extLst>
            </p:cNvPr>
            <p:cNvSpPr/>
            <p:nvPr/>
          </p:nvSpPr>
          <p:spPr>
            <a:xfrm>
              <a:off x="4121834" y="7385538"/>
              <a:ext cx="1758461" cy="98473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" descr="\\MWRISILON\mwri\Oesterreich-Lee Lab\Shared\Presentations &amp; Posters\WCRC logo for poster and talks\Susan_Komen_Logo.png">
              <a:extLst>
                <a:ext uri="{FF2B5EF4-FFF2-40B4-BE49-F238E27FC236}">
                  <a16:creationId xmlns:a16="http://schemas.microsoft.com/office/drawing/2014/main" id="{B22512CD-EDB8-3D4E-85BA-9EEB8F4A3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6238" y="7413673"/>
              <a:ext cx="1604797" cy="881013"/>
            </a:xfrm>
            <a:prstGeom prst="rect">
              <a:avLst/>
            </a:prstGeom>
            <a:noFill/>
          </p:spPr>
        </p:pic>
      </p:grpSp>
      <p:pic>
        <p:nvPicPr>
          <p:cNvPr id="9" name="8d22dd56-4ffe-45f9-8878-5d7c2fc6fd8f" descr="73421D81-6AFD-4C85-A4A3-CF5E86BBEDCE@acct">
            <a:extLst>
              <a:ext uri="{FF2B5EF4-FFF2-40B4-BE49-F238E27FC236}">
                <a16:creationId xmlns:a16="http://schemas.microsoft.com/office/drawing/2014/main" id="{C132B5F8-BB2D-DF86-CCA2-EFC06ABA6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844" t="3571" r="1266" b="79286"/>
          <a:stretch>
            <a:fillRect/>
          </a:stretch>
        </p:blipFill>
        <p:spPr bwMode="auto">
          <a:xfrm>
            <a:off x="863408" y="6195479"/>
            <a:ext cx="2337582" cy="48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\\MWRISILON\mwri\Oesterreich-Lee Lab\Lee Lab\David\BOONE_DAVID_PHD_WCRC_20130307_picture_portrait.jpg">
            <a:extLst>
              <a:ext uri="{FF2B5EF4-FFF2-40B4-BE49-F238E27FC236}">
                <a16:creationId xmlns:a16="http://schemas.microsoft.com/office/drawing/2014/main" id="{B29F5AA0-1CD6-26FD-8A39-7C46FD64F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510" y="195934"/>
            <a:ext cx="2025143" cy="25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E35E4F-673F-FBF5-0A7B-7A5E58B9E658}"/>
              </a:ext>
            </a:extLst>
          </p:cNvPr>
          <p:cNvSpPr txBox="1"/>
          <p:nvPr/>
        </p:nvSpPr>
        <p:spPr>
          <a:xfrm>
            <a:off x="6227488" y="234952"/>
            <a:ext cx="41886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David Boone</a:t>
            </a:r>
          </a:p>
          <a:p>
            <a:pPr algn="ctr"/>
            <a:r>
              <a:rPr lang="en-US" dirty="0"/>
              <a:t>Assistant Professor</a:t>
            </a:r>
          </a:p>
          <a:p>
            <a:pPr algn="ctr"/>
            <a:r>
              <a:rPr lang="en-US" dirty="0"/>
              <a:t>Department of Biomedical Informatics</a:t>
            </a:r>
          </a:p>
          <a:p>
            <a:pPr algn="ctr"/>
            <a:r>
              <a:rPr lang="en-US" dirty="0"/>
              <a:t>University of Pittsburgh</a:t>
            </a:r>
          </a:p>
          <a:p>
            <a:pPr algn="ctr"/>
            <a:r>
              <a:rPr lang="en-US" dirty="0"/>
              <a:t>Director of Hillman Academy</a:t>
            </a:r>
          </a:p>
          <a:p>
            <a:pPr algn="ctr"/>
            <a:r>
              <a:rPr lang="en-US" dirty="0"/>
              <a:t>Director of </a:t>
            </a:r>
            <a:r>
              <a:rPr lang="en-US" dirty="0" err="1"/>
              <a:t>CoSBBI</a:t>
            </a:r>
            <a:r>
              <a:rPr lang="en-US" dirty="0"/>
              <a:t>/</a:t>
            </a:r>
            <a:r>
              <a:rPr lang="en-US" dirty="0" err="1"/>
              <a:t>iBRIC</a:t>
            </a:r>
            <a:endParaRPr lang="en-US" dirty="0"/>
          </a:p>
          <a:p>
            <a:pPr algn="ctr"/>
            <a:r>
              <a:rPr lang="en-US" dirty="0">
                <a:hlinkClick r:id="rId7"/>
              </a:rPr>
              <a:t>dnb14@pitt.edu</a:t>
            </a:r>
            <a:r>
              <a:rPr lang="en-US" dirty="0"/>
              <a:t>; 7243226668</a:t>
            </a:r>
          </a:p>
          <a:p>
            <a:pPr algn="ctr"/>
            <a:r>
              <a:rPr lang="en-US" dirty="0">
                <a:hlinkClick r:id="rId8"/>
              </a:rPr>
              <a:t>https://hillmanacademy.upmc.com/</a:t>
            </a:r>
            <a:endParaRPr lang="en-US" dirty="0"/>
          </a:p>
          <a:p>
            <a:pPr algn="ctr"/>
            <a:r>
              <a:rPr lang="en-US" dirty="0">
                <a:hlinkClick r:id="rId9"/>
              </a:rPr>
              <a:t>https://www.stempushnetwork.org/</a:t>
            </a:r>
            <a:r>
              <a:rPr lang="en-US" dirty="0"/>
              <a:t> </a:t>
            </a:r>
          </a:p>
          <a:p>
            <a:pPr algn="ctr"/>
            <a:r>
              <a:rPr lang="en-US" dirty="0">
                <a:hlinkClick r:id="rId10"/>
              </a:rPr>
              <a:t>https://www.youtube.com/channel/UCC_n1kISicItwgeo64LcDSg/videos</a:t>
            </a:r>
            <a:r>
              <a:rPr lang="en-US" dirty="0"/>
              <a:t> </a:t>
            </a:r>
          </a:p>
          <a:p>
            <a:pPr algn="ctr"/>
            <a:r>
              <a:rPr lang="en-US" dirty="0">
                <a:hlinkClick r:id="rId11"/>
              </a:rPr>
              <a:t>https://be-stem.pitt.edu/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27BE59-9679-BA44-D62D-CDE59C3E5649}"/>
              </a:ext>
            </a:extLst>
          </p:cNvPr>
          <p:cNvSpPr txBox="1"/>
          <p:nvPr/>
        </p:nvSpPr>
        <p:spPr>
          <a:xfrm>
            <a:off x="1696082" y="3004941"/>
            <a:ext cx="4188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Major interests:</a:t>
            </a:r>
          </a:p>
          <a:p>
            <a:pPr marL="342900" indent="-342900">
              <a:buAutoNum type="arabicParenR"/>
            </a:pPr>
            <a:r>
              <a:rPr lang="en-US" b="1" dirty="0"/>
              <a:t>STEM Outreach/Pathway programs</a:t>
            </a:r>
          </a:p>
          <a:p>
            <a:pPr marL="342900" indent="-342900">
              <a:buAutoNum type="arabicParenR"/>
            </a:pPr>
            <a:r>
              <a:rPr lang="en-US" b="1" dirty="0"/>
              <a:t>Cancer Genomics</a:t>
            </a:r>
          </a:p>
        </p:txBody>
      </p:sp>
      <p:pic>
        <p:nvPicPr>
          <p:cNvPr id="13" name="Picture 12" descr="Continuing Umbrella of Research Experiences (CURE) Graphic">
            <a:extLst>
              <a:ext uri="{FF2B5EF4-FFF2-40B4-BE49-F238E27FC236}">
                <a16:creationId xmlns:a16="http://schemas.microsoft.com/office/drawing/2014/main" id="{AF03C613-B3F2-B67F-B293-E4EB34CBC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64" y="4558662"/>
            <a:ext cx="1788548" cy="14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ogo">
            <a:extLst>
              <a:ext uri="{FF2B5EF4-FFF2-40B4-BE49-F238E27FC236}">
                <a16:creationId xmlns:a16="http://schemas.microsoft.com/office/drawing/2014/main" id="{7474344A-8358-45DF-F0A0-DE331D176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" y="4798826"/>
            <a:ext cx="1133474" cy="9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24C4CC-5DD0-62ED-8467-7E7451FD1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28" y="4558662"/>
            <a:ext cx="1601998" cy="36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81948F14-F43C-EA85-F56A-58E30C800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0" y="5593872"/>
            <a:ext cx="2192507" cy="48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0FA696B6-B6AC-6A61-4E99-4DB1B2DCD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9" r="67235"/>
          <a:stretch/>
        </p:blipFill>
        <p:spPr bwMode="auto">
          <a:xfrm>
            <a:off x="7085428" y="6281076"/>
            <a:ext cx="1236373" cy="39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65F2FD-EAED-03FB-7C93-ADF9C6742A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86811" y="5571964"/>
            <a:ext cx="1204709" cy="12047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D69734-597C-E617-13DD-9F85D23E0F8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04861" y="6265616"/>
            <a:ext cx="2987486" cy="493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80D953-82CE-9B3D-5C61-ECBF0BD956E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71292" y="4329183"/>
            <a:ext cx="1691165" cy="16911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F6D5EC-A22C-7A12-C5C8-219BB9D63A2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61658" y="6020348"/>
            <a:ext cx="1788549" cy="7884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8FD684-6622-EAF6-D592-AC598B3F594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25325" y="5017094"/>
            <a:ext cx="2666734" cy="3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2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4DB85286-C36A-AA63-273D-158A3BCA3935}"/>
              </a:ext>
            </a:extLst>
          </p:cNvPr>
          <p:cNvSpPr txBox="1">
            <a:spLocks/>
          </p:cNvSpPr>
          <p:nvPr/>
        </p:nvSpPr>
        <p:spPr>
          <a:xfrm>
            <a:off x="334199" y="258174"/>
            <a:ext cx="8529436" cy="1021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" b="1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en-US" sz="3600" b="1">
                <a:latin typeface="Corbel" panose="020B0503020204020204" pitchFamily="34" charset="0"/>
                <a:cs typeface="Arial" panose="020B0604020202020204" pitchFamily="34" charset="0"/>
              </a:rPr>
              <a:t>Hillman Cancer Center Academy</a:t>
            </a:r>
          </a:p>
          <a:p>
            <a:pPr marL="0" indent="0" algn="ctr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FFFF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Top 100 Global Education Innovations</a:t>
            </a:r>
          </a:p>
          <a:p>
            <a:pPr algn="ctr"/>
            <a:endParaRPr lang="en-US" sz="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DF6A0-F165-A868-C846-E1355EF72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899" y="322568"/>
            <a:ext cx="689255" cy="69651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44CE19-7966-3D7D-D222-061256FB3BBA}"/>
              </a:ext>
            </a:extLst>
          </p:cNvPr>
          <p:cNvSpPr txBox="1">
            <a:spLocks/>
          </p:cNvSpPr>
          <p:nvPr/>
        </p:nvSpPr>
        <p:spPr>
          <a:xfrm>
            <a:off x="2987898" y="3367643"/>
            <a:ext cx="3168204" cy="1022623"/>
          </a:xfrm>
          <a:prstGeom prst="rect">
            <a:avLst/>
          </a:prstGeom>
          <a:blipFill dpi="0" rotWithShape="1">
            <a:blip r:embed="rId4">
              <a:alphaModFix amt="73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C00000"/>
                </a:solidFill>
                <a:latin typeface="+mn-lt"/>
              </a:rPr>
              <a:t>June 20 – Aug 5*</a:t>
            </a:r>
          </a:p>
          <a:p>
            <a:r>
              <a:rPr lang="en-US" sz="2400" b="1" dirty="0"/>
              <a:t>David Boone, PhD</a:t>
            </a:r>
          </a:p>
          <a:p>
            <a:r>
              <a:rPr lang="en-US" sz="2400" b="1" dirty="0"/>
              <a:t>Solomon </a:t>
            </a:r>
            <a:r>
              <a:rPr lang="en-US" sz="2400" b="1" dirty="0" err="1"/>
              <a:t>Livshits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EE197-39CF-B6EA-831D-918ED6D41CC7}"/>
              </a:ext>
            </a:extLst>
          </p:cNvPr>
          <p:cNvSpPr/>
          <p:nvPr/>
        </p:nvSpPr>
        <p:spPr>
          <a:xfrm>
            <a:off x="343988" y="5067216"/>
            <a:ext cx="8529436" cy="1477328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Our Mission</a:t>
            </a:r>
          </a:p>
          <a:p>
            <a:r>
              <a:rPr lang="en-US" dirty="0">
                <a:solidFill>
                  <a:prstClr val="black"/>
                </a:solidFill>
              </a:rPr>
              <a:t>The Hillman Academy strives to provide </a:t>
            </a:r>
            <a:r>
              <a:rPr lang="en-US" b="1" dirty="0">
                <a:solidFill>
                  <a:srgbClr val="FF0000"/>
                </a:solidFill>
              </a:rPr>
              <a:t>mentorship</a:t>
            </a:r>
            <a:r>
              <a:rPr lang="en-US" dirty="0">
                <a:solidFill>
                  <a:prstClr val="black"/>
                </a:solidFill>
              </a:rPr>
              <a:t> and </a:t>
            </a:r>
            <a:r>
              <a:rPr lang="en-US" b="1" dirty="0">
                <a:solidFill>
                  <a:srgbClr val="FF0000"/>
                </a:solidFill>
              </a:rPr>
              <a:t>authentic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research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and career preparatory experiences to a </a:t>
            </a:r>
            <a:r>
              <a:rPr lang="en-US" b="1" dirty="0">
                <a:solidFill>
                  <a:srgbClr val="FF0000"/>
                </a:solidFill>
              </a:rPr>
              <a:t>diverse</a:t>
            </a:r>
            <a:r>
              <a:rPr lang="en-US" dirty="0">
                <a:solidFill>
                  <a:prstClr val="black"/>
                </a:solidFill>
              </a:rPr>
              <a:t> group of motivated high school students who are interested in pursuing higher education and careers in STEM fields, especially research and medicine.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F6D49-B2C1-B25A-8AAB-E42077FC3B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339" b="15390"/>
          <a:stretch/>
        </p:blipFill>
        <p:spPr>
          <a:xfrm>
            <a:off x="431272" y="351142"/>
            <a:ext cx="936512" cy="639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39E392-F30F-D45C-DBED-67F23A7079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12" b="9840"/>
          <a:stretch/>
        </p:blipFill>
        <p:spPr>
          <a:xfrm>
            <a:off x="334199" y="1372960"/>
            <a:ext cx="8539225" cy="3551965"/>
          </a:xfrm>
          <a:prstGeom prst="rect">
            <a:avLst/>
          </a:prstGeom>
        </p:spPr>
      </p:pic>
      <p:pic>
        <p:nvPicPr>
          <p:cNvPr id="11" name="Picture 10" descr="logo">
            <a:extLst>
              <a:ext uri="{FF2B5EF4-FFF2-40B4-BE49-F238E27FC236}">
                <a16:creationId xmlns:a16="http://schemas.microsoft.com/office/drawing/2014/main" id="{7E07B9BB-5B6E-839D-50B8-22107D58B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170" y="1509723"/>
            <a:ext cx="1133474" cy="9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037B47-F449-1D80-919A-0912F75DD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0841" y="3680357"/>
            <a:ext cx="2987486" cy="4933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3DE349-5676-3F26-486E-600ED5951F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3635" y="165206"/>
            <a:ext cx="1788549" cy="7884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BD2141-DB1E-95D6-4342-A2642B400630}"/>
              </a:ext>
            </a:extLst>
          </p:cNvPr>
          <p:cNvSpPr txBox="1"/>
          <p:nvPr/>
        </p:nvSpPr>
        <p:spPr>
          <a:xfrm>
            <a:off x="8891233" y="805262"/>
            <a:ext cx="186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Ends March 2026 </a:t>
            </a:r>
          </a:p>
          <a:p>
            <a:r>
              <a:rPr lang="en-US" dirty="0"/>
              <a:t>~500k/annual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0D6274-0C95-863D-034B-82702C36E653}"/>
              </a:ext>
            </a:extLst>
          </p:cNvPr>
          <p:cNvSpPr txBox="1"/>
          <p:nvPr/>
        </p:nvSpPr>
        <p:spPr>
          <a:xfrm>
            <a:off x="8979778" y="2471542"/>
            <a:ext cx="1612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Ends Dec 2023 </a:t>
            </a:r>
          </a:p>
          <a:p>
            <a:r>
              <a:rPr lang="en-US" dirty="0"/>
              <a:t>~135k/annual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05E083-7BA2-3154-09DF-6C3585F2F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170" y="3195780"/>
            <a:ext cx="1601998" cy="36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eckwith Institute Awards Research Grants - UPMC &amp; Pitt Health Sciences  News Blog">
            <a:extLst>
              <a:ext uri="{FF2B5EF4-FFF2-40B4-BE49-F238E27FC236}">
                <a16:creationId xmlns:a16="http://schemas.microsoft.com/office/drawing/2014/main" id="{A63CAFF6-7E91-40FC-0CD5-84C98C569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957" y="4229322"/>
            <a:ext cx="1511973" cy="70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Hillman Foundation Awards $300,000 to Economic Opportunity Initiatives  in 2020 and 2021 - Neighborhood Allies">
            <a:extLst>
              <a:ext uri="{FF2B5EF4-FFF2-40B4-BE49-F238E27FC236}">
                <a16:creationId xmlns:a16="http://schemas.microsoft.com/office/drawing/2014/main" id="{B7D8E195-234A-130C-9F69-3815457E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170" y="4229322"/>
            <a:ext cx="1541669" cy="8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96772F-95B3-7694-8409-9DB44DB56B9F}"/>
              </a:ext>
            </a:extLst>
          </p:cNvPr>
          <p:cNvSpPr txBox="1"/>
          <p:nvPr/>
        </p:nvSpPr>
        <p:spPr>
          <a:xfrm>
            <a:off x="9265818" y="5346637"/>
            <a:ext cx="2653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Ayoob</a:t>
            </a:r>
            <a:r>
              <a:rPr lang="en-US" dirty="0"/>
              <a:t>…Boone. JSO. 2022</a:t>
            </a:r>
          </a:p>
          <a:p>
            <a:r>
              <a:rPr lang="en-US" dirty="0" err="1"/>
              <a:t>Delale-Oconnor</a:t>
            </a:r>
            <a:r>
              <a:rPr lang="en-US" dirty="0"/>
              <a:t>. CSL. 2021</a:t>
            </a:r>
          </a:p>
          <a:p>
            <a:r>
              <a:rPr lang="en-US" dirty="0"/>
              <a:t>Fung…Boone. JSO. 2021</a:t>
            </a:r>
          </a:p>
          <a:p>
            <a:r>
              <a:rPr lang="en-US" dirty="0"/>
              <a:t>Allen. CSL. 2020</a:t>
            </a:r>
          </a:p>
        </p:txBody>
      </p:sp>
    </p:spTree>
    <p:extLst>
      <p:ext uri="{BB962C8B-B14F-4D97-AF65-F5344CB8AC3E}">
        <p14:creationId xmlns:p14="http://schemas.microsoft.com/office/powerpoint/2010/main" val="187165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extLst>
              <a:ext uri="{FF2B5EF4-FFF2-40B4-BE49-F238E27FC236}">
                <a16:creationId xmlns:a16="http://schemas.microsoft.com/office/drawing/2014/main" id="{506A13B6-DEA5-96F8-8236-8DC5A588B35F}"/>
              </a:ext>
            </a:extLst>
          </p:cNvPr>
          <p:cNvSpPr/>
          <p:nvPr/>
        </p:nvSpPr>
        <p:spPr>
          <a:xfrm>
            <a:off x="5052204" y="3247513"/>
            <a:ext cx="1057275" cy="914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425E74-B097-B44A-9481-66A741847E48}"/>
              </a:ext>
            </a:extLst>
          </p:cNvPr>
          <p:cNvSpPr txBox="1">
            <a:spLocks/>
          </p:cNvSpPr>
          <p:nvPr/>
        </p:nvSpPr>
        <p:spPr>
          <a:xfrm>
            <a:off x="1532296" y="392961"/>
            <a:ext cx="8720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Internship in Biomedical Research, Informatics, and Computer Science (</a:t>
            </a:r>
            <a:r>
              <a:rPr lang="en-US" sz="3200" b="1" dirty="0" err="1"/>
              <a:t>iBRIC</a:t>
            </a:r>
            <a:r>
              <a:rPr lang="en-US" sz="3200" b="1" dirty="0"/>
              <a:t>) now Accessible and Inclusive Biomedical Informatics and Data Science (AIBIDS)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FAC7B-A277-4208-1911-14981D794F7F}"/>
              </a:ext>
            </a:extLst>
          </p:cNvPr>
          <p:cNvSpPr txBox="1"/>
          <p:nvPr/>
        </p:nvSpPr>
        <p:spPr>
          <a:xfrm>
            <a:off x="209549" y="1685662"/>
            <a:ext cx="11633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Mission</a:t>
            </a:r>
          </a:p>
          <a:p>
            <a:r>
              <a:rPr lang="en-US" dirty="0"/>
              <a:t>Build a foundation for a career in biomedical data science for </a:t>
            </a:r>
            <a:r>
              <a:rPr lang="en-US" b="1" dirty="0"/>
              <a:t>undergraduates from underrepresented backgrounds</a:t>
            </a:r>
            <a:r>
              <a:rPr lang="en-US" dirty="0"/>
              <a:t> through immersive, challenging, authentic, and mentored research and training experiences in the emerging fields of big data, computer science, computational and systems biology, and biomedical informatics</a:t>
            </a:r>
          </a:p>
        </p:txBody>
      </p:sp>
      <p:pic>
        <p:nvPicPr>
          <p:cNvPr id="7" name="Picture 3" descr="\\MWRISILON\mwri\Oesterreich-Lee Lab\Lee Lab\David\Summer Academy\DBMI_logo.jpg">
            <a:extLst>
              <a:ext uri="{FF2B5EF4-FFF2-40B4-BE49-F238E27FC236}">
                <a16:creationId xmlns:a16="http://schemas.microsoft.com/office/drawing/2014/main" id="{2C8E3344-8E8D-314D-B5BB-86566454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115311"/>
            <a:ext cx="1009651" cy="97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7EC07BE7-A5BC-E9DD-D7EE-3D53AB28A105}"/>
              </a:ext>
            </a:extLst>
          </p:cNvPr>
          <p:cNvSpPr/>
          <p:nvPr/>
        </p:nvSpPr>
        <p:spPr>
          <a:xfrm>
            <a:off x="2865267" y="3247513"/>
            <a:ext cx="3253738" cy="914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8EA67B0-B2F5-1E83-C560-8F5A681E7D69}"/>
              </a:ext>
            </a:extLst>
          </p:cNvPr>
          <p:cNvSpPr/>
          <p:nvPr/>
        </p:nvSpPr>
        <p:spPr>
          <a:xfrm>
            <a:off x="3703468" y="3247513"/>
            <a:ext cx="1348738" cy="91440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D1887-9853-F651-0DD0-A34D39BD657A}"/>
              </a:ext>
            </a:extLst>
          </p:cNvPr>
          <p:cNvSpPr txBox="1"/>
          <p:nvPr/>
        </p:nvSpPr>
        <p:spPr>
          <a:xfrm>
            <a:off x="3833005" y="3527378"/>
            <a:ext cx="1140249" cy="316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Internship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DC3907-B1F2-ACC5-3AD6-974158A205D9}"/>
              </a:ext>
            </a:extLst>
          </p:cNvPr>
          <p:cNvSpPr txBox="1"/>
          <p:nvPr/>
        </p:nvSpPr>
        <p:spPr>
          <a:xfrm>
            <a:off x="5085541" y="3527378"/>
            <a:ext cx="806824" cy="316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Career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9A8D87-9803-81A0-09C1-00C50EC05D1D}"/>
              </a:ext>
            </a:extLst>
          </p:cNvPr>
          <p:cNvSpPr txBox="1"/>
          <p:nvPr/>
        </p:nvSpPr>
        <p:spPr>
          <a:xfrm>
            <a:off x="129687" y="3199181"/>
            <a:ext cx="257174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10-week authentic research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Mentorship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Academic preparatory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10CB80-1EB2-6C16-8649-995A5889BC29}"/>
              </a:ext>
            </a:extLst>
          </p:cNvPr>
          <p:cNvSpPr txBox="1"/>
          <p:nvPr/>
        </p:nvSpPr>
        <p:spPr>
          <a:xfrm>
            <a:off x="6629400" y="2819400"/>
            <a:ext cx="2571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 descr="Pitt Logo_HighRes">
            <a:extLst>
              <a:ext uri="{FF2B5EF4-FFF2-40B4-BE49-F238E27FC236}">
                <a16:creationId xmlns:a16="http://schemas.microsoft.com/office/drawing/2014/main" id="{28A23BB7-F1D0-4B76-9662-4907DC152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25164" y="115311"/>
            <a:ext cx="1157287" cy="1087353"/>
          </a:xfrm>
          <a:prstGeom prst="rect">
            <a:avLst/>
          </a:prstGeom>
          <a:noFill/>
        </p:spPr>
      </p:pic>
      <p:sp>
        <p:nvSpPr>
          <p:cNvPr id="15" name="Bent Arrow 14">
            <a:extLst>
              <a:ext uri="{FF2B5EF4-FFF2-40B4-BE49-F238E27FC236}">
                <a16:creationId xmlns:a16="http://schemas.microsoft.com/office/drawing/2014/main" id="{31DF8380-D049-343F-8515-24BA925C4720}"/>
              </a:ext>
            </a:extLst>
          </p:cNvPr>
          <p:cNvSpPr/>
          <p:nvPr/>
        </p:nvSpPr>
        <p:spPr>
          <a:xfrm flipV="1">
            <a:off x="2789067" y="3286785"/>
            <a:ext cx="1049548" cy="844783"/>
          </a:xfrm>
          <a:prstGeom prst="bentArrow">
            <a:avLst>
              <a:gd name="adj1" fmla="val 60752"/>
              <a:gd name="adj2" fmla="val 50000"/>
              <a:gd name="adj3" fmla="val 25000"/>
              <a:gd name="adj4" fmla="val 625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1A6CC1-8A12-F0B0-D0DD-38AF1A1D8146}"/>
              </a:ext>
            </a:extLst>
          </p:cNvPr>
          <p:cNvSpPr txBox="1"/>
          <p:nvPr/>
        </p:nvSpPr>
        <p:spPr>
          <a:xfrm>
            <a:off x="2590799" y="2895600"/>
            <a:ext cx="294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CoSBBI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/Hillman Academy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9B99E7-C9E1-F116-05BE-7E278B081706}"/>
              </a:ext>
            </a:extLst>
          </p:cNvPr>
          <p:cNvSpPr txBox="1"/>
          <p:nvPr/>
        </p:nvSpPr>
        <p:spPr>
          <a:xfrm>
            <a:off x="2701436" y="416191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iBRIC</a:t>
            </a:r>
            <a:endParaRPr lang="en-US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C50AFA2-E3E4-7EC4-600E-7B4757D84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34" y="6194251"/>
            <a:ext cx="2192507" cy="48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277A6E70-DCFE-B635-FE97-36C320674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9" r="67235"/>
          <a:stretch/>
        </p:blipFill>
        <p:spPr bwMode="auto">
          <a:xfrm>
            <a:off x="6252122" y="6268256"/>
            <a:ext cx="1236373" cy="39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16E3CA34-5077-93AD-634F-E751452F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8" y="6056484"/>
            <a:ext cx="646277" cy="6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9361B23-0500-506C-BE06-559D98E0C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3"/>
          <a:stretch/>
        </p:blipFill>
        <p:spPr bwMode="auto">
          <a:xfrm>
            <a:off x="7166726" y="4291605"/>
            <a:ext cx="2598095" cy="15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\\MWRISILON\mwri\Oesterreich-Lee Lab\Lee Lab\David\Summer Academy\DBMI_logo.jpg">
            <a:extLst>
              <a:ext uri="{FF2B5EF4-FFF2-40B4-BE49-F238E27FC236}">
                <a16:creationId xmlns:a16="http://schemas.microsoft.com/office/drawing/2014/main" id="{2B3E2EA0-C70A-682F-20AA-A991FAE29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12" y="6080457"/>
            <a:ext cx="689908" cy="66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booned\Desktop\uprpr.png">
            <a:extLst>
              <a:ext uri="{FF2B5EF4-FFF2-40B4-BE49-F238E27FC236}">
                <a16:creationId xmlns:a16="http://schemas.microsoft.com/office/drawing/2014/main" id="{289BFD3B-FE1E-CC0A-6812-68595EDDE05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1" y="5990151"/>
            <a:ext cx="734305" cy="79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A090602-11F7-51AD-CACE-9C4F7C12DE0F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92316" y="5994455"/>
            <a:ext cx="662609" cy="685094"/>
          </a:xfrm>
          <a:prstGeom prst="rect">
            <a:avLst/>
          </a:prstGeom>
          <a:noFill/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1E46818B-9E60-BA2C-FBEB-1FBA424B7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68" y="2985857"/>
            <a:ext cx="1459810" cy="109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34FBBF5A-40BA-CBA3-E751-F2B4DD73B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3" r="30884"/>
          <a:stretch/>
        </p:blipFill>
        <p:spPr bwMode="auto">
          <a:xfrm>
            <a:off x="2490098" y="4483764"/>
            <a:ext cx="1572822" cy="13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Bent Arrow 26">
            <a:extLst>
              <a:ext uri="{FF2B5EF4-FFF2-40B4-BE49-F238E27FC236}">
                <a16:creationId xmlns:a16="http://schemas.microsoft.com/office/drawing/2014/main" id="{41C30BA7-9454-D361-69D8-88393C86A5FE}"/>
              </a:ext>
            </a:extLst>
          </p:cNvPr>
          <p:cNvSpPr/>
          <p:nvPr/>
        </p:nvSpPr>
        <p:spPr>
          <a:xfrm>
            <a:off x="2789067" y="3282321"/>
            <a:ext cx="1043938" cy="844783"/>
          </a:xfrm>
          <a:prstGeom prst="bentArrow">
            <a:avLst>
              <a:gd name="adj1" fmla="val 60752"/>
              <a:gd name="adj2" fmla="val 50000"/>
              <a:gd name="adj3" fmla="val 25000"/>
              <a:gd name="adj4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D0C83F6-9BC3-40CB-6AB4-6F039446B36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r="11562"/>
          <a:stretch/>
        </p:blipFill>
        <p:spPr>
          <a:xfrm>
            <a:off x="4371670" y="4424271"/>
            <a:ext cx="2120715" cy="13938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1C82360-B632-442B-9E2F-FDE6DB92D2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38" y="2953397"/>
            <a:ext cx="1503089" cy="112731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046A050-44AD-E97E-87E6-C53DA41B1CE9}"/>
              </a:ext>
            </a:extLst>
          </p:cNvPr>
          <p:cNvSpPr txBox="1"/>
          <p:nvPr/>
        </p:nvSpPr>
        <p:spPr>
          <a:xfrm>
            <a:off x="10024781" y="2869251"/>
            <a:ext cx="17697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Funding both new :</a:t>
            </a:r>
          </a:p>
          <a:p>
            <a:endParaRPr lang="en-US" dirty="0"/>
          </a:p>
          <a:p>
            <a:r>
              <a:rPr lang="en-US" dirty="0"/>
              <a:t>NLM R25 – Boyce</a:t>
            </a:r>
          </a:p>
          <a:p>
            <a:endParaRPr lang="en-US" dirty="0"/>
          </a:p>
          <a:p>
            <a:r>
              <a:rPr lang="en-US" dirty="0"/>
              <a:t>NHGRI R25 (students only) - Garcia</a:t>
            </a:r>
          </a:p>
        </p:txBody>
      </p:sp>
      <p:pic>
        <p:nvPicPr>
          <p:cNvPr id="2052" name="Picture 4" descr="University Seal - The CMU Brand - Carnegie Mellon University">
            <a:extLst>
              <a:ext uri="{FF2B5EF4-FFF2-40B4-BE49-F238E27FC236}">
                <a16:creationId xmlns:a16="http://schemas.microsoft.com/office/drawing/2014/main" id="{1015FC63-F65F-C434-B90B-1FBAE420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44" y="5930834"/>
            <a:ext cx="912129" cy="91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ducation Abroad – Gallaudet University">
            <a:extLst>
              <a:ext uri="{FF2B5EF4-FFF2-40B4-BE49-F238E27FC236}">
                <a16:creationId xmlns:a16="http://schemas.microsoft.com/office/drawing/2014/main" id="{23E32E1E-2763-6909-CE85-49D419B9D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05" y="5965943"/>
            <a:ext cx="1032839" cy="7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6FE80-022C-2CD0-155E-6462F91F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STEM PUSH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A98EF-78D9-CCE0-9BD1-70885C5C5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72" y="1690688"/>
            <a:ext cx="2857027" cy="3230051"/>
          </a:xfrm>
          <a:prstGeom prst="rect">
            <a:avLst/>
          </a:prstGeom>
        </p:spPr>
      </p:pic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A9018288-6688-3113-93D3-7B4D27040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72" y="1690688"/>
            <a:ext cx="3811704" cy="2839720"/>
          </a:xfrm>
          <a:prstGeom prst="rect">
            <a:avLst/>
          </a:prstGeom>
        </p:spPr>
      </p:pic>
      <p:pic>
        <p:nvPicPr>
          <p:cNvPr id="3074" name="Picture 2" descr="STEM PUSH Network - the STEM PUSH Accreditation Process">
            <a:extLst>
              <a:ext uri="{FF2B5EF4-FFF2-40B4-BE49-F238E27FC236}">
                <a16:creationId xmlns:a16="http://schemas.microsoft.com/office/drawing/2014/main" id="{E6E50070-6B88-F589-BA58-FE2351C8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436" y="146220"/>
            <a:ext cx="1582965" cy="17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D54F70-5286-AFE2-D649-759EA5E51CC5}"/>
              </a:ext>
            </a:extLst>
          </p:cNvPr>
          <p:cNvSpPr txBox="1"/>
          <p:nvPr/>
        </p:nvSpPr>
        <p:spPr>
          <a:xfrm>
            <a:off x="8347330" y="2086296"/>
            <a:ext cx="3678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https://www.stempushnetwork.org/</a:t>
            </a:r>
            <a:r>
              <a:rPr lang="en-US" dirty="0"/>
              <a:t> </a:t>
            </a:r>
          </a:p>
          <a:p>
            <a:r>
              <a:rPr lang="en-US" dirty="0"/>
              <a:t>Currently 9 cities</a:t>
            </a:r>
          </a:p>
          <a:p>
            <a:r>
              <a:rPr lang="en-US" dirty="0"/>
              <a:t>40+ PCSPs and partners</a:t>
            </a:r>
          </a:p>
          <a:p>
            <a:r>
              <a:rPr lang="en-US" dirty="0">
                <a:hlinkClick r:id="rId6"/>
              </a:rPr>
              <a:t>https://www.stempushnetwork.org/network-directory/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7"/>
              </a:rPr>
              <a:t>https://be-stem.pitt.edu/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3766F0-5CBD-1F73-BE2C-1E65F4A4DA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313" y="5903505"/>
            <a:ext cx="4783029" cy="685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FE72D0-48C8-DADE-76C9-982C1B48B4F1}"/>
              </a:ext>
            </a:extLst>
          </p:cNvPr>
          <p:cNvSpPr txBox="1"/>
          <p:nvPr/>
        </p:nvSpPr>
        <p:spPr>
          <a:xfrm>
            <a:off x="625313" y="5534173"/>
            <a:ext cx="507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Funding - $2 million annual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F1FCE-125C-31D2-36A0-A977FA090BB1}"/>
              </a:ext>
            </a:extLst>
          </p:cNvPr>
          <p:cNvSpPr txBox="1"/>
          <p:nvPr/>
        </p:nvSpPr>
        <p:spPr>
          <a:xfrm>
            <a:off x="8797100" y="5718839"/>
            <a:ext cx="3228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Delale-Oconnor</a:t>
            </a:r>
            <a:r>
              <a:rPr lang="en-US" dirty="0"/>
              <a:t>. CSL. 2021</a:t>
            </a:r>
          </a:p>
          <a:p>
            <a:r>
              <a:rPr lang="en-US" dirty="0"/>
              <a:t>Allen. CSL. 2020</a:t>
            </a:r>
          </a:p>
        </p:txBody>
      </p:sp>
    </p:spTree>
    <p:extLst>
      <p:ext uri="{BB962C8B-B14F-4D97-AF65-F5344CB8AC3E}">
        <p14:creationId xmlns:p14="http://schemas.microsoft.com/office/powerpoint/2010/main" val="272434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E2D2-6F72-A82B-1E4A-F514C002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09" y="-3497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Cancer Genomics</a:t>
            </a:r>
          </a:p>
        </p:txBody>
      </p:sp>
      <p:pic>
        <p:nvPicPr>
          <p:cNvPr id="9" name="Picture 2" descr="C:\Users\booned\Documents\MeV_4_9_0\data\IGF_RNAseq_gencode_lncRNAs.tiff">
            <a:extLst>
              <a:ext uri="{FF2B5EF4-FFF2-40B4-BE49-F238E27FC236}">
                <a16:creationId xmlns:a16="http://schemas.microsoft.com/office/drawing/2014/main" id="{BD8AD58A-F180-9DBC-90D3-E7EEB690D378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r="30459" b="97747"/>
          <a:stretch/>
        </p:blipFill>
        <p:spPr bwMode="auto">
          <a:xfrm>
            <a:off x="6551505" y="3418293"/>
            <a:ext cx="476873" cy="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773F53-21A6-65A4-CDAE-D10079DDEBB1}"/>
              </a:ext>
            </a:extLst>
          </p:cNvPr>
          <p:cNvSpPr txBox="1"/>
          <p:nvPr/>
        </p:nvSpPr>
        <p:spPr>
          <a:xfrm>
            <a:off x="6341955" y="3441150"/>
            <a:ext cx="628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F72305-CCA1-066A-5B5F-B3E3C222FA80}"/>
              </a:ext>
            </a:extLst>
          </p:cNvPr>
          <p:cNvSpPr txBox="1"/>
          <p:nvPr/>
        </p:nvSpPr>
        <p:spPr>
          <a:xfrm>
            <a:off x="6970551" y="3441150"/>
            <a:ext cx="442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</a:p>
        </p:txBody>
      </p:sp>
      <p:pic>
        <p:nvPicPr>
          <p:cNvPr id="12" name="Picture 4" descr="C:\Users\booned\Documents\MeV_4_9_0\data\rnaseq\GENCODE_IGF_lncRNAs_heatmap_arial_no_PCG.tiff">
            <a:extLst>
              <a:ext uri="{FF2B5EF4-FFF2-40B4-BE49-F238E27FC236}">
                <a16:creationId xmlns:a16="http://schemas.microsoft.com/office/drawing/2014/main" id="{76ACF92C-DA0E-D072-DA78-4A7AB08E8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6" r="7914" b="12740"/>
          <a:stretch/>
        </p:blipFill>
        <p:spPr bwMode="auto">
          <a:xfrm>
            <a:off x="3843927" y="1937267"/>
            <a:ext cx="3975084" cy="149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5C6F02-1113-FA99-35F7-A627830DE7AB}"/>
              </a:ext>
            </a:extLst>
          </p:cNvPr>
          <p:cNvSpPr txBox="1"/>
          <p:nvPr/>
        </p:nvSpPr>
        <p:spPr>
          <a:xfrm>
            <a:off x="3961984" y="1513293"/>
            <a:ext cx="909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Basal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61BEF-F39B-D340-3608-1EDADFFB6D37}"/>
              </a:ext>
            </a:extLst>
          </p:cNvPr>
          <p:cNvSpPr txBox="1"/>
          <p:nvPr/>
        </p:nvSpPr>
        <p:spPr>
          <a:xfrm>
            <a:off x="4612788" y="1513293"/>
            <a:ext cx="1233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Normal-like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814D35-3053-CFCF-0679-F16EA159AA6A}"/>
              </a:ext>
            </a:extLst>
          </p:cNvPr>
          <p:cNvSpPr txBox="1"/>
          <p:nvPr/>
        </p:nvSpPr>
        <p:spPr>
          <a:xfrm>
            <a:off x="5683124" y="1513293"/>
            <a:ext cx="909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Her2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3C321C-E3D8-6931-0BBA-78C722E594FD}"/>
              </a:ext>
            </a:extLst>
          </p:cNvPr>
          <p:cNvSpPr txBox="1"/>
          <p:nvPr/>
        </p:nvSpPr>
        <p:spPr>
          <a:xfrm>
            <a:off x="6408359" y="1513293"/>
            <a:ext cx="909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LumA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2EA077-C794-6D93-3D94-82B146C845D8}"/>
              </a:ext>
            </a:extLst>
          </p:cNvPr>
          <p:cNvSpPr txBox="1"/>
          <p:nvPr/>
        </p:nvSpPr>
        <p:spPr>
          <a:xfrm>
            <a:off x="7162384" y="1513293"/>
            <a:ext cx="909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LumB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7CA633-414E-C5C8-B835-E857C6DA1AE9}"/>
              </a:ext>
            </a:extLst>
          </p:cNvPr>
          <p:cNvSpPr/>
          <p:nvPr/>
        </p:nvSpPr>
        <p:spPr>
          <a:xfrm>
            <a:off x="3911873" y="1572966"/>
            <a:ext cx="116520" cy="131280"/>
          </a:xfrm>
          <a:prstGeom prst="rect">
            <a:avLst/>
          </a:prstGeom>
          <a:solidFill>
            <a:srgbClr val="50F71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991914-92B9-BB0C-5994-4599E7413793}"/>
              </a:ext>
            </a:extLst>
          </p:cNvPr>
          <p:cNvSpPr/>
          <p:nvPr/>
        </p:nvSpPr>
        <p:spPr>
          <a:xfrm>
            <a:off x="4566213" y="1572966"/>
            <a:ext cx="116520" cy="131280"/>
          </a:xfrm>
          <a:prstGeom prst="rect">
            <a:avLst/>
          </a:prstGeom>
          <a:solidFill>
            <a:srgbClr val="3015F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4C317-A347-7DE2-CDDB-3CAB9E8AE697}"/>
              </a:ext>
            </a:extLst>
          </p:cNvPr>
          <p:cNvSpPr/>
          <p:nvPr/>
        </p:nvSpPr>
        <p:spPr>
          <a:xfrm>
            <a:off x="5633013" y="1572966"/>
            <a:ext cx="116520" cy="13128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F5F532-FE8A-A66E-C21B-FCB5289CF905}"/>
              </a:ext>
            </a:extLst>
          </p:cNvPr>
          <p:cNvSpPr/>
          <p:nvPr/>
        </p:nvSpPr>
        <p:spPr>
          <a:xfrm>
            <a:off x="6278493" y="1572966"/>
            <a:ext cx="116520" cy="13128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8CA198-1445-848E-1CFA-FEC05A007867}"/>
              </a:ext>
            </a:extLst>
          </p:cNvPr>
          <p:cNvSpPr/>
          <p:nvPr/>
        </p:nvSpPr>
        <p:spPr>
          <a:xfrm>
            <a:off x="7112273" y="1572966"/>
            <a:ext cx="116520" cy="13128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0DCA550-300B-2BCC-6761-7D677D67D201}"/>
              </a:ext>
            </a:extLst>
          </p:cNvPr>
          <p:cNvCxnSpPr/>
          <p:nvPr/>
        </p:nvCxnSpPr>
        <p:spPr>
          <a:xfrm flipV="1">
            <a:off x="2171887" y="4364700"/>
            <a:ext cx="0" cy="457200"/>
          </a:xfrm>
          <a:prstGeom prst="straightConnector1">
            <a:avLst/>
          </a:prstGeom>
          <a:ln w="2222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DC6B8CF-AF27-45F2-13F4-46C80862A984}"/>
              </a:ext>
            </a:extLst>
          </p:cNvPr>
          <p:cNvSpPr txBox="1"/>
          <p:nvPr/>
        </p:nvSpPr>
        <p:spPr>
          <a:xfrm>
            <a:off x="2312720" y="440195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Proliferation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6F77705-6019-BB46-73CD-DDDFDFAC88C6}"/>
              </a:ext>
            </a:extLst>
          </p:cNvPr>
          <p:cNvCxnSpPr/>
          <p:nvPr/>
        </p:nvCxnSpPr>
        <p:spPr>
          <a:xfrm flipV="1">
            <a:off x="828560" y="4364700"/>
            <a:ext cx="0" cy="457200"/>
          </a:xfrm>
          <a:prstGeom prst="straightConnector1">
            <a:avLst/>
          </a:prstGeom>
          <a:ln w="2222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91EF179-EF58-C610-51EF-D550A876BD4A}"/>
              </a:ext>
            </a:extLst>
          </p:cNvPr>
          <p:cNvSpPr txBox="1"/>
          <p:nvPr/>
        </p:nvSpPr>
        <p:spPr>
          <a:xfrm>
            <a:off x="910691" y="423334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Growth</a:t>
            </a:r>
          </a:p>
          <a:p>
            <a:r>
              <a:rPr lang="en-US" b="1" dirty="0">
                <a:solidFill>
                  <a:srgbClr val="C00000"/>
                </a:solidFill>
              </a:rPr>
              <a:t>Survival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D948EE-0341-94D3-7481-C28906D98687}"/>
              </a:ext>
            </a:extLst>
          </p:cNvPr>
          <p:cNvSpPr txBox="1"/>
          <p:nvPr/>
        </p:nvSpPr>
        <p:spPr>
          <a:xfrm>
            <a:off x="2241191" y="2895164"/>
            <a:ext cx="12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AKT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E54F19-F206-D7F7-1B15-829718C1DE71}"/>
              </a:ext>
            </a:extLst>
          </p:cNvPr>
          <p:cNvSpPr txBox="1"/>
          <p:nvPr/>
        </p:nvSpPr>
        <p:spPr>
          <a:xfrm>
            <a:off x="1849640" y="1605626"/>
            <a:ext cx="90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IGF1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27EE23-A939-0C88-1B15-D5A4E820A23D}"/>
              </a:ext>
            </a:extLst>
          </p:cNvPr>
          <p:cNvSpPr txBox="1"/>
          <p:nvPr/>
        </p:nvSpPr>
        <p:spPr>
          <a:xfrm>
            <a:off x="1807437" y="2154265"/>
            <a:ext cx="12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IGF1R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7AC24B-EE45-E43D-17D9-FFD29F9BB6CE}"/>
              </a:ext>
            </a:extLst>
          </p:cNvPr>
          <p:cNvSpPr txBox="1"/>
          <p:nvPr/>
        </p:nvSpPr>
        <p:spPr>
          <a:xfrm>
            <a:off x="1380717" y="2895164"/>
            <a:ext cx="12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PI3K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52DD8B-67BF-700F-FE27-95E8875F247B}"/>
              </a:ext>
            </a:extLst>
          </p:cNvPr>
          <p:cNvSpPr txBox="1"/>
          <p:nvPr/>
        </p:nvSpPr>
        <p:spPr>
          <a:xfrm>
            <a:off x="1209560" y="3568068"/>
            <a:ext cx="12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mTOR</a:t>
            </a:r>
            <a:endParaRPr lang="en-US" b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C22E792-6274-B766-61D9-107AB001BB94}"/>
              </a:ext>
            </a:extLst>
          </p:cNvPr>
          <p:cNvCxnSpPr/>
          <p:nvPr/>
        </p:nvCxnSpPr>
        <p:spPr>
          <a:xfrm>
            <a:off x="2116927" y="1929183"/>
            <a:ext cx="0" cy="267286"/>
          </a:xfrm>
          <a:prstGeom prst="straightConnector1">
            <a:avLst/>
          </a:prstGeom>
          <a:ln w="2222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759C8C-871E-0C54-8392-9003BE6536A0}"/>
              </a:ext>
            </a:extLst>
          </p:cNvPr>
          <p:cNvCxnSpPr/>
          <p:nvPr/>
        </p:nvCxnSpPr>
        <p:spPr>
          <a:xfrm flipH="1">
            <a:off x="1821505" y="2489546"/>
            <a:ext cx="279010" cy="325901"/>
          </a:xfrm>
          <a:prstGeom prst="straightConnector1">
            <a:avLst/>
          </a:prstGeom>
          <a:ln w="2222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DE1294C-ACD6-89ED-F0ED-224DC3963371}"/>
              </a:ext>
            </a:extLst>
          </p:cNvPr>
          <p:cNvCxnSpPr/>
          <p:nvPr/>
        </p:nvCxnSpPr>
        <p:spPr>
          <a:xfrm>
            <a:off x="2210712" y="2487202"/>
            <a:ext cx="257907" cy="328245"/>
          </a:xfrm>
          <a:prstGeom prst="straightConnector1">
            <a:avLst/>
          </a:prstGeom>
          <a:ln w="2222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F2DBF9A-ADE7-78AB-D091-0B56B2D291B5}"/>
              </a:ext>
            </a:extLst>
          </p:cNvPr>
          <p:cNvCxnSpPr/>
          <p:nvPr/>
        </p:nvCxnSpPr>
        <p:spPr>
          <a:xfrm>
            <a:off x="1664416" y="3235134"/>
            <a:ext cx="0" cy="267286"/>
          </a:xfrm>
          <a:prstGeom prst="straightConnector1">
            <a:avLst/>
          </a:prstGeom>
          <a:ln w="2222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3D3C6FB-B40D-ED8C-28B3-9B2CC46C8310}"/>
              </a:ext>
            </a:extLst>
          </p:cNvPr>
          <p:cNvSpPr txBox="1"/>
          <p:nvPr/>
        </p:nvSpPr>
        <p:spPr>
          <a:xfrm>
            <a:off x="2177886" y="3568068"/>
            <a:ext cx="12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MAPK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4E39A5C-6865-21DB-0E56-27031B26B8AF}"/>
              </a:ext>
            </a:extLst>
          </p:cNvPr>
          <p:cNvCxnSpPr/>
          <p:nvPr/>
        </p:nvCxnSpPr>
        <p:spPr>
          <a:xfrm>
            <a:off x="2520201" y="3235134"/>
            <a:ext cx="0" cy="267286"/>
          </a:xfrm>
          <a:prstGeom prst="straightConnector1">
            <a:avLst/>
          </a:prstGeom>
          <a:ln w="2222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A009B91-2889-4436-3554-152A4D4D89B9}"/>
              </a:ext>
            </a:extLst>
          </p:cNvPr>
          <p:cNvGrpSpPr/>
          <p:nvPr/>
        </p:nvGrpSpPr>
        <p:grpSpPr>
          <a:xfrm>
            <a:off x="4001289" y="3778549"/>
            <a:ext cx="4541148" cy="2409147"/>
            <a:chOff x="4157719" y="1623190"/>
            <a:chExt cx="7299260" cy="4836031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50BFC0EE-C882-1BB7-0F21-553D6BDE5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3607" b="17551"/>
            <a:stretch>
              <a:fillRect/>
            </a:stretch>
          </p:blipFill>
          <p:spPr bwMode="auto">
            <a:xfrm>
              <a:off x="4800600" y="1785769"/>
              <a:ext cx="4343400" cy="4055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C5161EF-7401-7E98-54E6-95D2DCE45970}"/>
                </a:ext>
              </a:extLst>
            </p:cNvPr>
            <p:cNvSpPr/>
            <p:nvPr/>
          </p:nvSpPr>
          <p:spPr>
            <a:xfrm>
              <a:off x="4873214" y="2108499"/>
              <a:ext cx="333487" cy="31735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891219-BC7E-2A5E-3FEB-BAD05D07105C}"/>
                </a:ext>
              </a:extLst>
            </p:cNvPr>
            <p:cNvSpPr txBox="1"/>
            <p:nvPr/>
          </p:nvSpPr>
          <p:spPr>
            <a:xfrm rot="16200000">
              <a:off x="3025495" y="3055441"/>
              <a:ext cx="2759156" cy="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% Surviving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A0C653A-A423-AD49-E955-8B427E998ABF}"/>
                </a:ext>
              </a:extLst>
            </p:cNvPr>
            <p:cNvSpPr txBox="1"/>
            <p:nvPr/>
          </p:nvSpPr>
          <p:spPr>
            <a:xfrm>
              <a:off x="4926998" y="5013063"/>
              <a:ext cx="430306" cy="432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638376-E3D1-93A3-2AAA-36EFAD5AD004}"/>
                </a:ext>
              </a:extLst>
            </p:cNvPr>
            <p:cNvSpPr txBox="1"/>
            <p:nvPr/>
          </p:nvSpPr>
          <p:spPr>
            <a:xfrm>
              <a:off x="4671770" y="4234435"/>
              <a:ext cx="724619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0B5A45D-3515-EB9B-8293-8043841C92DE}"/>
                </a:ext>
              </a:extLst>
            </p:cNvPr>
            <p:cNvSpPr txBox="1"/>
            <p:nvPr/>
          </p:nvSpPr>
          <p:spPr>
            <a:xfrm>
              <a:off x="4671770" y="3713952"/>
              <a:ext cx="1586754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40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0B4EC04-E037-01AF-7796-A76EF8AA1439}"/>
                </a:ext>
              </a:extLst>
            </p:cNvPr>
            <p:cNvSpPr txBox="1"/>
            <p:nvPr/>
          </p:nvSpPr>
          <p:spPr>
            <a:xfrm>
              <a:off x="4671770" y="3163708"/>
              <a:ext cx="1246992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60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A87C0E-16D1-E425-E26E-A4EF169409E8}"/>
                </a:ext>
              </a:extLst>
            </p:cNvPr>
            <p:cNvSpPr txBox="1"/>
            <p:nvPr/>
          </p:nvSpPr>
          <p:spPr>
            <a:xfrm>
              <a:off x="4671770" y="2551864"/>
              <a:ext cx="1246992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80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3610797-DD1B-79E0-D87F-292241214116}"/>
                </a:ext>
              </a:extLst>
            </p:cNvPr>
            <p:cNvSpPr txBox="1"/>
            <p:nvPr/>
          </p:nvSpPr>
          <p:spPr>
            <a:xfrm>
              <a:off x="4590195" y="1940020"/>
              <a:ext cx="1061422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100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52B1E72-6215-CAA8-36C2-75B3AC5DC4E7}"/>
                </a:ext>
              </a:extLst>
            </p:cNvPr>
            <p:cNvSpPr/>
            <p:nvPr/>
          </p:nvSpPr>
          <p:spPr>
            <a:xfrm rot="5400000">
              <a:off x="6676017" y="3932817"/>
              <a:ext cx="333487" cy="32506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53B463-D6A8-3A28-0E6E-D4EA2B636E05}"/>
                </a:ext>
              </a:extLst>
            </p:cNvPr>
            <p:cNvSpPr txBox="1"/>
            <p:nvPr/>
          </p:nvSpPr>
          <p:spPr>
            <a:xfrm>
              <a:off x="5782953" y="5841401"/>
              <a:ext cx="3358526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Months Survival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E19D196-B318-CC38-F1C3-1BB12322145A}"/>
                </a:ext>
              </a:extLst>
            </p:cNvPr>
            <p:cNvSpPr txBox="1"/>
            <p:nvPr/>
          </p:nvSpPr>
          <p:spPr>
            <a:xfrm>
              <a:off x="5143943" y="5341172"/>
              <a:ext cx="430306" cy="432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7A0BC53-50FB-3233-E140-264D80E16C23}"/>
                </a:ext>
              </a:extLst>
            </p:cNvPr>
            <p:cNvSpPr txBox="1"/>
            <p:nvPr/>
          </p:nvSpPr>
          <p:spPr>
            <a:xfrm>
              <a:off x="5834228" y="5341172"/>
              <a:ext cx="679524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50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1029AA1-D9E8-DA0B-2DA2-2326B7EE4DBC}"/>
                </a:ext>
              </a:extLst>
            </p:cNvPr>
            <p:cNvSpPr txBox="1"/>
            <p:nvPr/>
          </p:nvSpPr>
          <p:spPr>
            <a:xfrm>
              <a:off x="6513752" y="5341172"/>
              <a:ext cx="1077847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100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7ECBA4-45FA-C89C-3609-D7E0D9A8DB12}"/>
                </a:ext>
              </a:extLst>
            </p:cNvPr>
            <p:cNvSpPr txBox="1"/>
            <p:nvPr/>
          </p:nvSpPr>
          <p:spPr>
            <a:xfrm>
              <a:off x="7256029" y="5341172"/>
              <a:ext cx="1066139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150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D7054BD-F719-D4EC-E6EE-E5CD06BE1D9F}"/>
                </a:ext>
              </a:extLst>
            </p:cNvPr>
            <p:cNvSpPr txBox="1"/>
            <p:nvPr/>
          </p:nvSpPr>
          <p:spPr>
            <a:xfrm>
              <a:off x="7989342" y="5341172"/>
              <a:ext cx="941048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200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C8F233F-780A-C0D2-DC66-4B537D0C6CD1}"/>
                </a:ext>
              </a:extLst>
            </p:cNvPr>
            <p:cNvSpPr txBox="1"/>
            <p:nvPr/>
          </p:nvSpPr>
          <p:spPr>
            <a:xfrm>
              <a:off x="5452861" y="1623190"/>
              <a:ext cx="4959531" cy="54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Logrank</a:t>
              </a:r>
              <a:r>
                <a:rPr lang="en-US" sz="1400" b="1" dirty="0"/>
                <a:t> test p-value: 0.0395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7AC65E4-B709-92AD-8282-26CA8D611E24}"/>
                </a:ext>
              </a:extLst>
            </p:cNvPr>
            <p:cNvSpPr/>
            <p:nvPr/>
          </p:nvSpPr>
          <p:spPr>
            <a:xfrm rot="5400000">
              <a:off x="7582348" y="1791150"/>
              <a:ext cx="663388" cy="14988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9A7CDA2-6BA9-4034-84E6-8BD54ED2EC87}"/>
                </a:ext>
              </a:extLst>
            </p:cNvPr>
            <p:cNvSpPr/>
            <p:nvPr/>
          </p:nvSpPr>
          <p:spPr>
            <a:xfrm>
              <a:off x="8958598" y="2441556"/>
              <a:ext cx="182881" cy="172124"/>
            </a:xfrm>
            <a:prstGeom prst="rect">
              <a:avLst/>
            </a:prstGeom>
            <a:solidFill>
              <a:srgbClr val="3128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DC53883-2421-74E6-339F-D831D71C6BDA}"/>
                </a:ext>
              </a:extLst>
            </p:cNvPr>
            <p:cNvSpPr txBox="1"/>
            <p:nvPr/>
          </p:nvSpPr>
          <p:spPr>
            <a:xfrm>
              <a:off x="9148728" y="2092981"/>
              <a:ext cx="2308251" cy="43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Unaltered SNHG7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B1BE9A6-CE93-C94F-848D-A36D697602A5}"/>
                </a:ext>
              </a:extLst>
            </p:cNvPr>
            <p:cNvSpPr/>
            <p:nvPr/>
          </p:nvSpPr>
          <p:spPr>
            <a:xfrm>
              <a:off x="8958598" y="3482563"/>
              <a:ext cx="182881" cy="1721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09AB5C3-016B-15D4-8924-C3EBFF92F171}"/>
                </a:ext>
              </a:extLst>
            </p:cNvPr>
            <p:cNvSpPr txBox="1"/>
            <p:nvPr/>
          </p:nvSpPr>
          <p:spPr>
            <a:xfrm>
              <a:off x="9147891" y="3163708"/>
              <a:ext cx="2308251" cy="43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Upregulated</a:t>
              </a:r>
              <a:r>
                <a:rPr lang="en-US" sz="1400" b="1" dirty="0"/>
                <a:t> SNHG7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E0B9125A-7064-960F-BDD8-D5E9D1BFACD9}"/>
              </a:ext>
            </a:extLst>
          </p:cNvPr>
          <p:cNvSpPr txBox="1"/>
          <p:nvPr/>
        </p:nvSpPr>
        <p:spPr>
          <a:xfrm>
            <a:off x="8886015" y="1974958"/>
            <a:ext cx="29126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Boone et al. Scientific Reports 2020</a:t>
            </a:r>
          </a:p>
          <a:p>
            <a:endParaRPr lang="en-US" dirty="0"/>
          </a:p>
          <a:p>
            <a:r>
              <a:rPr lang="en-US" dirty="0"/>
              <a:t>Warburton and Boone. </a:t>
            </a:r>
            <a:r>
              <a:rPr lang="en-US" dirty="0" err="1"/>
              <a:t>Curr</a:t>
            </a:r>
            <a:r>
              <a:rPr lang="en-US" dirty="0"/>
              <a:t> </a:t>
            </a:r>
            <a:r>
              <a:rPr lang="en-US" dirty="0" err="1"/>
              <a:t>Pathobiol</a:t>
            </a:r>
            <a:r>
              <a:rPr lang="en-US" dirty="0"/>
              <a:t> Rep. 2017</a:t>
            </a:r>
          </a:p>
          <a:p>
            <a:endParaRPr lang="en-US" dirty="0"/>
          </a:p>
          <a:p>
            <a:r>
              <a:rPr lang="en-US" dirty="0"/>
              <a:t>Sreekumar. Endocrinology. 2020</a:t>
            </a:r>
          </a:p>
          <a:p>
            <a:endParaRPr lang="en-US" dirty="0"/>
          </a:p>
          <a:p>
            <a:r>
              <a:rPr lang="en-US" dirty="0" err="1"/>
              <a:t>Gau</a:t>
            </a:r>
            <a:r>
              <a:rPr lang="en-US" dirty="0"/>
              <a:t>. JBC. 2020</a:t>
            </a:r>
          </a:p>
          <a:p>
            <a:endParaRPr lang="en-US" dirty="0"/>
          </a:p>
          <a:p>
            <a:r>
              <a:rPr lang="en-US" dirty="0"/>
              <a:t>Funding: GAC and Roy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8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AFE0896-1A50-2950-CEA7-D7265082D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2690634"/>
            <a:ext cx="7772400" cy="4490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DA374C-66DB-56F5-216B-AC9DC45B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23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Moonshot – Improve, sustain, and grow Hillman Academy and </a:t>
            </a:r>
            <a:r>
              <a:rPr lang="en-US" b="1" dirty="0" err="1"/>
              <a:t>iBRIC</a:t>
            </a:r>
            <a:r>
              <a:rPr lang="en-US" b="1" dirty="0"/>
              <a:t>/AIBIDS through R25 renewal </a:t>
            </a:r>
            <a:r>
              <a:rPr lang="en-US" b="1"/>
              <a:t>and philanthropy </a:t>
            </a:r>
            <a:r>
              <a:rPr lang="en-US" b="1" dirty="0"/>
              <a:t>and participation/leadership in STEM PUSH and local community-based organizations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62E3816-3E3B-63DD-E2E9-5D2EB38DDADD}"/>
              </a:ext>
            </a:extLst>
          </p:cNvPr>
          <p:cNvSpPr/>
          <p:nvPr/>
        </p:nvSpPr>
        <p:spPr>
          <a:xfrm>
            <a:off x="4898346" y="4056160"/>
            <a:ext cx="3253738" cy="914400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DF05FE4-526D-057F-D6A4-8F3C5828AFEC}"/>
              </a:ext>
            </a:extLst>
          </p:cNvPr>
          <p:cNvSpPr/>
          <p:nvPr/>
        </p:nvSpPr>
        <p:spPr>
          <a:xfrm>
            <a:off x="5736547" y="4056160"/>
            <a:ext cx="1348738" cy="914400"/>
          </a:xfrm>
          <a:prstGeom prst="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Bent Arrow 5">
            <a:extLst>
              <a:ext uri="{FF2B5EF4-FFF2-40B4-BE49-F238E27FC236}">
                <a16:creationId xmlns:a16="http://schemas.microsoft.com/office/drawing/2014/main" id="{FF2F1C6A-7203-B6F8-AE38-E2683D425F9D}"/>
              </a:ext>
            </a:extLst>
          </p:cNvPr>
          <p:cNvSpPr/>
          <p:nvPr/>
        </p:nvSpPr>
        <p:spPr>
          <a:xfrm flipV="1">
            <a:off x="4822146" y="4095432"/>
            <a:ext cx="1049548" cy="844783"/>
          </a:xfrm>
          <a:prstGeom prst="bentArrow">
            <a:avLst>
              <a:gd name="adj1" fmla="val 60752"/>
              <a:gd name="adj2" fmla="val 50000"/>
              <a:gd name="adj3" fmla="val 25000"/>
              <a:gd name="adj4" fmla="val 6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6D9738-9DB0-9911-CDC8-DBA2D93B70AD}"/>
              </a:ext>
            </a:extLst>
          </p:cNvPr>
          <p:cNvSpPr txBox="1"/>
          <p:nvPr/>
        </p:nvSpPr>
        <p:spPr>
          <a:xfrm>
            <a:off x="4623878" y="3704247"/>
            <a:ext cx="294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CoSBBI</a:t>
            </a:r>
            <a:r>
              <a:rPr lang="en-US" dirty="0">
                <a:solidFill>
                  <a:schemeClr val="bg1"/>
                </a:solidFill>
              </a:rPr>
              <a:t>/Hillman Academy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BB3E7-CAC4-7EC0-A797-74DB9F25E76F}"/>
              </a:ext>
            </a:extLst>
          </p:cNvPr>
          <p:cNvSpPr txBox="1"/>
          <p:nvPr/>
        </p:nvSpPr>
        <p:spPr>
          <a:xfrm>
            <a:off x="4734514" y="4970560"/>
            <a:ext cx="185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iBRIC</a:t>
            </a:r>
            <a:r>
              <a:rPr lang="en-US" dirty="0">
                <a:solidFill>
                  <a:schemeClr val="bg1"/>
                </a:solidFill>
              </a:rPr>
              <a:t>/AIBIDS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71034-6DC9-CC95-4223-4B67916FE9F7}"/>
              </a:ext>
            </a:extLst>
          </p:cNvPr>
          <p:cNvSpPr txBox="1"/>
          <p:nvPr/>
        </p:nvSpPr>
        <p:spPr>
          <a:xfrm>
            <a:off x="5864126" y="4310749"/>
            <a:ext cx="1140249" cy="316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Internship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429E24-2CEC-3E75-EFC4-AE76670B847E}"/>
              </a:ext>
            </a:extLst>
          </p:cNvPr>
          <p:cNvSpPr txBox="1"/>
          <p:nvPr/>
        </p:nvSpPr>
        <p:spPr>
          <a:xfrm>
            <a:off x="7116662" y="4310749"/>
            <a:ext cx="806824" cy="316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Career</a:t>
            </a: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1078CDA4-BA15-DE05-972D-3B292BB267D8}"/>
              </a:ext>
            </a:extLst>
          </p:cNvPr>
          <p:cNvSpPr/>
          <p:nvPr/>
        </p:nvSpPr>
        <p:spPr>
          <a:xfrm>
            <a:off x="4822146" y="4090968"/>
            <a:ext cx="1043938" cy="844783"/>
          </a:xfrm>
          <a:prstGeom prst="bentArrow">
            <a:avLst>
              <a:gd name="adj1" fmla="val 60752"/>
              <a:gd name="adj2" fmla="val 50000"/>
              <a:gd name="adj3" fmla="val 25000"/>
              <a:gd name="adj4" fmla="val 62500"/>
            </a:avLst>
          </a:prstGeom>
          <a:solidFill>
            <a:schemeClr val="accent1">
              <a:alpha val="7176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2" descr="STEM PUSH Network - the STEM PUSH Accreditation Process">
            <a:extLst>
              <a:ext uri="{FF2B5EF4-FFF2-40B4-BE49-F238E27FC236}">
                <a16:creationId xmlns:a16="http://schemas.microsoft.com/office/drawing/2014/main" id="{43A6E680-4500-097F-D724-7C3156C0C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05" y="3240342"/>
            <a:ext cx="1582965" cy="17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99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0DC958FBEEE48836E062EF598A96D" ma:contentTypeVersion="6" ma:contentTypeDescription="Create a new document." ma:contentTypeScope="" ma:versionID="9148b4b5e0fa88318cca793ec4b24004">
  <xsd:schema xmlns:xsd="http://www.w3.org/2001/XMLSchema" xmlns:xs="http://www.w3.org/2001/XMLSchema" xmlns:p="http://schemas.microsoft.com/office/2006/metadata/properties" xmlns:ns2="30577b95-eb91-4f16-9434-7f8d99b86dbd" xmlns:ns3="9945de61-050f-4a31-adbb-2cf301d783f2" targetNamespace="http://schemas.microsoft.com/office/2006/metadata/properties" ma:root="true" ma:fieldsID="f7637506841938321eb59714a7d9a011" ns2:_="" ns3:_="">
    <xsd:import namespace="30577b95-eb91-4f16-9434-7f8d99b86dbd"/>
    <xsd:import namespace="9945de61-050f-4a31-adbb-2cf301d783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77b95-eb91-4f16-9434-7f8d99b8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de61-050f-4a31-adbb-2cf301d783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C870BF-9B11-4CC8-8539-D33F0CB68E7C}"/>
</file>

<file path=customXml/itemProps2.xml><?xml version="1.0" encoding="utf-8"?>
<ds:datastoreItem xmlns:ds="http://schemas.openxmlformats.org/officeDocument/2006/customXml" ds:itemID="{9CA3997F-3834-4C24-82B0-B8B561B89390}"/>
</file>

<file path=customXml/itemProps3.xml><?xml version="1.0" encoding="utf-8"?>
<ds:datastoreItem xmlns:ds="http://schemas.openxmlformats.org/officeDocument/2006/customXml" ds:itemID="{7AD30430-0A67-4505-B040-D96230FF05DC}"/>
</file>

<file path=docMetadata/LabelInfo.xml><?xml version="1.0" encoding="utf-8"?>
<clbl:labelList xmlns:clbl="http://schemas.microsoft.com/office/2020/mipLabelMetadata">
  <clbl:label id="{9ef9f489-e0a0-4eeb-87cc-3a526112fd0d}" enabled="0" method="" siteId="{9ef9f489-e0a0-4eeb-87cc-3a526112fd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450</Words>
  <Application>Microsoft Macintosh PowerPoint</Application>
  <PresentationFormat>Widescreen</PresentationFormat>
  <Paragraphs>110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STEM PUSH</vt:lpstr>
      <vt:lpstr>Cancer Genomics</vt:lpstr>
      <vt:lpstr>Moonshot – Improve, sustain, and grow Hillman Academy and iBRIC/AIBIDS through R25 renewal and philanthropy and participation/leadership in STEM PUSH and local community-based organizations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Boone, David N</dc:creator>
  <cp:lastModifiedBy>Boone, David N</cp:lastModifiedBy>
  <cp:revision>2</cp:revision>
  <dcterms:created xsi:type="dcterms:W3CDTF">2022-12-15T19:21:18Z</dcterms:created>
  <dcterms:modified xsi:type="dcterms:W3CDTF">2024-01-18T21:39:46Z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0x010100E3D0DC958FBEEE48836E062EF598A96D</vt:lpwstr>
  </property>
</Properties>
</file>