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57" r:id="rId4"/>
    <p:sldId id="268" r:id="rId5"/>
    <p:sldId id="269" r:id="rId6"/>
    <p:sldId id="264" r:id="rId7"/>
    <p:sldId id="267" r:id="rId8"/>
    <p:sldId id="262"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367" autoAdjust="0"/>
  </p:normalViewPr>
  <p:slideViewPr>
    <p:cSldViewPr snapToGrid="0">
      <p:cViewPr varScale="1">
        <p:scale>
          <a:sx n="99" d="100"/>
          <a:sy n="99" d="100"/>
        </p:scale>
        <p:origin x="1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82C9E-2D94-4F47-84FB-6BE5262E7AF0}" type="doc">
      <dgm:prSet loTypeId="urn:microsoft.com/office/officeart/2005/8/layout/hProcess9" loCatId="process" qsTypeId="urn:microsoft.com/office/officeart/2005/8/quickstyle/simple1" qsCatId="simple" csTypeId="urn:microsoft.com/office/officeart/2005/8/colors/accent1_2" csCatId="accent1" phldr="1"/>
      <dgm:spPr/>
    </dgm:pt>
    <dgm:pt modelId="{D6A16D06-4613-4C65-9BFF-D8D7AA0B4FE3}">
      <dgm:prSet phldrT="[文本]"/>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altLang="zh-CN" b="1" dirty="0">
              <a:solidFill>
                <a:schemeClr val="tx1"/>
              </a:solidFill>
            </a:rPr>
            <a:t>Input: EMR (e.g., Clinical Notes,, Laboratory Results, Medication Orders, Healthcare Utilities) and Twitter messages</a:t>
          </a:r>
          <a:endParaRPr lang="zh-CN" altLang="en-US" b="1" dirty="0">
            <a:solidFill>
              <a:schemeClr val="tx1"/>
            </a:solidFill>
          </a:endParaRPr>
        </a:p>
      </dgm:t>
    </dgm:pt>
    <dgm:pt modelId="{2C5889CA-3644-4224-8994-9D19B10C82A2}" type="parTrans" cxnId="{F12D7AF2-FE52-4626-AEEF-4EAF618B8A7B}">
      <dgm:prSet/>
      <dgm:spPr/>
      <dgm:t>
        <a:bodyPr/>
        <a:lstStyle/>
        <a:p>
          <a:endParaRPr lang="zh-CN" altLang="en-US"/>
        </a:p>
      </dgm:t>
    </dgm:pt>
    <dgm:pt modelId="{A3531A25-0393-4041-995A-FF2F583A087E}" type="sibTrans" cxnId="{F12D7AF2-FE52-4626-AEEF-4EAF618B8A7B}">
      <dgm:prSet/>
      <dgm:spPr/>
      <dgm:t>
        <a:bodyPr/>
        <a:lstStyle/>
        <a:p>
          <a:endParaRPr lang="zh-CN" altLang="en-US"/>
        </a:p>
      </dgm:t>
    </dgm:pt>
    <dgm:pt modelId="{48BA5761-C167-4F96-BF2F-A7671278E822}">
      <dgm:prSet phldrT="[文本]"/>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altLang="zh-CN" b="1" dirty="0">
              <a:solidFill>
                <a:schemeClr val="tx1"/>
              </a:solidFill>
            </a:rPr>
            <a:t>Natural Language Processing Free-text notes</a:t>
          </a:r>
          <a:endParaRPr lang="zh-CN" altLang="en-US" b="1" dirty="0">
            <a:solidFill>
              <a:schemeClr val="tx1"/>
            </a:solidFill>
          </a:endParaRPr>
        </a:p>
      </dgm:t>
    </dgm:pt>
    <dgm:pt modelId="{0E65BA12-3C28-40F6-B71C-DEBFCD011DE9}" type="parTrans" cxnId="{1FE2CAB3-43CD-4ADF-AAD6-B0AA35D69E48}">
      <dgm:prSet/>
      <dgm:spPr/>
      <dgm:t>
        <a:bodyPr/>
        <a:lstStyle/>
        <a:p>
          <a:endParaRPr lang="zh-CN" altLang="en-US"/>
        </a:p>
      </dgm:t>
    </dgm:pt>
    <dgm:pt modelId="{A8E6B4CB-CE03-4028-96D4-03AF39D921C1}" type="sibTrans" cxnId="{1FE2CAB3-43CD-4ADF-AAD6-B0AA35D69E48}">
      <dgm:prSet/>
      <dgm:spPr/>
      <dgm:t>
        <a:bodyPr/>
        <a:lstStyle/>
        <a:p>
          <a:endParaRPr lang="zh-CN" altLang="en-US"/>
        </a:p>
      </dgm:t>
    </dgm:pt>
    <dgm:pt modelId="{89B2D96C-A509-4F15-8393-9E983A1F8B18}">
      <dgm:prSet phldrT="[文本]"/>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altLang="zh-CN" b="1" dirty="0">
              <a:solidFill>
                <a:schemeClr val="tx1"/>
              </a:solidFill>
            </a:rPr>
            <a:t>Output: Posterior Probabilities and likelihoods</a:t>
          </a:r>
          <a:endParaRPr lang="zh-CN" altLang="en-US" b="1" dirty="0">
            <a:solidFill>
              <a:schemeClr val="tx1"/>
            </a:solidFill>
          </a:endParaRPr>
        </a:p>
      </dgm:t>
    </dgm:pt>
    <dgm:pt modelId="{35B1F551-64A2-4885-9AF7-308BF84CDDD3}" type="parTrans" cxnId="{73101538-4840-4FD3-825F-359B7BF48A5E}">
      <dgm:prSet/>
      <dgm:spPr/>
      <dgm:t>
        <a:bodyPr/>
        <a:lstStyle/>
        <a:p>
          <a:endParaRPr lang="zh-CN" altLang="en-US"/>
        </a:p>
      </dgm:t>
    </dgm:pt>
    <dgm:pt modelId="{2ADEDE1D-ADB5-4BE4-881F-B0A50048816C}" type="sibTrans" cxnId="{73101538-4840-4FD3-825F-359B7BF48A5E}">
      <dgm:prSet/>
      <dgm:spPr/>
      <dgm:t>
        <a:bodyPr/>
        <a:lstStyle/>
        <a:p>
          <a:endParaRPr lang="zh-CN" altLang="en-US"/>
        </a:p>
      </dgm:t>
    </dgm:pt>
    <dgm:pt modelId="{AA894412-E497-45E7-B756-FE0BE487551F}">
      <dgm:prSet phldrT="[文本]"/>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altLang="zh-CN" b="1" dirty="0">
              <a:solidFill>
                <a:schemeClr val="tx1"/>
              </a:solidFill>
            </a:rPr>
            <a:t>Predictive Models (built with feature selection + machine learning techniques)</a:t>
          </a:r>
          <a:endParaRPr lang="zh-CN" altLang="en-US" b="1" dirty="0">
            <a:solidFill>
              <a:schemeClr val="tx1"/>
            </a:solidFill>
          </a:endParaRPr>
        </a:p>
      </dgm:t>
    </dgm:pt>
    <dgm:pt modelId="{B20D4DB4-8A76-46F9-96F0-92CB791D728D}" type="parTrans" cxnId="{30525C81-565B-469B-8EAA-9F48732C4945}">
      <dgm:prSet/>
      <dgm:spPr/>
      <dgm:t>
        <a:bodyPr/>
        <a:lstStyle/>
        <a:p>
          <a:endParaRPr lang="zh-CN" altLang="en-US"/>
        </a:p>
      </dgm:t>
    </dgm:pt>
    <dgm:pt modelId="{EEFB7F23-2DA4-42CA-89CB-C91F61CCE461}" type="sibTrans" cxnId="{30525C81-565B-469B-8EAA-9F48732C4945}">
      <dgm:prSet/>
      <dgm:spPr/>
      <dgm:t>
        <a:bodyPr/>
        <a:lstStyle/>
        <a:p>
          <a:endParaRPr lang="zh-CN" altLang="en-US"/>
        </a:p>
      </dgm:t>
    </dgm:pt>
    <dgm:pt modelId="{82E73B92-C997-462C-9AC0-7D020BD2ACAD}" type="pres">
      <dgm:prSet presAssocID="{AFD82C9E-2D94-4F47-84FB-6BE5262E7AF0}" presName="CompostProcess" presStyleCnt="0">
        <dgm:presLayoutVars>
          <dgm:dir/>
          <dgm:resizeHandles val="exact"/>
        </dgm:presLayoutVars>
      </dgm:prSet>
      <dgm:spPr/>
    </dgm:pt>
    <dgm:pt modelId="{FFDB4D21-D96C-43AD-BDA3-130BA525FBF0}" type="pres">
      <dgm:prSet presAssocID="{AFD82C9E-2D94-4F47-84FB-6BE5262E7AF0}" presName="arrow" presStyleLbl="bgShp" presStyleIdx="0" presStyleCnt="1" custLinFactNeighborX="-12383" custLinFactNeighborY="9191"/>
      <dgm:spPr/>
    </dgm:pt>
    <dgm:pt modelId="{A0D505BE-E7E5-4D4C-9AE7-DACC3AE6CC13}" type="pres">
      <dgm:prSet presAssocID="{AFD82C9E-2D94-4F47-84FB-6BE5262E7AF0}" presName="linearProcess" presStyleCnt="0"/>
      <dgm:spPr/>
    </dgm:pt>
    <dgm:pt modelId="{D9204F8A-3127-4B06-B858-77EE07420AD6}" type="pres">
      <dgm:prSet presAssocID="{D6A16D06-4613-4C65-9BFF-D8D7AA0B4FE3}" presName="textNode" presStyleLbl="node1" presStyleIdx="0" presStyleCnt="4">
        <dgm:presLayoutVars>
          <dgm:bulletEnabled val="1"/>
        </dgm:presLayoutVars>
      </dgm:prSet>
      <dgm:spPr/>
    </dgm:pt>
    <dgm:pt modelId="{027E5F65-8BF0-44B1-82B0-A9C4B6D03F23}" type="pres">
      <dgm:prSet presAssocID="{A3531A25-0393-4041-995A-FF2F583A087E}" presName="sibTrans" presStyleCnt="0"/>
      <dgm:spPr/>
    </dgm:pt>
    <dgm:pt modelId="{BCF5F30E-E9ED-4487-8794-0876917822C3}" type="pres">
      <dgm:prSet presAssocID="{48BA5761-C167-4F96-BF2F-A7671278E822}" presName="textNode" presStyleLbl="node1" presStyleIdx="1" presStyleCnt="4">
        <dgm:presLayoutVars>
          <dgm:bulletEnabled val="1"/>
        </dgm:presLayoutVars>
      </dgm:prSet>
      <dgm:spPr/>
    </dgm:pt>
    <dgm:pt modelId="{4210C244-0A26-4B0C-B30C-46669F6EC1CC}" type="pres">
      <dgm:prSet presAssocID="{A8E6B4CB-CE03-4028-96D4-03AF39D921C1}" presName="sibTrans" presStyleCnt="0"/>
      <dgm:spPr/>
    </dgm:pt>
    <dgm:pt modelId="{F9FDFF47-14FC-4833-BD19-581F955C81EC}" type="pres">
      <dgm:prSet presAssocID="{AA894412-E497-45E7-B756-FE0BE487551F}" presName="textNode" presStyleLbl="node1" presStyleIdx="2" presStyleCnt="4">
        <dgm:presLayoutVars>
          <dgm:bulletEnabled val="1"/>
        </dgm:presLayoutVars>
      </dgm:prSet>
      <dgm:spPr/>
    </dgm:pt>
    <dgm:pt modelId="{A5072905-DF84-4524-99C0-F2D2DADE254E}" type="pres">
      <dgm:prSet presAssocID="{EEFB7F23-2DA4-42CA-89CB-C91F61CCE461}" presName="sibTrans" presStyleCnt="0"/>
      <dgm:spPr/>
    </dgm:pt>
    <dgm:pt modelId="{A77A8F21-828D-48B5-8AAF-E7C93F22B511}" type="pres">
      <dgm:prSet presAssocID="{89B2D96C-A509-4F15-8393-9E983A1F8B18}" presName="textNode" presStyleLbl="node1" presStyleIdx="3" presStyleCnt="4">
        <dgm:presLayoutVars>
          <dgm:bulletEnabled val="1"/>
        </dgm:presLayoutVars>
      </dgm:prSet>
      <dgm:spPr/>
    </dgm:pt>
  </dgm:ptLst>
  <dgm:cxnLst>
    <dgm:cxn modelId="{662B5C0A-7AEE-4AC6-8290-753BBE3FEAE6}" type="presOf" srcId="{48BA5761-C167-4F96-BF2F-A7671278E822}" destId="{BCF5F30E-E9ED-4487-8794-0876917822C3}" srcOrd="0" destOrd="0" presId="urn:microsoft.com/office/officeart/2005/8/layout/hProcess9"/>
    <dgm:cxn modelId="{73101538-4840-4FD3-825F-359B7BF48A5E}" srcId="{AFD82C9E-2D94-4F47-84FB-6BE5262E7AF0}" destId="{89B2D96C-A509-4F15-8393-9E983A1F8B18}" srcOrd="3" destOrd="0" parTransId="{35B1F551-64A2-4885-9AF7-308BF84CDDD3}" sibTransId="{2ADEDE1D-ADB5-4BE4-881F-B0A50048816C}"/>
    <dgm:cxn modelId="{F3F63D3C-00CC-4CCB-A3EF-FB850502C969}" type="presOf" srcId="{AFD82C9E-2D94-4F47-84FB-6BE5262E7AF0}" destId="{82E73B92-C997-462C-9AC0-7D020BD2ACAD}" srcOrd="0" destOrd="0" presId="urn:microsoft.com/office/officeart/2005/8/layout/hProcess9"/>
    <dgm:cxn modelId="{30525C81-565B-469B-8EAA-9F48732C4945}" srcId="{AFD82C9E-2D94-4F47-84FB-6BE5262E7AF0}" destId="{AA894412-E497-45E7-B756-FE0BE487551F}" srcOrd="2" destOrd="0" parTransId="{B20D4DB4-8A76-46F9-96F0-92CB791D728D}" sibTransId="{EEFB7F23-2DA4-42CA-89CB-C91F61CCE461}"/>
    <dgm:cxn modelId="{8431A1AB-D920-4DE7-98A3-DF11691A2E9C}" type="presOf" srcId="{AA894412-E497-45E7-B756-FE0BE487551F}" destId="{F9FDFF47-14FC-4833-BD19-581F955C81EC}" srcOrd="0" destOrd="0" presId="urn:microsoft.com/office/officeart/2005/8/layout/hProcess9"/>
    <dgm:cxn modelId="{1FE2CAB3-43CD-4ADF-AAD6-B0AA35D69E48}" srcId="{AFD82C9E-2D94-4F47-84FB-6BE5262E7AF0}" destId="{48BA5761-C167-4F96-BF2F-A7671278E822}" srcOrd="1" destOrd="0" parTransId="{0E65BA12-3C28-40F6-B71C-DEBFCD011DE9}" sibTransId="{A8E6B4CB-CE03-4028-96D4-03AF39D921C1}"/>
    <dgm:cxn modelId="{356E37D6-312B-48C2-9E9E-EFA9692C249F}" type="presOf" srcId="{89B2D96C-A509-4F15-8393-9E983A1F8B18}" destId="{A77A8F21-828D-48B5-8AAF-E7C93F22B511}" srcOrd="0" destOrd="0" presId="urn:microsoft.com/office/officeart/2005/8/layout/hProcess9"/>
    <dgm:cxn modelId="{FAB187E7-EE17-4D06-BBE5-E7576DC13A0F}" type="presOf" srcId="{D6A16D06-4613-4C65-9BFF-D8D7AA0B4FE3}" destId="{D9204F8A-3127-4B06-B858-77EE07420AD6}" srcOrd="0" destOrd="0" presId="urn:microsoft.com/office/officeart/2005/8/layout/hProcess9"/>
    <dgm:cxn modelId="{F12D7AF2-FE52-4626-AEEF-4EAF618B8A7B}" srcId="{AFD82C9E-2D94-4F47-84FB-6BE5262E7AF0}" destId="{D6A16D06-4613-4C65-9BFF-D8D7AA0B4FE3}" srcOrd="0" destOrd="0" parTransId="{2C5889CA-3644-4224-8994-9D19B10C82A2}" sibTransId="{A3531A25-0393-4041-995A-FF2F583A087E}"/>
    <dgm:cxn modelId="{FFBF26E5-B34F-47F5-AFFF-D359DE43F350}" type="presParOf" srcId="{82E73B92-C997-462C-9AC0-7D020BD2ACAD}" destId="{FFDB4D21-D96C-43AD-BDA3-130BA525FBF0}" srcOrd="0" destOrd="0" presId="urn:microsoft.com/office/officeart/2005/8/layout/hProcess9"/>
    <dgm:cxn modelId="{61D2A7C5-8545-43F9-B00F-567E2D9C098A}" type="presParOf" srcId="{82E73B92-C997-462C-9AC0-7D020BD2ACAD}" destId="{A0D505BE-E7E5-4D4C-9AE7-DACC3AE6CC13}" srcOrd="1" destOrd="0" presId="urn:microsoft.com/office/officeart/2005/8/layout/hProcess9"/>
    <dgm:cxn modelId="{55AD0895-2132-463C-82BF-0BB2A4CEB0F0}" type="presParOf" srcId="{A0D505BE-E7E5-4D4C-9AE7-DACC3AE6CC13}" destId="{D9204F8A-3127-4B06-B858-77EE07420AD6}" srcOrd="0" destOrd="0" presId="urn:microsoft.com/office/officeart/2005/8/layout/hProcess9"/>
    <dgm:cxn modelId="{729E6219-7737-49DD-9BCD-70A7B08AE3C9}" type="presParOf" srcId="{A0D505BE-E7E5-4D4C-9AE7-DACC3AE6CC13}" destId="{027E5F65-8BF0-44B1-82B0-A9C4B6D03F23}" srcOrd="1" destOrd="0" presId="urn:microsoft.com/office/officeart/2005/8/layout/hProcess9"/>
    <dgm:cxn modelId="{1C37838E-CF59-4F10-8689-597D2A905DC1}" type="presParOf" srcId="{A0D505BE-E7E5-4D4C-9AE7-DACC3AE6CC13}" destId="{BCF5F30E-E9ED-4487-8794-0876917822C3}" srcOrd="2" destOrd="0" presId="urn:microsoft.com/office/officeart/2005/8/layout/hProcess9"/>
    <dgm:cxn modelId="{03A6C919-E60E-417D-8607-301004488F45}" type="presParOf" srcId="{A0D505BE-E7E5-4D4C-9AE7-DACC3AE6CC13}" destId="{4210C244-0A26-4B0C-B30C-46669F6EC1CC}" srcOrd="3" destOrd="0" presId="urn:microsoft.com/office/officeart/2005/8/layout/hProcess9"/>
    <dgm:cxn modelId="{66D57022-DD10-477C-A775-666E3A7510F5}" type="presParOf" srcId="{A0D505BE-E7E5-4D4C-9AE7-DACC3AE6CC13}" destId="{F9FDFF47-14FC-4833-BD19-581F955C81EC}" srcOrd="4" destOrd="0" presId="urn:microsoft.com/office/officeart/2005/8/layout/hProcess9"/>
    <dgm:cxn modelId="{A9A563BE-891A-4236-99F9-DC723C279270}" type="presParOf" srcId="{A0D505BE-E7E5-4D4C-9AE7-DACC3AE6CC13}" destId="{A5072905-DF84-4524-99C0-F2D2DADE254E}" srcOrd="5" destOrd="0" presId="urn:microsoft.com/office/officeart/2005/8/layout/hProcess9"/>
    <dgm:cxn modelId="{E9520CEE-807D-4FE6-B6E7-7CCFBE2D7A80}" type="presParOf" srcId="{A0D505BE-E7E5-4D4C-9AE7-DACC3AE6CC13}" destId="{A77A8F21-828D-48B5-8AAF-E7C93F22B51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4D21-D96C-43AD-BDA3-130BA525FBF0}">
      <dsp:nvSpPr>
        <dsp:cNvPr id="0" name=""/>
        <dsp:cNvSpPr/>
      </dsp:nvSpPr>
      <dsp:spPr>
        <a:xfrm>
          <a:off x="0" y="0"/>
          <a:ext cx="7366596" cy="25837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04F8A-3127-4B06-B858-77EE07420AD6}">
      <dsp:nvSpPr>
        <dsp:cNvPr id="0" name=""/>
        <dsp:cNvSpPr/>
      </dsp:nvSpPr>
      <dsp:spPr>
        <a:xfrm>
          <a:off x="4337" y="775133"/>
          <a:ext cx="2086243" cy="103351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rPr>
            <a:t>Input: EMR (e.g., Clinical Notes,, Laboratory Results, Medication Orders, Healthcare Utilities) and Twitter messages</a:t>
          </a:r>
          <a:endParaRPr lang="zh-CN" altLang="en-US" sz="1200" b="1" kern="1200" dirty="0">
            <a:solidFill>
              <a:schemeClr val="tx1"/>
            </a:solidFill>
          </a:endParaRPr>
        </a:p>
      </dsp:txBody>
      <dsp:txXfrm>
        <a:off x="54789" y="825585"/>
        <a:ext cx="1985339" cy="932607"/>
      </dsp:txXfrm>
    </dsp:sp>
    <dsp:sp modelId="{BCF5F30E-E9ED-4487-8794-0876917822C3}">
      <dsp:nvSpPr>
        <dsp:cNvPr id="0" name=""/>
        <dsp:cNvSpPr/>
      </dsp:nvSpPr>
      <dsp:spPr>
        <a:xfrm>
          <a:off x="2194892" y="775133"/>
          <a:ext cx="2086243" cy="103351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rPr>
            <a:t>Natural Language Processing Free-text notes</a:t>
          </a:r>
          <a:endParaRPr lang="zh-CN" altLang="en-US" sz="1200" b="1" kern="1200" dirty="0">
            <a:solidFill>
              <a:schemeClr val="tx1"/>
            </a:solidFill>
          </a:endParaRPr>
        </a:p>
      </dsp:txBody>
      <dsp:txXfrm>
        <a:off x="2245344" y="825585"/>
        <a:ext cx="1985339" cy="932607"/>
      </dsp:txXfrm>
    </dsp:sp>
    <dsp:sp modelId="{F9FDFF47-14FC-4833-BD19-581F955C81EC}">
      <dsp:nvSpPr>
        <dsp:cNvPr id="0" name=""/>
        <dsp:cNvSpPr/>
      </dsp:nvSpPr>
      <dsp:spPr>
        <a:xfrm>
          <a:off x="4385448" y="775133"/>
          <a:ext cx="2086243" cy="103351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rPr>
            <a:t>Predictive Models (built with feature selection + machine learning techniques)</a:t>
          </a:r>
          <a:endParaRPr lang="zh-CN" altLang="en-US" sz="1200" b="1" kern="1200" dirty="0">
            <a:solidFill>
              <a:schemeClr val="tx1"/>
            </a:solidFill>
          </a:endParaRPr>
        </a:p>
      </dsp:txBody>
      <dsp:txXfrm>
        <a:off x="4435900" y="825585"/>
        <a:ext cx="1985339" cy="932607"/>
      </dsp:txXfrm>
    </dsp:sp>
    <dsp:sp modelId="{A77A8F21-828D-48B5-8AAF-E7C93F22B511}">
      <dsp:nvSpPr>
        <dsp:cNvPr id="0" name=""/>
        <dsp:cNvSpPr/>
      </dsp:nvSpPr>
      <dsp:spPr>
        <a:xfrm>
          <a:off x="6576003" y="775133"/>
          <a:ext cx="2086243" cy="1033511"/>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solidFill>
                <a:schemeClr val="tx1"/>
              </a:solidFill>
            </a:rPr>
            <a:t>Output: Posterior Probabilities and likelihoods</a:t>
          </a:r>
          <a:endParaRPr lang="zh-CN" altLang="en-US" sz="1200" b="1" kern="1200" dirty="0">
            <a:solidFill>
              <a:schemeClr val="tx1"/>
            </a:solidFill>
          </a:endParaRPr>
        </a:p>
      </dsp:txBody>
      <dsp:txXfrm>
        <a:off x="6626455" y="825585"/>
        <a:ext cx="1985339" cy="9326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83C612F-2728-49A7-B7A4-D248AB33B553}" type="datetimeFigureOut">
              <a:rPr lang="en-US" smtClean="0"/>
              <a:t>12/8/23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FDD16E-CC74-42E2-9C92-A2999DCDBF1A}" type="slidenum">
              <a:rPr lang="en-US" smtClean="0"/>
              <a:t>‹#›</a:t>
            </a:fld>
            <a:endParaRPr lang="en-US" dirty="0"/>
          </a:p>
        </p:txBody>
      </p:sp>
    </p:spTree>
    <p:extLst>
      <p:ext uri="{BB962C8B-B14F-4D97-AF65-F5344CB8AC3E}">
        <p14:creationId xmlns:p14="http://schemas.microsoft.com/office/powerpoint/2010/main" val="39598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DD16E-CC74-42E2-9C92-A2999DCDBF1A}" type="slidenum">
              <a:rPr lang="en-US" smtClean="0"/>
              <a:t>1</a:t>
            </a:fld>
            <a:endParaRPr lang="en-US" dirty="0"/>
          </a:p>
        </p:txBody>
      </p:sp>
    </p:spTree>
    <p:extLst>
      <p:ext uri="{BB962C8B-B14F-4D97-AF65-F5344CB8AC3E}">
        <p14:creationId xmlns:p14="http://schemas.microsoft.com/office/powerpoint/2010/main" val="32146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474C6-9575-4FAF-94C6-A96362813516}" type="slidenum">
              <a:rPr lang="en-US" smtClean="0"/>
              <a:t>2</a:t>
            </a:fld>
            <a:endParaRPr lang="en-US" dirty="0"/>
          </a:p>
        </p:txBody>
      </p:sp>
    </p:spTree>
    <p:extLst>
      <p:ext uri="{BB962C8B-B14F-4D97-AF65-F5344CB8AC3E}">
        <p14:creationId xmlns:p14="http://schemas.microsoft.com/office/powerpoint/2010/main" val="219886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DD16E-CC74-42E2-9C92-A2999DCDBF1A}" type="slidenum">
              <a:rPr lang="en-US" smtClean="0"/>
              <a:t>3</a:t>
            </a:fld>
            <a:endParaRPr lang="en-US" dirty="0"/>
          </a:p>
        </p:txBody>
      </p:sp>
    </p:spTree>
    <p:extLst>
      <p:ext uri="{BB962C8B-B14F-4D97-AF65-F5344CB8AC3E}">
        <p14:creationId xmlns:p14="http://schemas.microsoft.com/office/powerpoint/2010/main" val="298541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DD16E-CC74-42E2-9C92-A2999DCDBF1A}" type="slidenum">
              <a:rPr lang="en-US" smtClean="0"/>
              <a:t>4</a:t>
            </a:fld>
            <a:endParaRPr lang="en-US" dirty="0"/>
          </a:p>
        </p:txBody>
      </p:sp>
    </p:spTree>
    <p:extLst>
      <p:ext uri="{BB962C8B-B14F-4D97-AF65-F5344CB8AC3E}">
        <p14:creationId xmlns:p14="http://schemas.microsoft.com/office/powerpoint/2010/main" val="304447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474C6-9575-4FAF-94C6-A96362813516}" type="slidenum">
              <a:rPr lang="en-US" smtClean="0"/>
              <a:t>6</a:t>
            </a:fld>
            <a:endParaRPr lang="en-US" dirty="0"/>
          </a:p>
        </p:txBody>
      </p:sp>
    </p:spTree>
    <p:extLst>
      <p:ext uri="{BB962C8B-B14F-4D97-AF65-F5344CB8AC3E}">
        <p14:creationId xmlns:p14="http://schemas.microsoft.com/office/powerpoint/2010/main" val="114633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DD16E-CC74-42E2-9C92-A2999DCDBF1A}" type="slidenum">
              <a:rPr lang="en-US" smtClean="0"/>
              <a:t>7</a:t>
            </a:fld>
            <a:endParaRPr lang="en-US" dirty="0"/>
          </a:p>
        </p:txBody>
      </p:sp>
    </p:spTree>
    <p:extLst>
      <p:ext uri="{BB962C8B-B14F-4D97-AF65-F5344CB8AC3E}">
        <p14:creationId xmlns:p14="http://schemas.microsoft.com/office/powerpoint/2010/main" val="225934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80DB6-6478-4539-AF17-F1BF64B22194}" type="slidenum">
              <a:rPr lang="en-US" smtClean="0"/>
              <a:t>8</a:t>
            </a:fld>
            <a:endParaRPr lang="en-US" dirty="0"/>
          </a:p>
        </p:txBody>
      </p:sp>
    </p:spTree>
    <p:extLst>
      <p:ext uri="{BB962C8B-B14F-4D97-AF65-F5344CB8AC3E}">
        <p14:creationId xmlns:p14="http://schemas.microsoft.com/office/powerpoint/2010/main" val="357627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B9718E-FBA2-4300-8E63-34CB4DFF98F4}"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292967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18E-FBA2-4300-8E63-34CB4DFF98F4}"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45172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18E-FBA2-4300-8E63-34CB4DFF98F4}"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228069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B9718E-FBA2-4300-8E63-34CB4DFF98F4}"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363505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B9718E-FBA2-4300-8E63-34CB4DFF98F4}" type="datetimeFigureOut">
              <a:rPr lang="en-US" smtClean="0"/>
              <a:t>12/8/23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333284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B9718E-FBA2-4300-8E63-34CB4DFF98F4}"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413328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B9718E-FBA2-4300-8E63-34CB4DFF98F4}" type="datetimeFigureOut">
              <a:rPr lang="en-US" smtClean="0"/>
              <a:t>12/8/23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33498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B9718E-FBA2-4300-8E63-34CB4DFF98F4}" type="datetimeFigureOut">
              <a:rPr lang="en-US" smtClean="0"/>
              <a:t>12/8/23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35154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9718E-FBA2-4300-8E63-34CB4DFF98F4}" type="datetimeFigureOut">
              <a:rPr lang="en-US" smtClean="0"/>
              <a:t>12/8/23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23919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9718E-FBA2-4300-8E63-34CB4DFF98F4}"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210928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9718E-FBA2-4300-8E63-34CB4DFF98F4}" type="datetimeFigureOut">
              <a:rPr lang="en-US" smtClean="0"/>
              <a:t>12/8/23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AD2B2E-60CE-4E4C-9080-43E5787F7226}" type="slidenum">
              <a:rPr lang="en-US" smtClean="0"/>
              <a:t>‹#›</a:t>
            </a:fld>
            <a:endParaRPr lang="en-US" dirty="0"/>
          </a:p>
        </p:txBody>
      </p:sp>
    </p:spTree>
    <p:extLst>
      <p:ext uri="{BB962C8B-B14F-4D97-AF65-F5344CB8AC3E}">
        <p14:creationId xmlns:p14="http://schemas.microsoft.com/office/powerpoint/2010/main" val="14116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9718E-FBA2-4300-8E63-34CB4DFF98F4}" type="datetimeFigureOut">
              <a:rPr lang="en-US" smtClean="0"/>
              <a:t>12/8/23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D2B2E-60CE-4E4C-9080-43E5787F7226}" type="slidenum">
              <a:rPr lang="en-US" smtClean="0"/>
              <a:t>‹#›</a:t>
            </a:fld>
            <a:endParaRPr lang="en-US" dirty="0"/>
          </a:p>
        </p:txBody>
      </p:sp>
    </p:spTree>
    <p:extLst>
      <p:ext uri="{BB962C8B-B14F-4D97-AF65-F5344CB8AC3E}">
        <p14:creationId xmlns:p14="http://schemas.microsoft.com/office/powerpoint/2010/main" val="383709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cholar.google.com/citations?hl=en&amp;authuser=3&amp;user=DSkE5P0AAAAJ" TargetMode="External"/><Relationship Id="rId5" Type="http://schemas.openxmlformats.org/officeDocument/2006/relationships/hyperlink" Target="https://www.linkedin.com/in/ye-ye-88815731/" TargetMode="External"/><Relationship Id="rId4" Type="http://schemas.openxmlformats.org/officeDocument/2006/relationships/hyperlink" Target="mailto:yey5@pitt.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tiff"/><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rxiv.org/abs/2310.084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6.sv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75" y="440465"/>
            <a:ext cx="3575200" cy="3688862"/>
          </a:xfrm>
          <a:prstGeom prst="rect">
            <a:avLst/>
          </a:prstGeom>
        </p:spPr>
      </p:pic>
      <p:sp>
        <p:nvSpPr>
          <p:cNvPr id="6" name="TextBox 5"/>
          <p:cNvSpPr txBox="1"/>
          <p:nvPr/>
        </p:nvSpPr>
        <p:spPr>
          <a:xfrm>
            <a:off x="638597" y="4308251"/>
            <a:ext cx="10408109" cy="2369880"/>
          </a:xfrm>
          <a:prstGeom prst="rect">
            <a:avLst/>
          </a:prstGeom>
          <a:noFill/>
        </p:spPr>
        <p:txBody>
          <a:bodyPr wrap="square" rtlCol="0">
            <a:spAutoFit/>
          </a:bodyPr>
          <a:lstStyle/>
          <a:p>
            <a:r>
              <a:rPr lang="en-US" sz="3200" b="1" dirty="0"/>
              <a:t>Ye, Ye</a:t>
            </a:r>
          </a:p>
          <a:p>
            <a:endParaRPr lang="en-US" sz="400" dirty="0"/>
          </a:p>
          <a:p>
            <a:r>
              <a:rPr lang="en-US" dirty="0"/>
              <a:t>Assistant Professor</a:t>
            </a:r>
          </a:p>
          <a:p>
            <a:r>
              <a:rPr lang="en-US" dirty="0"/>
              <a:t>Faculty Mentors: Drs. Michael Becich (primary), Gregory Cooper</a:t>
            </a:r>
          </a:p>
          <a:p>
            <a:r>
              <a:rPr lang="en-US" dirty="0"/>
              <a:t>Department of Biomedical Informatics, University of Pittsburgh</a:t>
            </a:r>
          </a:p>
          <a:p>
            <a:r>
              <a:rPr lang="en-US" dirty="0"/>
              <a:t>Contact: </a:t>
            </a:r>
            <a:r>
              <a:rPr lang="en-US" dirty="0">
                <a:hlinkClick r:id="rId4"/>
              </a:rPr>
              <a:t>yey5@pitt.edu</a:t>
            </a:r>
            <a:r>
              <a:rPr lang="en-US" dirty="0"/>
              <a:t> Phone: 412-925-2746</a:t>
            </a:r>
          </a:p>
          <a:p>
            <a:r>
              <a:rPr lang="en-US" dirty="0"/>
              <a:t>LinkedIn: </a:t>
            </a:r>
            <a:r>
              <a:rPr lang="en-US" dirty="0">
                <a:hlinkClick r:id="rId5"/>
              </a:rPr>
              <a:t>https://www.linkedin.com/in/ye-ye-88815731/</a:t>
            </a:r>
            <a:endParaRPr lang="en-US" dirty="0"/>
          </a:p>
          <a:p>
            <a:r>
              <a:rPr lang="en-US" dirty="0"/>
              <a:t>Google scholar profile: </a:t>
            </a:r>
            <a:r>
              <a:rPr lang="en-US" dirty="0">
                <a:hlinkClick r:id="rId6"/>
              </a:rPr>
              <a:t>https://scholar.google.com/citations?hl=en&amp;authuser=3&amp;user=DSkE5P0AAAAJ</a:t>
            </a:r>
            <a:endParaRPr lang="en-US" dirty="0"/>
          </a:p>
        </p:txBody>
      </p:sp>
      <p:sp>
        <p:nvSpPr>
          <p:cNvPr id="8" name="Rectangle 7"/>
          <p:cNvSpPr/>
          <p:nvPr/>
        </p:nvSpPr>
        <p:spPr>
          <a:xfrm>
            <a:off x="5396720" y="303245"/>
            <a:ext cx="5607689"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 in Population Health</a:t>
            </a:r>
          </a:p>
        </p:txBody>
      </p:sp>
      <p:sp>
        <p:nvSpPr>
          <p:cNvPr id="9" name="TextBox 8"/>
          <p:cNvSpPr txBox="1"/>
          <p:nvPr/>
        </p:nvSpPr>
        <p:spPr>
          <a:xfrm>
            <a:off x="4433191" y="1182011"/>
            <a:ext cx="7468297" cy="3524042"/>
          </a:xfrm>
          <a:prstGeom prst="rect">
            <a:avLst/>
          </a:prstGeom>
          <a:noFill/>
        </p:spPr>
        <p:txBody>
          <a:bodyPr wrap="square" rtlCol="0">
            <a:spAutoFit/>
          </a:bodyPr>
          <a:lstStyle/>
          <a:p>
            <a:r>
              <a:rPr lang="en-US" b="1" dirty="0"/>
              <a:t>Multidisciplinary Background : </a:t>
            </a:r>
          </a:p>
          <a:p>
            <a:r>
              <a:rPr lang="en-US" dirty="0"/>
              <a:t>Preventive Medicine (BMED, MD Equivalent), Epidemiology and Health Statistics (MS), Public Health Informatics (MS), and Artificial Intelligence (PhD)</a:t>
            </a:r>
          </a:p>
          <a:p>
            <a:endParaRPr lang="en-US" sz="700" dirty="0"/>
          </a:p>
          <a:p>
            <a:r>
              <a:rPr lang="en-US" b="1" dirty="0"/>
              <a:t>Research Interests: </a:t>
            </a:r>
          </a:p>
          <a:p>
            <a:r>
              <a:rPr lang="en-US" dirty="0"/>
              <a:t>Developing artificial intelligence techniques (e.g., transfer learning, machine learning, natural language processing) and statistical methods (e.g., Bayesian statistics, linear models, survival analysis) to analyze large-scale healthcare data (e.g., electronic medical records, administrative data, questionnaire surveys) and social media data (e.g., tweets) for</a:t>
            </a:r>
          </a:p>
          <a:p>
            <a:pPr marL="342900" indent="-342900">
              <a:buAutoNum type="arabicPeriod"/>
            </a:pPr>
            <a:r>
              <a:rPr lang="en-US" dirty="0"/>
              <a:t>Infectious Disease Surveillance</a:t>
            </a:r>
          </a:p>
          <a:p>
            <a:pPr marL="342900" indent="-342900">
              <a:buAutoNum type="arabicPeriod"/>
            </a:pPr>
            <a:r>
              <a:rPr lang="en-US" dirty="0"/>
              <a:t>Cancer Surveillance</a:t>
            </a:r>
          </a:p>
          <a:p>
            <a:pPr marL="342900" indent="-342900">
              <a:buAutoNum type="arabicPeriod"/>
            </a:pPr>
            <a:r>
              <a:rPr lang="en-US" dirty="0"/>
              <a:t>Healthcare Management (Quality and Cost)</a:t>
            </a:r>
          </a:p>
        </p:txBody>
      </p:sp>
      <p:pic>
        <p:nvPicPr>
          <p:cNvPr id="10" name="Picture 34" descr="seal3"/>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10421586" y="4937879"/>
            <a:ext cx="1139825" cy="113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43" descr="dbmi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6779" y="4934711"/>
            <a:ext cx="12001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52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727895" y="2613140"/>
            <a:ext cx="2393651" cy="1459135"/>
          </a:xfrm>
          <a:prstGeom prst="rect">
            <a:avLst/>
          </a:prstGeom>
        </p:spPr>
      </p:pic>
      <p:pic>
        <p:nvPicPr>
          <p:cNvPr id="94" name="Picture 93"/>
          <p:cNvPicPr>
            <a:picLocks noChangeAspect="1"/>
          </p:cNvPicPr>
          <p:nvPr/>
        </p:nvPicPr>
        <p:blipFill>
          <a:blip r:embed="rId4"/>
          <a:stretch>
            <a:fillRect/>
          </a:stretch>
        </p:blipFill>
        <p:spPr>
          <a:xfrm>
            <a:off x="6387656" y="5251063"/>
            <a:ext cx="2191379" cy="1417846"/>
          </a:xfrm>
          <a:prstGeom prst="rect">
            <a:avLst/>
          </a:prstGeom>
        </p:spPr>
      </p:pic>
      <p:pic>
        <p:nvPicPr>
          <p:cNvPr id="2" name="Picture 1"/>
          <p:cNvPicPr>
            <a:picLocks noChangeAspect="1"/>
          </p:cNvPicPr>
          <p:nvPr/>
        </p:nvPicPr>
        <p:blipFill>
          <a:blip r:embed="rId4"/>
          <a:stretch>
            <a:fillRect/>
          </a:stretch>
        </p:blipFill>
        <p:spPr>
          <a:xfrm>
            <a:off x="43035" y="5209222"/>
            <a:ext cx="2410918" cy="1404575"/>
          </a:xfrm>
          <a:prstGeom prst="rect">
            <a:avLst/>
          </a:prstGeom>
        </p:spPr>
      </p:pic>
      <p:sp>
        <p:nvSpPr>
          <p:cNvPr id="4" name="Oval 3"/>
          <p:cNvSpPr/>
          <p:nvPr/>
        </p:nvSpPr>
        <p:spPr>
          <a:xfrm>
            <a:off x="60014" y="2825549"/>
            <a:ext cx="2317472" cy="183715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951281" y="2861256"/>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1225738" y="3274459"/>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1473537" y="403419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973680" y="4043819"/>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424869" y="2909504"/>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a:off x="758387" y="3636264"/>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p:cNvSpPr/>
          <p:nvPr/>
        </p:nvSpPr>
        <p:spPr>
          <a:xfrm>
            <a:off x="125357" y="3273653"/>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1805005" y="3655433"/>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a:off x="1840408" y="3267590"/>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461168" y="402368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Arrow 33"/>
          <p:cNvSpPr/>
          <p:nvPr/>
        </p:nvSpPr>
        <p:spPr>
          <a:xfrm rot="5400000">
            <a:off x="933727" y="4771550"/>
            <a:ext cx="531006" cy="40518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71439" y="14916"/>
            <a:ext cx="7096259" cy="646331"/>
          </a:xfrm>
          <a:prstGeom prst="rect">
            <a:avLst/>
          </a:prstGeom>
          <a:noFill/>
        </p:spPr>
        <p:txBody>
          <a:bodyPr wrap="square" rtlCol="0">
            <a:spAutoFit/>
          </a:bodyPr>
          <a:lstStyle/>
          <a:p>
            <a:r>
              <a:rPr lang="en-US" sz="3600" b="1" dirty="0"/>
              <a:t>Bayesian Network Transfer Learning</a:t>
            </a:r>
          </a:p>
        </p:txBody>
      </p:sp>
      <p:sp>
        <p:nvSpPr>
          <p:cNvPr id="69" name="Rectangle 68"/>
          <p:cNvSpPr/>
          <p:nvPr/>
        </p:nvSpPr>
        <p:spPr>
          <a:xfrm>
            <a:off x="3668108" y="5847589"/>
            <a:ext cx="1320717" cy="4948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UPMC Data / UPMC Model</a:t>
            </a:r>
          </a:p>
        </p:txBody>
      </p:sp>
      <p:sp>
        <p:nvSpPr>
          <p:cNvPr id="71" name="TextBox 70"/>
          <p:cNvSpPr txBox="1"/>
          <p:nvPr/>
        </p:nvSpPr>
        <p:spPr>
          <a:xfrm>
            <a:off x="26943" y="1088030"/>
            <a:ext cx="2403802" cy="1384995"/>
          </a:xfrm>
          <a:prstGeom prst="rect">
            <a:avLst/>
          </a:prstGeom>
          <a:noFill/>
        </p:spPr>
        <p:txBody>
          <a:bodyPr wrap="square" rtlCol="0">
            <a:spAutoFit/>
          </a:bodyPr>
          <a:lstStyle/>
          <a:p>
            <a:r>
              <a:rPr lang="en-US" sz="1400" dirty="0"/>
              <a:t>source domain and task </a:t>
            </a:r>
          </a:p>
          <a:p>
            <a:r>
              <a:rPr lang="en-US" sz="1400" dirty="0"/>
              <a:t>(e.g.,  influenza detection in Emergency Departments at University of Pittsburgh Medical Center (UPMC), Pennsylvania)</a:t>
            </a:r>
          </a:p>
        </p:txBody>
      </p:sp>
      <p:sp>
        <p:nvSpPr>
          <p:cNvPr id="72" name="TextBox 71"/>
          <p:cNvSpPr txBox="1"/>
          <p:nvPr/>
        </p:nvSpPr>
        <p:spPr>
          <a:xfrm>
            <a:off x="9860008" y="114743"/>
            <a:ext cx="2322704" cy="1169551"/>
          </a:xfrm>
          <a:prstGeom prst="rect">
            <a:avLst/>
          </a:prstGeom>
          <a:noFill/>
        </p:spPr>
        <p:txBody>
          <a:bodyPr wrap="square" rtlCol="0">
            <a:spAutoFit/>
          </a:bodyPr>
          <a:lstStyle/>
          <a:p>
            <a:r>
              <a:rPr lang="en-US" sz="1400" dirty="0"/>
              <a:t>target domain and task (e.g.,  influenza detection in Emergency Departments at Intermountain Healthcare (IH), Utah)</a:t>
            </a:r>
          </a:p>
        </p:txBody>
      </p:sp>
      <p:sp>
        <p:nvSpPr>
          <p:cNvPr id="49" name="Isosceles Triangle 48"/>
          <p:cNvSpPr/>
          <p:nvPr/>
        </p:nvSpPr>
        <p:spPr>
          <a:xfrm>
            <a:off x="1292688" y="366439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a:off x="701321" y="3269438"/>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198910" y="363926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ight Arrow 125"/>
          <p:cNvSpPr/>
          <p:nvPr/>
        </p:nvSpPr>
        <p:spPr>
          <a:xfrm rot="16200000">
            <a:off x="10699593" y="4446496"/>
            <a:ext cx="544132" cy="40743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54178" y="6433136"/>
            <a:ext cx="1585521" cy="338554"/>
          </a:xfrm>
          <a:prstGeom prst="rect">
            <a:avLst/>
          </a:prstGeom>
          <a:noFill/>
        </p:spPr>
        <p:txBody>
          <a:bodyPr wrap="square" rtlCol="0">
            <a:spAutoFit/>
          </a:bodyPr>
          <a:lstStyle/>
          <a:p>
            <a:r>
              <a:rPr lang="en-US" sz="1600" b="1" dirty="0"/>
              <a:t>UPMC model</a:t>
            </a:r>
          </a:p>
        </p:txBody>
      </p:sp>
      <p:sp>
        <p:nvSpPr>
          <p:cNvPr id="5" name="Rectangle 4"/>
          <p:cNvSpPr/>
          <p:nvPr/>
        </p:nvSpPr>
        <p:spPr>
          <a:xfrm>
            <a:off x="6220407" y="4986842"/>
            <a:ext cx="5890065" cy="16597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8122627" y="5031352"/>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8675600" y="5028564"/>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a:off x="9800388" y="580126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p:cNvSpPr/>
          <p:nvPr/>
        </p:nvSpPr>
        <p:spPr>
          <a:xfrm>
            <a:off x="9824346" y="6219389"/>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a:off x="9226088" y="542278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a:off x="8658629" y="5430457"/>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Isosceles Triangle 89"/>
          <p:cNvSpPr/>
          <p:nvPr/>
        </p:nvSpPr>
        <p:spPr>
          <a:xfrm>
            <a:off x="9223497" y="5831489"/>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a:off x="10894569" y="5408557"/>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p:cNvSpPr/>
          <p:nvPr/>
        </p:nvSpPr>
        <p:spPr>
          <a:xfrm>
            <a:off x="10338836" y="5415428"/>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1"/>
          <p:cNvSpPr/>
          <p:nvPr/>
        </p:nvSpPr>
        <p:spPr>
          <a:xfrm>
            <a:off x="10917596" y="5789909"/>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Isosceles Triangle 94"/>
          <p:cNvSpPr/>
          <p:nvPr/>
        </p:nvSpPr>
        <p:spPr>
          <a:xfrm>
            <a:off x="8663947" y="6200943"/>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Isosceles Triangle 95"/>
          <p:cNvSpPr/>
          <p:nvPr/>
        </p:nvSpPr>
        <p:spPr>
          <a:xfrm>
            <a:off x="9239543" y="6218626"/>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Isosceles Triangle 97"/>
          <p:cNvSpPr/>
          <p:nvPr/>
        </p:nvSpPr>
        <p:spPr>
          <a:xfrm>
            <a:off x="10350393" y="621201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Isosceles Triangle 99"/>
          <p:cNvSpPr/>
          <p:nvPr/>
        </p:nvSpPr>
        <p:spPr>
          <a:xfrm>
            <a:off x="11482223" y="5789424"/>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10357190" y="5028555"/>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p:cNvSpPr/>
          <p:nvPr/>
        </p:nvSpPr>
        <p:spPr>
          <a:xfrm>
            <a:off x="10932309" y="5016225"/>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9785031" y="5019496"/>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9241326" y="5028561"/>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Isosceles Triangle 106"/>
          <p:cNvSpPr/>
          <p:nvPr/>
        </p:nvSpPr>
        <p:spPr>
          <a:xfrm>
            <a:off x="11472796" y="5408556"/>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osceles Triangle 108"/>
          <p:cNvSpPr/>
          <p:nvPr/>
        </p:nvSpPr>
        <p:spPr>
          <a:xfrm>
            <a:off x="10901667" y="621145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Isosceles Triangle 109"/>
          <p:cNvSpPr/>
          <p:nvPr/>
        </p:nvSpPr>
        <p:spPr>
          <a:xfrm>
            <a:off x="11490304" y="6202018"/>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Isosceles Triangle 111"/>
          <p:cNvSpPr/>
          <p:nvPr/>
        </p:nvSpPr>
        <p:spPr>
          <a:xfrm>
            <a:off x="10352969" y="5816452"/>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Isosceles Triangle 113"/>
          <p:cNvSpPr/>
          <p:nvPr/>
        </p:nvSpPr>
        <p:spPr>
          <a:xfrm>
            <a:off x="9778963" y="5415428"/>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p:cNvSpPr/>
          <p:nvPr/>
        </p:nvSpPr>
        <p:spPr>
          <a:xfrm>
            <a:off x="11490116" y="5009450"/>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ight Arrow 134"/>
          <p:cNvSpPr/>
          <p:nvPr/>
        </p:nvSpPr>
        <p:spPr>
          <a:xfrm rot="16200000">
            <a:off x="10704619" y="2099307"/>
            <a:ext cx="544980" cy="39731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p:cNvSpPr/>
          <p:nvPr/>
        </p:nvSpPr>
        <p:spPr>
          <a:xfrm>
            <a:off x="9971342" y="1224655"/>
            <a:ext cx="1978919" cy="78052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p:cNvSpPr/>
          <p:nvPr/>
        </p:nvSpPr>
        <p:spPr>
          <a:xfrm>
            <a:off x="10144763" y="1423164"/>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1285548" y="1432114"/>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p:cNvSpPr/>
          <p:nvPr/>
        </p:nvSpPr>
        <p:spPr>
          <a:xfrm>
            <a:off x="10730728" y="1432744"/>
            <a:ext cx="460145" cy="38599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5"/>
          <p:cNvSpPr>
            <a:spLocks noGrp="1"/>
          </p:cNvSpPr>
          <p:nvPr>
            <p:ph type="sldNum" sz="quarter" idx="12"/>
          </p:nvPr>
        </p:nvSpPr>
        <p:spPr/>
        <p:txBody>
          <a:bodyPr/>
          <a:lstStyle/>
          <a:p>
            <a:fld id="{0FFC71B3-EDCA-462C-AB67-8007EF431E72}" type="slidenum">
              <a:rPr lang="en-US" smtClean="0"/>
              <a:t>2</a:t>
            </a:fld>
            <a:endParaRPr lang="en-US" dirty="0"/>
          </a:p>
        </p:txBody>
      </p:sp>
      <p:sp>
        <p:nvSpPr>
          <p:cNvPr id="6" name="Rectangle 5"/>
          <p:cNvSpPr/>
          <p:nvPr/>
        </p:nvSpPr>
        <p:spPr>
          <a:xfrm>
            <a:off x="2436890" y="726740"/>
            <a:ext cx="7261074" cy="4524315"/>
          </a:xfrm>
          <a:prstGeom prst="rect">
            <a:avLst/>
          </a:prstGeom>
          <a:ln>
            <a:solidFill>
              <a:schemeClr val="accent1"/>
            </a:solidFill>
          </a:ln>
        </p:spPr>
        <p:txBody>
          <a:bodyPr wrap="square">
            <a:spAutoFit/>
          </a:bodyPr>
          <a:lstStyle/>
          <a:p>
            <a:r>
              <a:rPr lang="en-US" sz="1400" dirty="0">
                <a:effectLst/>
                <a:ea typeface="Times New Roman" panose="02020603050405020304" pitchFamily="18" charset="0"/>
                <a:cs typeface="Times New Roman" panose="02020603050405020304" pitchFamily="18" charset="0"/>
              </a:rPr>
              <a:t>I developed an innovative transfer learning framework to share both data and models between two different settings (e.g., hospitals). </a:t>
            </a:r>
            <a:r>
              <a:rPr lang="en-US" sz="1400" dirty="0"/>
              <a:t>To the best of my knowledge, this research is the first investigation of model-based transfer learning in biomedicine under heterogeneous scenarios. </a:t>
            </a:r>
          </a:p>
          <a:p>
            <a:endParaRPr lang="en-US" sz="600" b="1" dirty="0"/>
          </a:p>
          <a:p>
            <a:r>
              <a:rPr lang="en-US" sz="1300" b="1" dirty="0"/>
              <a:t>Publications:</a:t>
            </a:r>
          </a:p>
          <a:p>
            <a:pPr marL="228600" lvl="0" indent="-228600">
              <a:buFont typeface="+mj-lt"/>
              <a:buAutoNum type="arabicPeriod"/>
            </a:pPr>
            <a:r>
              <a:rPr lang="en-US" sz="1300" b="1" dirty="0"/>
              <a:t>Ye Y</a:t>
            </a:r>
            <a:r>
              <a:rPr lang="en-US" sz="1300" dirty="0"/>
              <a:t>. Transfer Learning for Bayesian Case Detection Systems. Doctoral dissertation, University of Pittsburgh. 2018. </a:t>
            </a:r>
            <a:r>
              <a:rPr lang="en-US" sz="1300" b="1" dirty="0"/>
              <a:t>*American Medical Informatics Association Doctoral Dissertation Award Finalist (Top 5) in 2019</a:t>
            </a:r>
            <a:r>
              <a:rPr lang="en-US" sz="1300" dirty="0"/>
              <a:t>.</a:t>
            </a:r>
          </a:p>
          <a:p>
            <a:pPr marL="228600" lvl="0" indent="-228600">
              <a:buFont typeface="+mj-lt"/>
              <a:buAutoNum type="arabicPeriod"/>
            </a:pPr>
            <a:r>
              <a:rPr lang="en-US" sz="1300" b="1" dirty="0"/>
              <a:t>Ye Y</a:t>
            </a:r>
            <a:r>
              <a:rPr lang="en-US" sz="1300" dirty="0"/>
              <a:t>, Wagner MM, Cooper GF, et al. Bayesian network transfer learning to improve re-usability of computable biomedical knowledge for public health. Poster abstract accepted by Mobilizing Computable Biomedical Knowledge 2nd Annual Meeting in National Institutes of Health - Bethesda, MD, July 18-19, 2019.</a:t>
            </a:r>
          </a:p>
          <a:p>
            <a:pPr marL="228600" lvl="0" indent="-228600">
              <a:buFont typeface="+mj-lt"/>
              <a:buAutoNum type="arabicPeriod"/>
            </a:pPr>
            <a:r>
              <a:rPr lang="en-US" sz="1300" b="1" dirty="0"/>
              <a:t>Ye Y</a:t>
            </a:r>
            <a:r>
              <a:rPr lang="en-US" sz="1300" dirty="0"/>
              <a:t>, Wagner MM, Cooper GF, et al. A study of the transferability of influenza case detection systems between two large healthcare systems. PLoS One. 2017 Apr 5;12(4):e0174970.</a:t>
            </a:r>
          </a:p>
          <a:p>
            <a:pPr marL="228600" lvl="0" indent="-228600">
              <a:buFont typeface="+mj-lt"/>
              <a:buAutoNum type="arabicPeriod"/>
            </a:pPr>
            <a:r>
              <a:rPr lang="en-US" sz="1300" dirty="0"/>
              <a:t>Ferraro JP, </a:t>
            </a:r>
            <a:r>
              <a:rPr lang="en-US" sz="1300" b="1" dirty="0"/>
              <a:t>Ye Y</a:t>
            </a:r>
            <a:r>
              <a:rPr lang="en-US" sz="1300" dirty="0"/>
              <a:t>, Gesteland PH, et al. The effects of natural language processing on cross-institutional portability of influenza case detection for disease surveillance. Applied Clinical Informatics. 2017 Feb;8(02):560-80. </a:t>
            </a:r>
          </a:p>
          <a:p>
            <a:pPr lvl="0"/>
            <a:endParaRPr lang="en-US" sz="600" dirty="0"/>
          </a:p>
          <a:p>
            <a:r>
              <a:rPr lang="en-US" sz="1300" b="1" dirty="0"/>
              <a:t>Funding Supports</a:t>
            </a:r>
            <a:r>
              <a:rPr lang="en-US" sz="1300" dirty="0"/>
              <a:t>:</a:t>
            </a:r>
          </a:p>
          <a:p>
            <a:pPr marL="228600" indent="-228600">
              <a:buFont typeface="+mj-lt"/>
              <a:buAutoNum type="arabicPeriod"/>
            </a:pPr>
            <a:r>
              <a:rPr lang="en-US" sz="1300" dirty="0"/>
              <a:t>Arts and Sciences Fellowship, U Pittsburgh, Sep 2016 – May 2017 </a:t>
            </a:r>
          </a:p>
          <a:p>
            <a:pPr marL="228600" indent="-228600">
              <a:buFont typeface="+mj-lt"/>
              <a:buAutoNum type="arabicPeriod"/>
            </a:pPr>
            <a:r>
              <a:rPr lang="en-US" sz="1300" dirty="0"/>
              <a:t>Andrew Mellon Fellowship, U Pittsburgh, Sep 2017 – May 2018</a:t>
            </a:r>
          </a:p>
          <a:p>
            <a:pPr marL="228600" indent="-228600">
              <a:buFont typeface="+mj-lt"/>
              <a:buAutoNum type="arabicPeriod"/>
            </a:pPr>
            <a:r>
              <a:rPr lang="en-US" sz="1300" dirty="0"/>
              <a:t>K99, NLM, May 2020 – April 2022</a:t>
            </a:r>
          </a:p>
          <a:p>
            <a:pPr marL="228600" indent="-228600">
              <a:buFont typeface="+mj-lt"/>
              <a:buAutoNum type="arabicPeriod"/>
            </a:pPr>
            <a:r>
              <a:rPr lang="en-US" sz="1300" dirty="0"/>
              <a:t>R00, NLM, May 2022 – April 2025</a:t>
            </a:r>
          </a:p>
        </p:txBody>
      </p:sp>
      <p:sp>
        <p:nvSpPr>
          <p:cNvPr id="108" name="Isosceles Triangle 107"/>
          <p:cNvSpPr/>
          <p:nvPr/>
        </p:nvSpPr>
        <p:spPr>
          <a:xfrm>
            <a:off x="1483976" y="2906777"/>
            <a:ext cx="501807" cy="38599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ight Arrow 112"/>
          <p:cNvSpPr/>
          <p:nvPr/>
        </p:nvSpPr>
        <p:spPr>
          <a:xfrm>
            <a:off x="2570272" y="5892401"/>
            <a:ext cx="971394" cy="40518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ight Arrow 117"/>
          <p:cNvSpPr/>
          <p:nvPr/>
        </p:nvSpPr>
        <p:spPr>
          <a:xfrm>
            <a:off x="5107263" y="5908758"/>
            <a:ext cx="971394" cy="40518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10496216" y="4041620"/>
            <a:ext cx="1050288" cy="369332"/>
          </a:xfrm>
          <a:prstGeom prst="rect">
            <a:avLst/>
          </a:prstGeom>
        </p:spPr>
        <p:txBody>
          <a:bodyPr wrap="none">
            <a:spAutoFit/>
          </a:bodyPr>
          <a:lstStyle/>
          <a:p>
            <a:r>
              <a:rPr lang="en-US" b="1" dirty="0"/>
              <a:t>IH model</a:t>
            </a:r>
          </a:p>
        </p:txBody>
      </p:sp>
    </p:spTree>
    <p:extLst>
      <p:ext uri="{BB962C8B-B14F-4D97-AF65-F5344CB8AC3E}">
        <p14:creationId xmlns:p14="http://schemas.microsoft.com/office/powerpoint/2010/main" val="294591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D56CD-EFC2-A00A-8E8B-11E242C930F3}"/>
              </a:ext>
            </a:extLst>
          </p:cNvPr>
          <p:cNvSpPr txBox="1"/>
          <p:nvPr/>
        </p:nvSpPr>
        <p:spPr>
          <a:xfrm>
            <a:off x="156140" y="877987"/>
            <a:ext cx="3800506" cy="1015663"/>
          </a:xfrm>
          <a:prstGeom prst="rect">
            <a:avLst/>
          </a:prstGeom>
          <a:noFill/>
        </p:spPr>
        <p:txBody>
          <a:bodyPr wrap="square" rtlCol="0">
            <a:spAutoFit/>
          </a:bodyPr>
          <a:lstStyle/>
          <a:p>
            <a:r>
              <a:rPr lang="en-US" b="1" dirty="0">
                <a:solidFill>
                  <a:srgbClr val="002060"/>
                </a:solidFill>
              </a:rPr>
              <a:t>Objective</a:t>
            </a:r>
          </a:p>
          <a:p>
            <a:r>
              <a:rPr lang="en-US" sz="1400" dirty="0"/>
              <a:t>Whether, when and how deep transfer learning may be useful for infectious disease case detection in emergency department visits</a:t>
            </a:r>
          </a:p>
        </p:txBody>
      </p:sp>
      <p:pic>
        <p:nvPicPr>
          <p:cNvPr id="39" name="Picture 38" descr="A picture containing graphical user interface&#10;&#10;Description automatically generated">
            <a:extLst>
              <a:ext uri="{FF2B5EF4-FFF2-40B4-BE49-F238E27FC236}">
                <a16:creationId xmlns:a16="http://schemas.microsoft.com/office/drawing/2014/main" id="{8971C42B-D749-FA1A-7BF6-44B35BE034B6}"/>
              </a:ext>
            </a:extLst>
          </p:cNvPr>
          <p:cNvPicPr>
            <a:picLocks noChangeAspect="1"/>
          </p:cNvPicPr>
          <p:nvPr/>
        </p:nvPicPr>
        <p:blipFill>
          <a:blip r:embed="rId3"/>
          <a:stretch>
            <a:fillRect/>
          </a:stretch>
        </p:blipFill>
        <p:spPr>
          <a:xfrm>
            <a:off x="4240654" y="2046940"/>
            <a:ext cx="7547173" cy="3113209"/>
          </a:xfrm>
          <a:prstGeom prst="rect">
            <a:avLst/>
          </a:prstGeom>
        </p:spPr>
      </p:pic>
      <p:grpSp>
        <p:nvGrpSpPr>
          <p:cNvPr id="26" name="Group 25">
            <a:extLst>
              <a:ext uri="{FF2B5EF4-FFF2-40B4-BE49-F238E27FC236}">
                <a16:creationId xmlns:a16="http://schemas.microsoft.com/office/drawing/2014/main" id="{A58D29F4-ADDD-039E-2975-D4A82E1DC7EC}"/>
              </a:ext>
            </a:extLst>
          </p:cNvPr>
          <p:cNvGrpSpPr/>
          <p:nvPr/>
        </p:nvGrpSpPr>
        <p:grpSpPr>
          <a:xfrm>
            <a:off x="3818792" y="559634"/>
            <a:ext cx="5673930" cy="1435671"/>
            <a:chOff x="6258421" y="481667"/>
            <a:chExt cx="6808717" cy="1722807"/>
          </a:xfrm>
        </p:grpSpPr>
        <p:grpSp>
          <p:nvGrpSpPr>
            <p:cNvPr id="2" name="Group 1">
              <a:extLst>
                <a:ext uri="{FF2B5EF4-FFF2-40B4-BE49-F238E27FC236}">
                  <a16:creationId xmlns:a16="http://schemas.microsoft.com/office/drawing/2014/main" id="{F4E79CA9-6217-2A25-0052-48765B0C0418}"/>
                </a:ext>
              </a:extLst>
            </p:cNvPr>
            <p:cNvGrpSpPr/>
            <p:nvPr/>
          </p:nvGrpSpPr>
          <p:grpSpPr>
            <a:xfrm>
              <a:off x="6258421" y="481667"/>
              <a:ext cx="5909740" cy="1722807"/>
              <a:chOff x="178445" y="825281"/>
              <a:chExt cx="4338917" cy="1264881"/>
            </a:xfrm>
          </p:grpSpPr>
          <p:sp>
            <p:nvSpPr>
              <p:cNvPr id="3" name="TextBox 2">
                <a:extLst>
                  <a:ext uri="{FF2B5EF4-FFF2-40B4-BE49-F238E27FC236}">
                    <a16:creationId xmlns:a16="http://schemas.microsoft.com/office/drawing/2014/main" id="{887433BD-CC9B-3930-3B3D-0A7957146C40}"/>
                  </a:ext>
                </a:extLst>
              </p:cNvPr>
              <p:cNvSpPr txBox="1"/>
              <p:nvPr/>
            </p:nvSpPr>
            <p:spPr>
              <a:xfrm>
                <a:off x="816873" y="1425616"/>
                <a:ext cx="751799" cy="262068"/>
              </a:xfrm>
              <a:prstGeom prst="rect">
                <a:avLst/>
              </a:prstGeom>
              <a:noFill/>
            </p:spPr>
            <p:txBody>
              <a:bodyPr wrap="none" rtlCol="0">
                <a:spAutoFit/>
              </a:bodyPr>
              <a:lstStyle/>
              <a:p>
                <a:r>
                  <a:rPr lang="en-US" sz="1333" dirty="0"/>
                  <a:t>IHC’s EHR</a:t>
                </a:r>
              </a:p>
            </p:txBody>
          </p:sp>
          <p:pic>
            <p:nvPicPr>
              <p:cNvPr id="5" name="Graphic 4" descr="Address Book outline">
                <a:extLst>
                  <a:ext uri="{FF2B5EF4-FFF2-40B4-BE49-F238E27FC236}">
                    <a16:creationId xmlns:a16="http://schemas.microsoft.com/office/drawing/2014/main" id="{5EE3E8C1-CB3F-CE8D-BC56-396E173429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899" y="849870"/>
                <a:ext cx="660063" cy="660063"/>
              </a:xfrm>
              <a:prstGeom prst="rect">
                <a:avLst/>
              </a:prstGeom>
            </p:spPr>
          </p:pic>
          <p:pic>
            <p:nvPicPr>
              <p:cNvPr id="6" name="Graphic 5" descr="Inventory outline">
                <a:extLst>
                  <a:ext uri="{FF2B5EF4-FFF2-40B4-BE49-F238E27FC236}">
                    <a16:creationId xmlns:a16="http://schemas.microsoft.com/office/drawing/2014/main" id="{BC3E7525-52DF-9F1A-15AF-CB6ADF4385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27381" y="825281"/>
                <a:ext cx="718889" cy="718889"/>
              </a:xfrm>
              <a:prstGeom prst="rect">
                <a:avLst/>
              </a:prstGeom>
            </p:spPr>
          </p:pic>
          <p:sp>
            <p:nvSpPr>
              <p:cNvPr id="7" name="TextBox 6">
                <a:extLst>
                  <a:ext uri="{FF2B5EF4-FFF2-40B4-BE49-F238E27FC236}">
                    <a16:creationId xmlns:a16="http://schemas.microsoft.com/office/drawing/2014/main" id="{138BD2BF-A872-13AE-03D7-079E73C03F90}"/>
                  </a:ext>
                </a:extLst>
              </p:cNvPr>
              <p:cNvSpPr txBox="1"/>
              <p:nvPr/>
            </p:nvSpPr>
            <p:spPr>
              <a:xfrm>
                <a:off x="2555258" y="1430132"/>
                <a:ext cx="689544" cy="262068"/>
              </a:xfrm>
              <a:prstGeom prst="rect">
                <a:avLst/>
              </a:prstGeom>
              <a:noFill/>
            </p:spPr>
            <p:txBody>
              <a:bodyPr wrap="none" rtlCol="0">
                <a:spAutoFit/>
              </a:bodyPr>
              <a:lstStyle/>
              <a:p>
                <a:r>
                  <a:rPr lang="en-US" sz="1333" dirty="0"/>
                  <a:t>Features</a:t>
                </a:r>
              </a:p>
            </p:txBody>
          </p:sp>
          <p:sp>
            <p:nvSpPr>
              <p:cNvPr id="9" name="TextBox 8">
                <a:extLst>
                  <a:ext uri="{FF2B5EF4-FFF2-40B4-BE49-F238E27FC236}">
                    <a16:creationId xmlns:a16="http://schemas.microsoft.com/office/drawing/2014/main" id="{9530BB89-5581-7966-2084-6EEC379A487E}"/>
                  </a:ext>
                </a:extLst>
              </p:cNvPr>
              <p:cNvSpPr txBox="1"/>
              <p:nvPr/>
            </p:nvSpPr>
            <p:spPr>
              <a:xfrm>
                <a:off x="1524801" y="989461"/>
                <a:ext cx="988896" cy="216930"/>
              </a:xfrm>
              <a:prstGeom prst="rect">
                <a:avLst/>
              </a:prstGeom>
              <a:noFill/>
            </p:spPr>
            <p:txBody>
              <a:bodyPr wrap="none" rtlCol="0">
                <a:spAutoFit/>
              </a:bodyPr>
              <a:lstStyle/>
              <a:p>
                <a:r>
                  <a:rPr lang="en-US" sz="1000" dirty="0"/>
                  <a:t>Topaz NLP system</a:t>
                </a:r>
              </a:p>
            </p:txBody>
          </p:sp>
          <p:sp>
            <p:nvSpPr>
              <p:cNvPr id="10" name="TextBox 9">
                <a:extLst>
                  <a:ext uri="{FF2B5EF4-FFF2-40B4-BE49-F238E27FC236}">
                    <a16:creationId xmlns:a16="http://schemas.microsoft.com/office/drawing/2014/main" id="{E84DA4DB-5581-7B0B-9E81-97F9E74C7042}"/>
                  </a:ext>
                </a:extLst>
              </p:cNvPr>
              <p:cNvSpPr txBox="1"/>
              <p:nvPr/>
            </p:nvSpPr>
            <p:spPr>
              <a:xfrm>
                <a:off x="1573329" y="1184726"/>
                <a:ext cx="1823336" cy="352512"/>
              </a:xfrm>
              <a:prstGeom prst="rect">
                <a:avLst/>
              </a:prstGeom>
              <a:noFill/>
            </p:spPr>
            <p:txBody>
              <a:bodyPr wrap="square" rtlCol="0">
                <a:spAutoFit/>
              </a:bodyPr>
              <a:lstStyle/>
              <a:p>
                <a:r>
                  <a:rPr lang="en-US" sz="1000" dirty="0"/>
                  <a:t>Concept Unique </a:t>
                </a:r>
              </a:p>
              <a:p>
                <a:r>
                  <a:rPr lang="en-US" sz="1000" dirty="0"/>
                  <a:t>Identifiers code</a:t>
                </a:r>
              </a:p>
            </p:txBody>
          </p:sp>
          <p:cxnSp>
            <p:nvCxnSpPr>
              <p:cNvPr id="11" name="Straight Arrow Connector 10">
                <a:extLst>
                  <a:ext uri="{FF2B5EF4-FFF2-40B4-BE49-F238E27FC236}">
                    <a16:creationId xmlns:a16="http://schemas.microsoft.com/office/drawing/2014/main" id="{9B64E58E-FB11-859D-911A-3AC5908CE6B6}"/>
                  </a:ext>
                </a:extLst>
              </p:cNvPr>
              <p:cNvCxnSpPr>
                <a:cxnSpLocks/>
              </p:cNvCxnSpPr>
              <p:nvPr/>
            </p:nvCxnSpPr>
            <p:spPr>
              <a:xfrm>
                <a:off x="1542757" y="1206516"/>
                <a:ext cx="1014185" cy="24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AB35FBDA-EAC4-A5F6-1C87-F827A06B95AF}"/>
                  </a:ext>
                </a:extLst>
              </p:cNvPr>
              <p:cNvSpPr txBox="1"/>
              <p:nvPr/>
            </p:nvSpPr>
            <p:spPr>
              <a:xfrm>
                <a:off x="199860" y="1071313"/>
                <a:ext cx="540914" cy="262068"/>
              </a:xfrm>
              <a:prstGeom prst="rect">
                <a:avLst/>
              </a:prstGeom>
              <a:noFill/>
            </p:spPr>
            <p:txBody>
              <a:bodyPr wrap="none" rtlCol="0">
                <a:spAutoFit/>
              </a:bodyPr>
              <a:lstStyle/>
              <a:p>
                <a:r>
                  <a:rPr lang="en-US" sz="1333" dirty="0"/>
                  <a:t>Target</a:t>
                </a:r>
              </a:p>
            </p:txBody>
          </p:sp>
          <p:sp>
            <p:nvSpPr>
              <p:cNvPr id="13" name="TextBox 12">
                <a:extLst>
                  <a:ext uri="{FF2B5EF4-FFF2-40B4-BE49-F238E27FC236}">
                    <a16:creationId xmlns:a16="http://schemas.microsoft.com/office/drawing/2014/main" id="{1C00B56A-7E7E-AF28-605A-F615A9DF9040}"/>
                  </a:ext>
                </a:extLst>
              </p:cNvPr>
              <p:cNvSpPr txBox="1"/>
              <p:nvPr/>
            </p:nvSpPr>
            <p:spPr>
              <a:xfrm>
                <a:off x="178445" y="1824713"/>
                <a:ext cx="578537" cy="262068"/>
              </a:xfrm>
              <a:prstGeom prst="rect">
                <a:avLst/>
              </a:prstGeom>
              <a:noFill/>
            </p:spPr>
            <p:txBody>
              <a:bodyPr wrap="none" rtlCol="0">
                <a:spAutoFit/>
              </a:bodyPr>
              <a:lstStyle/>
              <a:p>
                <a:r>
                  <a:rPr lang="en-US" sz="1333" dirty="0"/>
                  <a:t>Source</a:t>
                </a:r>
              </a:p>
            </p:txBody>
          </p:sp>
          <p:cxnSp>
            <p:nvCxnSpPr>
              <p:cNvPr id="14" name="Straight Arrow Connector 13">
                <a:extLst>
                  <a:ext uri="{FF2B5EF4-FFF2-40B4-BE49-F238E27FC236}">
                    <a16:creationId xmlns:a16="http://schemas.microsoft.com/office/drawing/2014/main" id="{1F306163-EDA0-D823-9029-E651DDD405DF}"/>
                  </a:ext>
                </a:extLst>
              </p:cNvPr>
              <p:cNvCxnSpPr>
                <a:cxnSpLocks/>
              </p:cNvCxnSpPr>
              <p:nvPr/>
            </p:nvCxnSpPr>
            <p:spPr>
              <a:xfrm>
                <a:off x="3140441" y="1200112"/>
                <a:ext cx="2410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E3E00B14-451D-B195-5EBB-ADB8637A395F}"/>
                  </a:ext>
                </a:extLst>
              </p:cNvPr>
              <p:cNvSpPr txBox="1"/>
              <p:nvPr/>
            </p:nvSpPr>
            <p:spPr>
              <a:xfrm>
                <a:off x="3486567" y="938738"/>
                <a:ext cx="799010" cy="623505"/>
              </a:xfrm>
              <a:prstGeom prst="rect">
                <a:avLst/>
              </a:prstGeom>
              <a:noFill/>
            </p:spPr>
            <p:txBody>
              <a:bodyPr wrap="square" rtlCol="0">
                <a:spAutoFit/>
              </a:bodyPr>
              <a:lstStyle/>
              <a:p>
                <a:r>
                  <a:rPr lang="en-US" sz="1333" dirty="0"/>
                  <a:t>Naïve Bayes network </a:t>
                </a:r>
              </a:p>
            </p:txBody>
          </p:sp>
          <p:sp>
            <p:nvSpPr>
              <p:cNvPr id="17" name="TextBox 16">
                <a:extLst>
                  <a:ext uri="{FF2B5EF4-FFF2-40B4-BE49-F238E27FC236}">
                    <a16:creationId xmlns:a16="http://schemas.microsoft.com/office/drawing/2014/main" id="{B6A2914E-0036-114E-76A3-933D0636EBAB}"/>
                  </a:ext>
                </a:extLst>
              </p:cNvPr>
              <p:cNvSpPr txBox="1"/>
              <p:nvPr/>
            </p:nvSpPr>
            <p:spPr>
              <a:xfrm>
                <a:off x="912708" y="1828094"/>
                <a:ext cx="3604654" cy="262068"/>
              </a:xfrm>
              <a:prstGeom prst="rect">
                <a:avLst/>
              </a:prstGeom>
              <a:noFill/>
            </p:spPr>
            <p:txBody>
              <a:bodyPr wrap="none" rtlCol="0">
                <a:spAutoFit/>
              </a:bodyPr>
              <a:lstStyle/>
              <a:p>
                <a:r>
                  <a:rPr lang="en-US" sz="1333" dirty="0"/>
                  <a:t>Set of Naïve Bayes network, with different KL divergence</a:t>
                </a:r>
              </a:p>
            </p:txBody>
          </p:sp>
        </p:grpSp>
        <p:sp>
          <p:nvSpPr>
            <p:cNvPr id="22" name="TextBox 21">
              <a:extLst>
                <a:ext uri="{FF2B5EF4-FFF2-40B4-BE49-F238E27FC236}">
                  <a16:creationId xmlns:a16="http://schemas.microsoft.com/office/drawing/2014/main" id="{88801582-CFAC-AC47-6120-3B09E241AA62}"/>
                </a:ext>
              </a:extLst>
            </p:cNvPr>
            <p:cNvSpPr txBox="1"/>
            <p:nvPr/>
          </p:nvSpPr>
          <p:spPr>
            <a:xfrm>
              <a:off x="11852409" y="699744"/>
              <a:ext cx="1214729" cy="602012"/>
            </a:xfrm>
            <a:prstGeom prst="rect">
              <a:avLst/>
            </a:prstGeom>
            <a:noFill/>
          </p:spPr>
          <p:txBody>
            <a:bodyPr wrap="square" rtlCol="0">
              <a:spAutoFit/>
            </a:bodyPr>
            <a:lstStyle/>
            <a:p>
              <a:r>
                <a:rPr lang="en-US" sz="1330" dirty="0"/>
                <a:t>Synthetic dataset</a:t>
              </a:r>
            </a:p>
          </p:txBody>
        </p:sp>
      </p:grpSp>
      <p:pic>
        <p:nvPicPr>
          <p:cNvPr id="36" name="Picture 35" descr="Diagram&#10;&#10;Description automatically generated">
            <a:extLst>
              <a:ext uri="{FF2B5EF4-FFF2-40B4-BE49-F238E27FC236}">
                <a16:creationId xmlns:a16="http://schemas.microsoft.com/office/drawing/2014/main" id="{1005B17E-47E9-8F81-A2D6-349B763692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7958" y="3683091"/>
            <a:ext cx="3563722" cy="3054619"/>
          </a:xfrm>
          <a:prstGeom prst="rect">
            <a:avLst/>
          </a:prstGeom>
        </p:spPr>
      </p:pic>
      <p:cxnSp>
        <p:nvCxnSpPr>
          <p:cNvPr id="31" name="Straight Connector 30">
            <a:extLst>
              <a:ext uri="{FF2B5EF4-FFF2-40B4-BE49-F238E27FC236}">
                <a16:creationId xmlns:a16="http://schemas.microsoft.com/office/drawing/2014/main" id="{65D19BC8-585C-3438-BAE5-C6E16B344242}"/>
              </a:ext>
            </a:extLst>
          </p:cNvPr>
          <p:cNvCxnSpPr>
            <a:cxnSpLocks/>
          </p:cNvCxnSpPr>
          <p:nvPr/>
        </p:nvCxnSpPr>
        <p:spPr>
          <a:xfrm>
            <a:off x="3790464" y="767045"/>
            <a:ext cx="0" cy="127421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F42374AC-4EDB-F7C4-CB6B-5F937D669756}"/>
              </a:ext>
            </a:extLst>
          </p:cNvPr>
          <p:cNvCxnSpPr>
            <a:cxnSpLocks/>
          </p:cNvCxnSpPr>
          <p:nvPr/>
        </p:nvCxnSpPr>
        <p:spPr>
          <a:xfrm>
            <a:off x="211849" y="2041255"/>
            <a:ext cx="11917615" cy="0"/>
          </a:xfrm>
          <a:prstGeom prst="line">
            <a:avLst/>
          </a:prstGeom>
        </p:spPr>
        <p:style>
          <a:lnRef idx="3">
            <a:schemeClr val="dk1"/>
          </a:lnRef>
          <a:fillRef idx="0">
            <a:schemeClr val="dk1"/>
          </a:fillRef>
          <a:effectRef idx="2">
            <a:schemeClr val="dk1"/>
          </a:effectRef>
          <a:fontRef idx="minor">
            <a:schemeClr val="tx1"/>
          </a:fontRef>
        </p:style>
      </p:cxnSp>
      <p:sp>
        <p:nvSpPr>
          <p:cNvPr id="44" name="TextBox 43">
            <a:extLst>
              <a:ext uri="{FF2B5EF4-FFF2-40B4-BE49-F238E27FC236}">
                <a16:creationId xmlns:a16="http://schemas.microsoft.com/office/drawing/2014/main" id="{8E6947F6-511C-3E9D-683E-724D5111001B}"/>
              </a:ext>
            </a:extLst>
          </p:cNvPr>
          <p:cNvSpPr txBox="1"/>
          <p:nvPr/>
        </p:nvSpPr>
        <p:spPr>
          <a:xfrm>
            <a:off x="4218008" y="5147148"/>
            <a:ext cx="1954446" cy="348878"/>
          </a:xfrm>
          <a:prstGeom prst="rect">
            <a:avLst/>
          </a:prstGeom>
          <a:noFill/>
        </p:spPr>
        <p:txBody>
          <a:bodyPr wrap="none" rtlCol="0">
            <a:spAutoFit/>
          </a:bodyPr>
          <a:lstStyle/>
          <a:p>
            <a:r>
              <a:rPr lang="en-US" sz="1667" b="1" dirty="0"/>
              <a:t>Result &amp; Conclusion</a:t>
            </a:r>
          </a:p>
        </p:txBody>
      </p:sp>
      <p:sp>
        <p:nvSpPr>
          <p:cNvPr id="45" name="TextBox 44">
            <a:extLst>
              <a:ext uri="{FF2B5EF4-FFF2-40B4-BE49-F238E27FC236}">
                <a16:creationId xmlns:a16="http://schemas.microsoft.com/office/drawing/2014/main" id="{2BD0D41F-DD66-DB41-A836-DD043FA8D24B}"/>
              </a:ext>
            </a:extLst>
          </p:cNvPr>
          <p:cNvSpPr txBox="1"/>
          <p:nvPr/>
        </p:nvSpPr>
        <p:spPr>
          <a:xfrm>
            <a:off x="4240654" y="3784362"/>
            <a:ext cx="3611413" cy="348878"/>
          </a:xfrm>
          <a:prstGeom prst="rect">
            <a:avLst/>
          </a:prstGeom>
          <a:noFill/>
        </p:spPr>
        <p:txBody>
          <a:bodyPr wrap="square" rtlCol="0">
            <a:spAutoFit/>
          </a:bodyPr>
          <a:lstStyle/>
          <a:p>
            <a:r>
              <a:rPr lang="en-US" sz="1667" b="1" dirty="0"/>
              <a:t>Model-based Transfer Learning</a:t>
            </a:r>
          </a:p>
        </p:txBody>
      </p:sp>
      <p:sp>
        <p:nvSpPr>
          <p:cNvPr id="60" name="TextBox 59">
            <a:extLst>
              <a:ext uri="{FF2B5EF4-FFF2-40B4-BE49-F238E27FC236}">
                <a16:creationId xmlns:a16="http://schemas.microsoft.com/office/drawing/2014/main" id="{D4868051-2670-514D-D160-CD6468422046}"/>
              </a:ext>
            </a:extLst>
          </p:cNvPr>
          <p:cNvSpPr txBox="1"/>
          <p:nvPr/>
        </p:nvSpPr>
        <p:spPr>
          <a:xfrm>
            <a:off x="9797479" y="506813"/>
            <a:ext cx="2331985" cy="1117935"/>
          </a:xfrm>
          <a:prstGeom prst="rect">
            <a:avLst/>
          </a:prstGeom>
          <a:noFill/>
        </p:spPr>
        <p:txBody>
          <a:bodyPr wrap="none" rtlCol="0">
            <a:spAutoFit/>
          </a:bodyPr>
          <a:lstStyle/>
          <a:p>
            <a:r>
              <a:rPr lang="en-US" sz="1333" dirty="0"/>
              <a:t>DANN</a:t>
            </a:r>
          </a:p>
          <a:p>
            <a:endParaRPr lang="en-US" sz="1333" dirty="0"/>
          </a:p>
          <a:p>
            <a:r>
              <a:rPr lang="en-US" sz="1333" dirty="0"/>
              <a:t>Model-based Transfer Learning</a:t>
            </a:r>
          </a:p>
          <a:p>
            <a:endParaRPr lang="en-US" sz="1333" dirty="0"/>
          </a:p>
          <a:p>
            <a:r>
              <a:rPr lang="en-US" sz="1333" dirty="0"/>
              <a:t>Baseline</a:t>
            </a:r>
          </a:p>
        </p:txBody>
      </p:sp>
      <p:pic>
        <p:nvPicPr>
          <p:cNvPr id="62" name="Graphic 61" descr="Chevron arrows with solid fill">
            <a:extLst>
              <a:ext uri="{FF2B5EF4-FFF2-40B4-BE49-F238E27FC236}">
                <a16:creationId xmlns:a16="http://schemas.microsoft.com/office/drawing/2014/main" id="{D9DE76C1-02EC-8B1B-861F-D8F4401AF6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58262" y="767045"/>
            <a:ext cx="532295" cy="532295"/>
          </a:xfrm>
          <a:prstGeom prst="rect">
            <a:avLst/>
          </a:prstGeom>
        </p:spPr>
      </p:pic>
      <p:sp>
        <p:nvSpPr>
          <p:cNvPr id="63" name="TextBox 62">
            <a:extLst>
              <a:ext uri="{FF2B5EF4-FFF2-40B4-BE49-F238E27FC236}">
                <a16:creationId xmlns:a16="http://schemas.microsoft.com/office/drawing/2014/main" id="{6C9F1CA3-1D19-5F56-4ADC-54AC7332642A}"/>
              </a:ext>
            </a:extLst>
          </p:cNvPr>
          <p:cNvSpPr txBox="1"/>
          <p:nvPr/>
        </p:nvSpPr>
        <p:spPr>
          <a:xfrm>
            <a:off x="9789853" y="132597"/>
            <a:ext cx="848309" cy="348878"/>
          </a:xfrm>
          <a:prstGeom prst="rect">
            <a:avLst/>
          </a:prstGeom>
          <a:noFill/>
        </p:spPr>
        <p:txBody>
          <a:bodyPr wrap="none" rtlCol="0">
            <a:spAutoFit/>
          </a:bodyPr>
          <a:lstStyle/>
          <a:p>
            <a:r>
              <a:rPr lang="en-US" sz="1667" b="1" dirty="0"/>
              <a:t>Models</a:t>
            </a:r>
          </a:p>
        </p:txBody>
      </p:sp>
      <p:sp>
        <p:nvSpPr>
          <p:cNvPr id="8" name="TextBox 7">
            <a:extLst>
              <a:ext uri="{FF2B5EF4-FFF2-40B4-BE49-F238E27FC236}">
                <a16:creationId xmlns:a16="http://schemas.microsoft.com/office/drawing/2014/main" id="{F2A79DF1-2A2D-AA12-E631-232F075D55D8}"/>
              </a:ext>
            </a:extLst>
          </p:cNvPr>
          <p:cNvSpPr txBox="1"/>
          <p:nvPr/>
        </p:nvSpPr>
        <p:spPr>
          <a:xfrm>
            <a:off x="261864" y="6168308"/>
            <a:ext cx="2425062" cy="646331"/>
          </a:xfrm>
          <a:prstGeom prst="rect">
            <a:avLst/>
          </a:prstGeom>
          <a:noFill/>
        </p:spPr>
        <p:txBody>
          <a:bodyPr wrap="square" rtlCol="0">
            <a:spAutoFit/>
          </a:bodyPr>
          <a:lstStyle/>
          <a:p>
            <a:r>
              <a:rPr lang="en-US" sz="1800" dirty="0">
                <a:solidFill>
                  <a:srgbClr val="222222"/>
                </a:solidFill>
              </a:rPr>
              <a:t>Domain Adversarial Neural Networks</a:t>
            </a:r>
            <a:endParaRPr lang="en-US" sz="1667" b="1" dirty="0"/>
          </a:p>
        </p:txBody>
      </p:sp>
      <p:pic>
        <p:nvPicPr>
          <p:cNvPr id="35" name="Picture 34" descr="Chart, line chart&#10;&#10;Description automatically generated">
            <a:extLst>
              <a:ext uri="{FF2B5EF4-FFF2-40B4-BE49-F238E27FC236}">
                <a16:creationId xmlns:a16="http://schemas.microsoft.com/office/drawing/2014/main" id="{83B6C01A-2441-D3B5-0D12-83B54220F47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4412" y="3784362"/>
            <a:ext cx="2976318" cy="3042153"/>
          </a:xfrm>
          <a:prstGeom prst="rect">
            <a:avLst/>
          </a:prstGeom>
        </p:spPr>
      </p:pic>
      <p:sp>
        <p:nvSpPr>
          <p:cNvPr id="41" name="TextBox 40">
            <a:extLst>
              <a:ext uri="{FF2B5EF4-FFF2-40B4-BE49-F238E27FC236}">
                <a16:creationId xmlns:a16="http://schemas.microsoft.com/office/drawing/2014/main" id="{0195C934-7007-423E-DD13-B834F36D2E34}"/>
              </a:ext>
            </a:extLst>
          </p:cNvPr>
          <p:cNvSpPr txBox="1"/>
          <p:nvPr/>
        </p:nvSpPr>
        <p:spPr>
          <a:xfrm>
            <a:off x="4240654" y="5467364"/>
            <a:ext cx="4558401" cy="1323054"/>
          </a:xfrm>
          <a:prstGeom prst="rect">
            <a:avLst/>
          </a:prstGeom>
          <a:noFill/>
        </p:spPr>
        <p:txBody>
          <a:bodyPr wrap="square" rtlCol="0">
            <a:spAutoFit/>
          </a:bodyPr>
          <a:lstStyle/>
          <a:p>
            <a:r>
              <a:rPr lang="en-US" sz="1333" dirty="0"/>
              <a:t>Transfer learning is useful to facilitate healthcare data or model sharing to enhance infectious disease case detection. Our experimental results show that model-based transfer learning attains a performance similar to that of classic data-based transfer learning, indicating that sharing models can be useful and sufficient. </a:t>
            </a:r>
          </a:p>
        </p:txBody>
      </p:sp>
      <p:sp>
        <p:nvSpPr>
          <p:cNvPr id="20" name="TextBox 19">
            <a:extLst>
              <a:ext uri="{FF2B5EF4-FFF2-40B4-BE49-F238E27FC236}">
                <a16:creationId xmlns:a16="http://schemas.microsoft.com/office/drawing/2014/main" id="{2C13D7B2-35BB-7CF4-DB5A-56176C9E4D76}"/>
              </a:ext>
            </a:extLst>
          </p:cNvPr>
          <p:cNvSpPr txBox="1"/>
          <p:nvPr/>
        </p:nvSpPr>
        <p:spPr>
          <a:xfrm>
            <a:off x="152383" y="95145"/>
            <a:ext cx="4905889" cy="646331"/>
          </a:xfrm>
          <a:prstGeom prst="rect">
            <a:avLst/>
          </a:prstGeom>
          <a:noFill/>
        </p:spPr>
        <p:txBody>
          <a:bodyPr wrap="square" rtlCol="0">
            <a:spAutoFit/>
          </a:bodyPr>
          <a:lstStyle/>
          <a:p>
            <a:r>
              <a:rPr lang="en-US" sz="3600" b="1" dirty="0"/>
              <a:t>Deep Transfer Learning</a:t>
            </a:r>
          </a:p>
        </p:txBody>
      </p:sp>
      <p:sp>
        <p:nvSpPr>
          <p:cNvPr id="23" name="TextBox 22">
            <a:extLst>
              <a:ext uri="{FF2B5EF4-FFF2-40B4-BE49-F238E27FC236}">
                <a16:creationId xmlns:a16="http://schemas.microsoft.com/office/drawing/2014/main" id="{589E2A38-DF9A-C124-2CF4-A718308DA468}"/>
              </a:ext>
            </a:extLst>
          </p:cNvPr>
          <p:cNvSpPr txBox="1"/>
          <p:nvPr/>
        </p:nvSpPr>
        <p:spPr>
          <a:xfrm>
            <a:off x="152384" y="2146077"/>
            <a:ext cx="3880736" cy="1600438"/>
          </a:xfrm>
          <a:prstGeom prst="rect">
            <a:avLst/>
          </a:prstGeom>
          <a:noFill/>
        </p:spPr>
        <p:txBody>
          <a:bodyPr wrap="square">
            <a:spAutoFit/>
          </a:bodyPr>
          <a:lstStyle/>
          <a:p>
            <a:r>
              <a:rPr lang="en-US" sz="1600" b="1" dirty="0">
                <a:solidFill>
                  <a:srgbClr val="002060"/>
                </a:solidFill>
              </a:rPr>
              <a:t>Funding: </a:t>
            </a:r>
          </a:p>
          <a:p>
            <a:r>
              <a:rPr lang="en-US" sz="1400" dirty="0"/>
              <a:t>R00LM013383 Transfer Learning to Improve the Re-usability of Computable Biomedical Knowledge </a:t>
            </a:r>
          </a:p>
          <a:p>
            <a:endParaRPr lang="en-US" sz="1000" dirty="0"/>
          </a:p>
          <a:p>
            <a:r>
              <a:rPr lang="en-US" sz="1600" b="1" dirty="0">
                <a:solidFill>
                  <a:srgbClr val="002060"/>
                </a:solidFill>
              </a:rPr>
              <a:t>Software and synthetic data: </a:t>
            </a:r>
            <a:r>
              <a:rPr lang="en-US" sz="1400" dirty="0"/>
              <a:t>https://</a:t>
            </a:r>
            <a:r>
              <a:rPr lang="en-US" sz="1400" dirty="0" err="1"/>
              <a:t>github.com</a:t>
            </a:r>
            <a:r>
              <a:rPr lang="en-US" sz="1400" dirty="0"/>
              <a:t>/AI-In-Population-Health-Lab/Deep-Transfer-Learning-Package-Release-V1</a:t>
            </a:r>
          </a:p>
        </p:txBody>
      </p:sp>
      <p:cxnSp>
        <p:nvCxnSpPr>
          <p:cNvPr id="38" name="Straight Arrow Connector 37">
            <a:extLst>
              <a:ext uri="{FF2B5EF4-FFF2-40B4-BE49-F238E27FC236}">
                <a16:creationId xmlns:a16="http://schemas.microsoft.com/office/drawing/2014/main" id="{4DE8A784-ECC3-D8DF-28F8-43E958AC9AE8}"/>
              </a:ext>
            </a:extLst>
          </p:cNvPr>
          <p:cNvCxnSpPr>
            <a:cxnSpLocks/>
          </p:cNvCxnSpPr>
          <p:nvPr/>
        </p:nvCxnSpPr>
        <p:spPr>
          <a:xfrm>
            <a:off x="8144503" y="982928"/>
            <a:ext cx="2736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741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EA0B-4439-15BE-DF0F-BF248171828A}"/>
              </a:ext>
            </a:extLst>
          </p:cNvPr>
          <p:cNvSpPr>
            <a:spLocks noGrp="1"/>
          </p:cNvSpPr>
          <p:nvPr>
            <p:ph type="title"/>
          </p:nvPr>
        </p:nvSpPr>
        <p:spPr>
          <a:xfrm>
            <a:off x="116984" y="124773"/>
            <a:ext cx="8653530" cy="594715"/>
          </a:xfrm>
        </p:spPr>
        <p:txBody>
          <a:bodyPr/>
          <a:lstStyle/>
          <a:p>
            <a:r>
              <a:rPr lang="en-US" sz="3200" b="1" dirty="0"/>
              <a:t>A Survey of Heterogeneous Transfer Learning</a:t>
            </a:r>
          </a:p>
        </p:txBody>
      </p:sp>
      <p:pic>
        <p:nvPicPr>
          <p:cNvPr id="28" name="Picture 27" descr="A diagram of a model based&#10;&#10;Description automatically generated">
            <a:extLst>
              <a:ext uri="{FF2B5EF4-FFF2-40B4-BE49-F238E27FC236}">
                <a16:creationId xmlns:a16="http://schemas.microsoft.com/office/drawing/2014/main" id="{88EE540E-479D-B1EB-67B2-FDEE7B2922B6}"/>
              </a:ext>
            </a:extLst>
          </p:cNvPr>
          <p:cNvPicPr>
            <a:picLocks noChangeAspect="1"/>
          </p:cNvPicPr>
          <p:nvPr/>
        </p:nvPicPr>
        <p:blipFill>
          <a:blip r:embed="rId3"/>
          <a:stretch>
            <a:fillRect/>
          </a:stretch>
        </p:blipFill>
        <p:spPr>
          <a:xfrm>
            <a:off x="3335628" y="1314203"/>
            <a:ext cx="8856372" cy="5114449"/>
          </a:xfrm>
          <a:prstGeom prst="rect">
            <a:avLst/>
          </a:prstGeom>
        </p:spPr>
      </p:pic>
      <p:sp>
        <p:nvSpPr>
          <p:cNvPr id="30" name="TextBox 29">
            <a:extLst>
              <a:ext uri="{FF2B5EF4-FFF2-40B4-BE49-F238E27FC236}">
                <a16:creationId xmlns:a16="http://schemas.microsoft.com/office/drawing/2014/main" id="{97174BD6-726B-80DE-14FE-D1E8884DCDE1}"/>
              </a:ext>
            </a:extLst>
          </p:cNvPr>
          <p:cNvSpPr txBox="1"/>
          <p:nvPr/>
        </p:nvSpPr>
        <p:spPr>
          <a:xfrm>
            <a:off x="231495" y="719488"/>
            <a:ext cx="10515600" cy="594715"/>
          </a:xfrm>
          <a:prstGeom prst="rect">
            <a:avLst/>
          </a:prstGeom>
          <a:noFill/>
        </p:spPr>
        <p:txBody>
          <a:bodyPr wrap="square">
            <a:spAutoFit/>
          </a:bodyPr>
          <a:lstStyle/>
          <a:p>
            <a:pPr algn="just">
              <a:lnSpc>
                <a:spcPct val="104000"/>
              </a:lnSpc>
            </a:pPr>
            <a:r>
              <a:rPr lang="fi-FI" sz="1600" dirty="0" err="1">
                <a:solidFill>
                  <a:srgbClr val="000000"/>
                </a:solidFill>
                <a:latin typeface="Calibri" panose="020F0502020204030204" pitchFamily="34" charset="0"/>
                <a:ea typeface="Calibri" panose="020F0502020204030204" pitchFamily="34" charset="0"/>
              </a:rPr>
              <a:t>Bao</a:t>
            </a:r>
            <a:r>
              <a:rPr lang="fi-FI" sz="1600" dirty="0">
                <a:solidFill>
                  <a:srgbClr val="000000"/>
                </a:solidFill>
                <a:latin typeface="Calibri" panose="020F0502020204030204" pitchFamily="34" charset="0"/>
                <a:ea typeface="Calibri" panose="020F0502020204030204" pitchFamily="34" charset="0"/>
              </a:rPr>
              <a:t> R, Sun Y, </a:t>
            </a:r>
            <a:r>
              <a:rPr lang="fi-FI" sz="1600" dirty="0" err="1">
                <a:solidFill>
                  <a:srgbClr val="000000"/>
                </a:solidFill>
                <a:latin typeface="Calibri" panose="020F0502020204030204" pitchFamily="34" charset="0"/>
                <a:ea typeface="Calibri" panose="020F0502020204030204" pitchFamily="34" charset="0"/>
              </a:rPr>
              <a:t>Gao</a:t>
            </a:r>
            <a:r>
              <a:rPr lang="fi-FI" sz="1600" dirty="0">
                <a:solidFill>
                  <a:srgbClr val="000000"/>
                </a:solidFill>
                <a:latin typeface="Calibri" panose="020F0502020204030204" pitchFamily="34" charset="0"/>
                <a:ea typeface="Calibri" panose="020F0502020204030204" pitchFamily="34" charset="0"/>
              </a:rPr>
              <a:t> Y, Wang J, </a:t>
            </a:r>
            <a:r>
              <a:rPr lang="fi-FI" sz="1600" dirty="0" err="1">
                <a:solidFill>
                  <a:srgbClr val="000000"/>
                </a:solidFill>
                <a:latin typeface="Calibri" panose="020F0502020204030204" pitchFamily="34" charset="0"/>
                <a:ea typeface="Calibri" panose="020F0502020204030204" pitchFamily="34" charset="0"/>
              </a:rPr>
              <a:t>Yang</a:t>
            </a:r>
            <a:r>
              <a:rPr lang="fi-FI" sz="1600" dirty="0">
                <a:solidFill>
                  <a:srgbClr val="000000"/>
                </a:solidFill>
                <a:latin typeface="Calibri" panose="020F0502020204030204" pitchFamily="34" charset="0"/>
                <a:ea typeface="Calibri" panose="020F0502020204030204" pitchFamily="34" charset="0"/>
              </a:rPr>
              <a:t> Q, Chen H, Mao Z, </a:t>
            </a:r>
            <a:r>
              <a:rPr lang="fi-FI" sz="1600" b="1" dirty="0" err="1">
                <a:solidFill>
                  <a:srgbClr val="000000"/>
                </a:solidFill>
                <a:latin typeface="Calibri" panose="020F0502020204030204" pitchFamily="34" charset="0"/>
                <a:ea typeface="Calibri" panose="020F0502020204030204" pitchFamily="34" charset="0"/>
              </a:rPr>
              <a:t>Ye</a:t>
            </a:r>
            <a:r>
              <a:rPr lang="fi-FI" sz="1600" b="1" dirty="0">
                <a:solidFill>
                  <a:srgbClr val="000000"/>
                </a:solidFill>
                <a:latin typeface="Calibri" panose="020F0502020204030204" pitchFamily="34" charset="0"/>
                <a:ea typeface="Calibri" panose="020F0502020204030204" pitchFamily="34" charset="0"/>
              </a:rPr>
              <a:t> Y*</a:t>
            </a:r>
            <a:r>
              <a:rPr lang="fi-FI" sz="1600" dirty="0">
                <a:solidFill>
                  <a:srgbClr val="000000"/>
                </a:solidFill>
                <a:latin typeface="Calibri" panose="020F0502020204030204" pitchFamily="34" charset="0"/>
                <a:ea typeface="Calibri" panose="020F0502020204030204" pitchFamily="34" charset="0"/>
              </a:rPr>
              <a:t>. 2023. </a:t>
            </a:r>
            <a:r>
              <a:rPr lang="fi-FI" sz="1600" u="sng" dirty="0">
                <a:solidFill>
                  <a:srgbClr val="000000"/>
                </a:solidFill>
                <a:latin typeface="Calibri" panose="020F0502020204030204" pitchFamily="34" charset="0"/>
                <a:ea typeface="Calibri" panose="020F0502020204030204" pitchFamily="34" charset="0"/>
                <a:hlinkClick r:id="rId4"/>
              </a:rPr>
              <a:t>https://arxiv.org/abs/2310.08459</a:t>
            </a:r>
            <a:r>
              <a:rPr lang="fi-FI" sz="1600" dirty="0">
                <a:solidFill>
                  <a:srgbClr val="000000"/>
                </a:solidFill>
                <a:latin typeface="Calibri" panose="020F0502020204030204" pitchFamily="34" charset="0"/>
                <a:ea typeface="Calibri" panose="020F0502020204030204" pitchFamily="34" charset="0"/>
              </a:rPr>
              <a:t> </a:t>
            </a:r>
            <a:r>
              <a:rPr lang="en-US" sz="1600" dirty="0">
                <a:solidFill>
                  <a:srgbClr val="222222"/>
                </a:solidFill>
                <a:latin typeface="Calibri" panose="020F0502020204030204" pitchFamily="34" charset="0"/>
                <a:ea typeface="Calibri" panose="020F0502020204030204" pitchFamily="34" charset="0"/>
              </a:rPr>
              <a:t>(Corresponding author) Under Review by IEEE Transactions on Neural Networks and Learning Systems.</a:t>
            </a:r>
            <a:endParaRPr lang="en-US" sz="1600" dirty="0">
              <a:solidFill>
                <a:srgbClr val="000000"/>
              </a:solidFill>
              <a:latin typeface="Calibri" panose="020F0502020204030204" pitchFamily="34" charset="0"/>
              <a:ea typeface="Calibri" panose="020F0502020204030204" pitchFamily="34" charset="0"/>
            </a:endParaRPr>
          </a:p>
        </p:txBody>
      </p:sp>
      <p:sp>
        <p:nvSpPr>
          <p:cNvPr id="35" name="TextBox 34">
            <a:extLst>
              <a:ext uri="{FF2B5EF4-FFF2-40B4-BE49-F238E27FC236}">
                <a16:creationId xmlns:a16="http://schemas.microsoft.com/office/drawing/2014/main" id="{6A70C300-DCA4-9F3B-E7A8-2FEDAE633F9E}"/>
              </a:ext>
            </a:extLst>
          </p:cNvPr>
          <p:cNvSpPr txBox="1"/>
          <p:nvPr/>
        </p:nvSpPr>
        <p:spPr>
          <a:xfrm>
            <a:off x="231495" y="1314203"/>
            <a:ext cx="3503378" cy="4955203"/>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We present a survey of recent developments in heterogeneous transfer learning methods, offering a systematic guide for future research. Our paper reviews methodologies for diverse learning scenarios, discusses the limitations of current studies, and covers various application contexts, including Natural Language Processing, Computer Vision, Multimodality, and Biomedicine, to foster a deeper understanding and spur future research.</a:t>
            </a:r>
          </a:p>
          <a:p>
            <a:endParaRPr lang="en-US" sz="1600" dirty="0">
              <a:latin typeface="Calibri" panose="020F0502020204030204" pitchFamily="34" charset="0"/>
              <a:cs typeface="Calibri" panose="020F0502020204030204" pitchFamily="34" charset="0"/>
            </a:endParaRPr>
          </a:p>
          <a:p>
            <a:r>
              <a:rPr lang="en-US" sz="1600" b="1" dirty="0"/>
              <a:t>Funding</a:t>
            </a:r>
            <a:r>
              <a:rPr lang="en-US" sz="1600" dirty="0"/>
              <a:t>: </a:t>
            </a:r>
            <a:r>
              <a:rPr lang="en-US" sz="1600" dirty="0">
                <a:latin typeface="Calibri" panose="020F0502020204030204" pitchFamily="34" charset="0"/>
                <a:ea typeface="SimSun" panose="02010600030101010101" pitchFamily="2" charset="-122"/>
                <a:cs typeface="Times New Roman" panose="02020603050405020304" pitchFamily="18" charset="0"/>
              </a:rPr>
              <a:t>R00LM013383 Transfer Learning to Improve the Re-usability of Computable Biomedical Knowledge</a:t>
            </a:r>
            <a:r>
              <a:rPr lang="en-US" sz="1600" dirty="0"/>
              <a:t> (PI)</a:t>
            </a:r>
          </a:p>
        </p:txBody>
      </p:sp>
    </p:spTree>
    <p:extLst>
      <p:ext uri="{BB962C8B-B14F-4D97-AF65-F5344CB8AC3E}">
        <p14:creationId xmlns:p14="http://schemas.microsoft.com/office/powerpoint/2010/main" val="61009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0ECDBB-21B6-F322-9214-4E735907F554}"/>
              </a:ext>
            </a:extLst>
          </p:cNvPr>
          <p:cNvPicPr>
            <a:picLocks noChangeAspect="1"/>
          </p:cNvPicPr>
          <p:nvPr/>
        </p:nvPicPr>
        <p:blipFill>
          <a:blip r:embed="rId2"/>
          <a:stretch>
            <a:fillRect/>
          </a:stretch>
        </p:blipFill>
        <p:spPr>
          <a:xfrm>
            <a:off x="304059" y="3706027"/>
            <a:ext cx="6094531" cy="2912533"/>
          </a:xfrm>
          <a:prstGeom prst="rect">
            <a:avLst/>
          </a:prstGeom>
        </p:spPr>
      </p:pic>
      <p:sp>
        <p:nvSpPr>
          <p:cNvPr id="2" name="Title 1">
            <a:extLst>
              <a:ext uri="{FF2B5EF4-FFF2-40B4-BE49-F238E27FC236}">
                <a16:creationId xmlns:a16="http://schemas.microsoft.com/office/drawing/2014/main" id="{29C1CDB4-7DAF-9139-4DC7-EA89EB6CBDA7}"/>
              </a:ext>
            </a:extLst>
          </p:cNvPr>
          <p:cNvSpPr>
            <a:spLocks noGrp="1"/>
          </p:cNvSpPr>
          <p:nvPr>
            <p:ph type="title"/>
          </p:nvPr>
        </p:nvSpPr>
        <p:spPr>
          <a:xfrm>
            <a:off x="507378" y="69068"/>
            <a:ext cx="9976025" cy="742301"/>
          </a:xfrm>
        </p:spPr>
        <p:txBody>
          <a:bodyPr>
            <a:normAutofit fontScale="90000"/>
          </a:bodyPr>
          <a:lstStyle/>
          <a:p>
            <a:r>
              <a:rPr lang="en-US" sz="2800" b="1" dirty="0"/>
              <a:t>Prediction of COVID-19 Patients' Emergency Room Revisit using </a:t>
            </a:r>
            <a:br>
              <a:rPr lang="en-US" sz="2800" b="1" dirty="0"/>
            </a:br>
            <a:r>
              <a:rPr lang="en-US" sz="2800" b="1" dirty="0"/>
              <a:t>Multi-Source Transfer Learning. </a:t>
            </a:r>
          </a:p>
        </p:txBody>
      </p:sp>
      <p:sp>
        <p:nvSpPr>
          <p:cNvPr id="3" name="Content Placeholder 2">
            <a:extLst>
              <a:ext uri="{FF2B5EF4-FFF2-40B4-BE49-F238E27FC236}">
                <a16:creationId xmlns:a16="http://schemas.microsoft.com/office/drawing/2014/main" id="{BAB2C074-A733-2926-29EC-44B17F372225}"/>
              </a:ext>
            </a:extLst>
          </p:cNvPr>
          <p:cNvSpPr>
            <a:spLocks noGrp="1"/>
          </p:cNvSpPr>
          <p:nvPr>
            <p:ph idx="1"/>
          </p:nvPr>
        </p:nvSpPr>
        <p:spPr>
          <a:xfrm>
            <a:off x="518606" y="862758"/>
            <a:ext cx="11423272" cy="587225"/>
          </a:xfrm>
        </p:spPr>
        <p:txBody>
          <a:bodyPr/>
          <a:lstStyle/>
          <a:p>
            <a:pPr marL="0" indent="0">
              <a:buNone/>
            </a:pPr>
            <a:r>
              <a:rPr lang="fi-FI" sz="1600" dirty="0" err="1">
                <a:solidFill>
                  <a:srgbClr val="000000"/>
                </a:solidFill>
                <a:latin typeface="Calibri" panose="020F0502020204030204" pitchFamily="34" charset="0"/>
                <a:ea typeface="Calibri" panose="020F0502020204030204" pitchFamily="34" charset="0"/>
              </a:rPr>
              <a:t>Ji</a:t>
            </a:r>
            <a:r>
              <a:rPr lang="fi-FI" sz="1600" dirty="0">
                <a:solidFill>
                  <a:srgbClr val="000000"/>
                </a:solidFill>
                <a:latin typeface="Calibri" panose="020F0502020204030204" pitchFamily="34" charset="0"/>
                <a:ea typeface="Calibri" panose="020F0502020204030204" pitchFamily="34" charset="0"/>
              </a:rPr>
              <a:t> Y, </a:t>
            </a:r>
            <a:r>
              <a:rPr lang="fi-FI" sz="1600" dirty="0" err="1">
                <a:solidFill>
                  <a:srgbClr val="000000"/>
                </a:solidFill>
                <a:latin typeface="Calibri" panose="020F0502020204030204" pitchFamily="34" charset="0"/>
                <a:ea typeface="Calibri" panose="020F0502020204030204" pitchFamily="34" charset="0"/>
              </a:rPr>
              <a:t>Gao</a:t>
            </a:r>
            <a:r>
              <a:rPr lang="fi-FI" sz="1600" dirty="0">
                <a:solidFill>
                  <a:srgbClr val="000000"/>
                </a:solidFill>
                <a:latin typeface="Calibri" panose="020F0502020204030204" pitchFamily="34" charset="0"/>
                <a:ea typeface="Calibri" panose="020F0502020204030204" pitchFamily="34" charset="0"/>
              </a:rPr>
              <a:t> Y, </a:t>
            </a:r>
            <a:r>
              <a:rPr lang="fi-FI" sz="1600" dirty="0" err="1">
                <a:solidFill>
                  <a:srgbClr val="000000"/>
                </a:solidFill>
                <a:latin typeface="Calibri" panose="020F0502020204030204" pitchFamily="34" charset="0"/>
                <a:ea typeface="Calibri" panose="020F0502020204030204" pitchFamily="34" charset="0"/>
              </a:rPr>
              <a:t>Bao</a:t>
            </a:r>
            <a:r>
              <a:rPr lang="fi-FI" sz="1600" dirty="0">
                <a:solidFill>
                  <a:srgbClr val="000000"/>
                </a:solidFill>
                <a:latin typeface="Calibri" panose="020F0502020204030204" pitchFamily="34" charset="0"/>
                <a:ea typeface="Calibri" panose="020F0502020204030204" pitchFamily="34" charset="0"/>
              </a:rPr>
              <a:t> R, Li Q, Liu D, Sun Y, </a:t>
            </a:r>
            <a:r>
              <a:rPr lang="fi-FI" sz="1600" b="1" dirty="0" err="1">
                <a:solidFill>
                  <a:srgbClr val="000000"/>
                </a:solidFill>
                <a:latin typeface="Calibri" panose="020F0502020204030204" pitchFamily="34" charset="0"/>
                <a:ea typeface="Calibri" panose="020F0502020204030204" pitchFamily="34" charset="0"/>
              </a:rPr>
              <a:t>Ye</a:t>
            </a:r>
            <a:r>
              <a:rPr lang="fi-FI" sz="1600" b="1" dirty="0">
                <a:solidFill>
                  <a:srgbClr val="000000"/>
                </a:solidFill>
                <a:latin typeface="Calibri" panose="020F0502020204030204" pitchFamily="34" charset="0"/>
                <a:ea typeface="Calibri" panose="020F0502020204030204" pitchFamily="34" charset="0"/>
              </a:rPr>
              <a:t> Y*</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Prediction</a:t>
            </a:r>
            <a:r>
              <a:rPr lang="fi-FI" sz="1600" dirty="0">
                <a:solidFill>
                  <a:srgbClr val="000000"/>
                </a:solidFill>
                <a:latin typeface="Calibri" panose="020F0502020204030204" pitchFamily="34" charset="0"/>
                <a:ea typeface="Calibri" panose="020F0502020204030204" pitchFamily="34" charset="0"/>
              </a:rPr>
              <a:t> of COVID-19 </a:t>
            </a:r>
            <a:r>
              <a:rPr lang="fi-FI" sz="1600" dirty="0" err="1">
                <a:solidFill>
                  <a:srgbClr val="000000"/>
                </a:solidFill>
                <a:latin typeface="Calibri" panose="020F0502020204030204" pitchFamily="34" charset="0"/>
                <a:ea typeface="Calibri" panose="020F0502020204030204" pitchFamily="34" charset="0"/>
              </a:rPr>
              <a:t>Patients</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Emergency</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Room</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Revisit</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using</a:t>
            </a:r>
            <a:r>
              <a:rPr lang="fi-FI" sz="1600" dirty="0">
                <a:solidFill>
                  <a:srgbClr val="000000"/>
                </a:solidFill>
                <a:latin typeface="Calibri" panose="020F0502020204030204" pitchFamily="34" charset="0"/>
                <a:ea typeface="Calibri" panose="020F0502020204030204" pitchFamily="34" charset="0"/>
              </a:rPr>
              <a:t> Multi-</a:t>
            </a:r>
            <a:r>
              <a:rPr lang="fi-FI" sz="1600" dirty="0" err="1">
                <a:solidFill>
                  <a:srgbClr val="000000"/>
                </a:solidFill>
                <a:latin typeface="Calibri" panose="020F0502020204030204" pitchFamily="34" charset="0"/>
                <a:ea typeface="Calibri" panose="020F0502020204030204" pitchFamily="34" charset="0"/>
              </a:rPr>
              <a:t>Source</a:t>
            </a:r>
            <a:r>
              <a:rPr lang="fi-FI" sz="1600" dirty="0">
                <a:solidFill>
                  <a:srgbClr val="000000"/>
                </a:solidFill>
                <a:latin typeface="Calibri" panose="020F0502020204030204" pitchFamily="34" charset="0"/>
                <a:ea typeface="Calibri" panose="020F0502020204030204" pitchFamily="34" charset="0"/>
              </a:rPr>
              <a:t> </a:t>
            </a:r>
            <a:r>
              <a:rPr lang="fi-FI" sz="1600" dirty="0" err="1">
                <a:solidFill>
                  <a:srgbClr val="000000"/>
                </a:solidFill>
                <a:latin typeface="Calibri" panose="020F0502020204030204" pitchFamily="34" charset="0"/>
                <a:ea typeface="Calibri" panose="020F0502020204030204" pitchFamily="34" charset="0"/>
              </a:rPr>
              <a:t>Transfer</a:t>
            </a:r>
            <a:r>
              <a:rPr lang="fi-FI" sz="1600" dirty="0">
                <a:solidFill>
                  <a:srgbClr val="000000"/>
                </a:solidFill>
                <a:latin typeface="Calibri" panose="020F0502020204030204" pitchFamily="34" charset="0"/>
                <a:ea typeface="Calibri" panose="020F0502020204030204" pitchFamily="34" charset="0"/>
              </a:rPr>
              <a:t> Learning. </a:t>
            </a:r>
            <a:r>
              <a:rPr lang="fi-FI" sz="1600" dirty="0" err="1">
                <a:solidFill>
                  <a:srgbClr val="000000"/>
                </a:solidFill>
                <a:latin typeface="Calibri" panose="020F0502020204030204" pitchFamily="34" charset="0"/>
                <a:ea typeface="Calibri" panose="020F0502020204030204" pitchFamily="34" charset="0"/>
              </a:rPr>
              <a:t>https</a:t>
            </a:r>
            <a:r>
              <a:rPr lang="fi-FI" sz="1600" dirty="0">
                <a:solidFill>
                  <a:srgbClr val="000000"/>
                </a:solidFill>
                <a:latin typeface="Calibri" panose="020F0502020204030204" pitchFamily="34" charset="0"/>
                <a:ea typeface="Calibri" panose="020F0502020204030204" pitchFamily="34" charset="0"/>
              </a:rPr>
              <a:t>://</a:t>
            </a:r>
            <a:r>
              <a:rPr lang="fi-FI" sz="1600" dirty="0" err="1">
                <a:solidFill>
                  <a:srgbClr val="000000"/>
                </a:solidFill>
                <a:latin typeface="Calibri" panose="020F0502020204030204" pitchFamily="34" charset="0"/>
                <a:ea typeface="Calibri" panose="020F0502020204030204" pitchFamily="34" charset="0"/>
              </a:rPr>
              <a:t>arxiv.org</a:t>
            </a:r>
            <a:r>
              <a:rPr lang="fi-FI" sz="1600" dirty="0">
                <a:solidFill>
                  <a:srgbClr val="000000"/>
                </a:solidFill>
                <a:latin typeface="Calibri" panose="020F0502020204030204" pitchFamily="34" charset="0"/>
                <a:ea typeface="Calibri" panose="020F0502020204030204" pitchFamily="34" charset="0"/>
              </a:rPr>
              <a:t>/abs/2306.17257. 2023 </a:t>
            </a:r>
            <a:r>
              <a:rPr lang="fi-FI" sz="1600" dirty="0" err="1">
                <a:solidFill>
                  <a:srgbClr val="000000"/>
                </a:solidFill>
                <a:latin typeface="Calibri" panose="020F0502020204030204" pitchFamily="34" charset="0"/>
                <a:ea typeface="Calibri" panose="020F0502020204030204" pitchFamily="34" charset="0"/>
              </a:rPr>
              <a:t>Jun</a:t>
            </a:r>
            <a:r>
              <a:rPr lang="fi-FI" sz="1600" dirty="0">
                <a:solidFill>
                  <a:srgbClr val="000000"/>
                </a:solidFill>
                <a:latin typeface="Calibri" panose="020F0502020204030204" pitchFamily="34" charset="0"/>
                <a:ea typeface="Calibri" panose="020F0502020204030204" pitchFamily="34" charset="0"/>
              </a:rPr>
              <a:t> 29. (</a:t>
            </a:r>
            <a:r>
              <a:rPr lang="fi-FI" sz="1600" dirty="0" err="1">
                <a:solidFill>
                  <a:srgbClr val="000000"/>
                </a:solidFill>
                <a:latin typeface="Calibri" panose="020F0502020204030204" pitchFamily="34" charset="0"/>
                <a:ea typeface="Calibri" panose="020F0502020204030204" pitchFamily="34" charset="0"/>
              </a:rPr>
              <a:t>Accepted</a:t>
            </a:r>
            <a:r>
              <a:rPr lang="fi-FI" sz="1600" dirty="0">
                <a:solidFill>
                  <a:srgbClr val="000000"/>
                </a:solidFill>
                <a:latin typeface="Calibri" panose="020F0502020204030204" pitchFamily="34" charset="0"/>
                <a:ea typeface="Calibri" panose="020F0502020204030204" pitchFamily="34" charset="0"/>
              </a:rPr>
              <a:t> and </a:t>
            </a:r>
            <a:r>
              <a:rPr lang="fi-FI" sz="1600" dirty="0" err="1">
                <a:solidFill>
                  <a:srgbClr val="000000"/>
                </a:solidFill>
                <a:latin typeface="Calibri" panose="020F0502020204030204" pitchFamily="34" charset="0"/>
                <a:ea typeface="Calibri" panose="020F0502020204030204" pitchFamily="34" charset="0"/>
              </a:rPr>
              <a:t>presented</a:t>
            </a:r>
            <a:r>
              <a:rPr lang="fi-FI" sz="1600" dirty="0">
                <a:solidFill>
                  <a:srgbClr val="000000"/>
                </a:solidFill>
                <a:latin typeface="Calibri" panose="020F0502020204030204" pitchFamily="34" charset="0"/>
                <a:ea typeface="Calibri" panose="020F0502020204030204" pitchFamily="34" charset="0"/>
              </a:rPr>
              <a:t> in IEEE ICHI) </a:t>
            </a:r>
            <a:r>
              <a:rPr lang="en-US" sz="1600" dirty="0">
                <a:solidFill>
                  <a:srgbClr val="222222"/>
                </a:solidFill>
                <a:latin typeface="Calibri" panose="020F0502020204030204" pitchFamily="34" charset="0"/>
                <a:ea typeface="Calibri" panose="020F0502020204030204" pitchFamily="34" charset="0"/>
              </a:rPr>
              <a:t>(Corresponding author)</a:t>
            </a:r>
            <a:endParaRPr lang="en-US" sz="1600" dirty="0">
              <a:solidFill>
                <a:srgbClr val="000000"/>
              </a:solidFill>
              <a:latin typeface="Calibri" panose="020F0502020204030204" pitchFamily="34" charset="0"/>
              <a:ea typeface="Calibri" panose="020F0502020204030204" pitchFamily="34" charset="0"/>
            </a:endParaRPr>
          </a:p>
          <a:p>
            <a:endParaRPr lang="en-US" sz="1600" dirty="0"/>
          </a:p>
        </p:txBody>
      </p:sp>
      <p:pic>
        <p:nvPicPr>
          <p:cNvPr id="4" name="Picture 3">
            <a:extLst>
              <a:ext uri="{FF2B5EF4-FFF2-40B4-BE49-F238E27FC236}">
                <a16:creationId xmlns:a16="http://schemas.microsoft.com/office/drawing/2014/main" id="{1E9BF24B-895D-9A49-E66B-61224CBE5620}"/>
              </a:ext>
            </a:extLst>
          </p:cNvPr>
          <p:cNvPicPr>
            <a:picLocks noChangeAspect="1"/>
          </p:cNvPicPr>
          <p:nvPr/>
        </p:nvPicPr>
        <p:blipFill>
          <a:blip r:embed="rId3"/>
          <a:stretch>
            <a:fillRect/>
          </a:stretch>
        </p:blipFill>
        <p:spPr>
          <a:xfrm>
            <a:off x="6851687" y="1398879"/>
            <a:ext cx="4630399" cy="3066756"/>
          </a:xfrm>
          <a:prstGeom prst="rect">
            <a:avLst/>
          </a:prstGeom>
        </p:spPr>
      </p:pic>
      <p:sp>
        <p:nvSpPr>
          <p:cNvPr id="6" name="TextBox 5">
            <a:extLst>
              <a:ext uri="{FF2B5EF4-FFF2-40B4-BE49-F238E27FC236}">
                <a16:creationId xmlns:a16="http://schemas.microsoft.com/office/drawing/2014/main" id="{451232EC-7B9A-983F-3957-CDC9730EF6A7}"/>
              </a:ext>
            </a:extLst>
          </p:cNvPr>
          <p:cNvSpPr txBox="1"/>
          <p:nvPr/>
        </p:nvSpPr>
        <p:spPr>
          <a:xfrm>
            <a:off x="470969" y="1606533"/>
            <a:ext cx="5999258" cy="1969770"/>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The study analyzed Electronic Health Records from 3,210 COVID-19 ER visits at the University of Pittsburgh Medical Center to predict 7-day revisits. It used </a:t>
            </a:r>
            <a:r>
              <a:rPr lang="en-US" sz="1600" dirty="0" err="1">
                <a:latin typeface="Calibri" panose="020F0502020204030204" pitchFamily="34" charset="0"/>
                <a:cs typeface="Calibri" panose="020F0502020204030204" pitchFamily="34" charset="0"/>
              </a:rPr>
              <a:t>ScispaCy</a:t>
            </a:r>
            <a:r>
              <a:rPr lang="en-US" sz="1600" dirty="0">
                <a:latin typeface="Calibri" panose="020F0502020204030204" pitchFamily="34" charset="0"/>
                <a:cs typeface="Calibri" panose="020F0502020204030204" pitchFamily="34" charset="0"/>
              </a:rPr>
              <a:t> for data extraction and the Domain Adversarial Neural Network (DANN) to address data variability, evaluating multiple modeling strategies for effectiveness.</a:t>
            </a:r>
          </a:p>
          <a:p>
            <a:endParaRPr lang="en-US" sz="10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Funding</a:t>
            </a: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ea typeface="SimSun" panose="02010600030101010101" pitchFamily="2" charset="-122"/>
                <a:cs typeface="Calibri" panose="020F0502020204030204" pitchFamily="34" charset="0"/>
              </a:rPr>
              <a:t>R00LM013383 Transfer Learning to Improve the Re-usability of Computable Biomedical Knowledge</a:t>
            </a:r>
            <a:r>
              <a:rPr lang="en-US" sz="1600" dirty="0">
                <a:latin typeface="Calibri" panose="020F0502020204030204" pitchFamily="34" charset="0"/>
                <a:cs typeface="Calibri" panose="020F0502020204030204" pitchFamily="34" charset="0"/>
              </a:rPr>
              <a:t> (PI)</a:t>
            </a:r>
          </a:p>
        </p:txBody>
      </p:sp>
      <p:sp>
        <p:nvSpPr>
          <p:cNvPr id="8" name="TextBox 7">
            <a:extLst>
              <a:ext uri="{FF2B5EF4-FFF2-40B4-BE49-F238E27FC236}">
                <a16:creationId xmlns:a16="http://schemas.microsoft.com/office/drawing/2014/main" id="{34010D2D-6F34-6C9A-B77D-6862AB13D39C}"/>
              </a:ext>
            </a:extLst>
          </p:cNvPr>
          <p:cNvSpPr txBox="1"/>
          <p:nvPr/>
        </p:nvSpPr>
        <p:spPr>
          <a:xfrm>
            <a:off x="6517865" y="4465635"/>
            <a:ext cx="5298044" cy="2143536"/>
          </a:xfrm>
          <a:prstGeom prst="rect">
            <a:avLst/>
          </a:prstGeom>
          <a:noFill/>
        </p:spPr>
        <p:txBody>
          <a:bodyPr wrap="square">
            <a:spAutoFit/>
          </a:bodyPr>
          <a:lstStyle/>
          <a:p>
            <a:r>
              <a:rPr lang="en-US" sz="1333" dirty="0">
                <a:solidFill>
                  <a:srgbClr val="000000"/>
                </a:solidFill>
                <a:latin typeface="Lucida Grande" panose="020B0600040502020204" pitchFamily="34" charset="0"/>
              </a:rPr>
              <a:t>Multi-DANN models outperformed the Single-DANN models and baseline models in predicting revisits of COVID-19 patients to the ER within 7 days after discharge. Notably, the Multi-DANN strategy effectively addressed the heterogeneity among multiple source domains and improved the adaptation of source data to the target domain. Moreover, the high performance of Multi-DANN models indicates that EHRs are informative for developing a prediction model to identify COVID-19 patients who are very likely to revisit an ER within 7 days after discharge.</a:t>
            </a:r>
            <a:endParaRPr lang="en-US" sz="1333" dirty="0"/>
          </a:p>
        </p:txBody>
      </p:sp>
    </p:spTree>
    <p:extLst>
      <p:ext uri="{BB962C8B-B14F-4D97-AF65-F5344CB8AC3E}">
        <p14:creationId xmlns:p14="http://schemas.microsoft.com/office/powerpoint/2010/main" val="332784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l="82394" t="15192" r="9584" b="72354"/>
          <a:stretch>
            <a:fillRect/>
          </a:stretch>
        </p:blipFill>
        <p:spPr bwMode="auto">
          <a:xfrm>
            <a:off x="8315325" y="0"/>
            <a:ext cx="3876675" cy="114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78" y="4202404"/>
            <a:ext cx="5549913" cy="2266223"/>
          </a:xfrm>
          <a:prstGeom prst="rect">
            <a:avLst/>
          </a:prstGeom>
        </p:spPr>
      </p:pic>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049504" y="4202404"/>
            <a:ext cx="5938743" cy="2334650"/>
          </a:xfrm>
        </p:spPr>
      </p:pic>
      <p:sp>
        <p:nvSpPr>
          <p:cNvPr id="2" name="Title 1"/>
          <p:cNvSpPr>
            <a:spLocks noGrp="1"/>
          </p:cNvSpPr>
          <p:nvPr>
            <p:ph type="title"/>
          </p:nvPr>
        </p:nvSpPr>
        <p:spPr>
          <a:xfrm>
            <a:off x="16497" y="27070"/>
            <a:ext cx="6984377" cy="771626"/>
          </a:xfrm>
        </p:spPr>
        <p:txBody>
          <a:bodyPr>
            <a:noAutofit/>
          </a:bodyPr>
          <a:lstStyle/>
          <a:p>
            <a:r>
              <a:rPr lang="en-US" sz="3600" b="1" dirty="0">
                <a:latin typeface="+mn-lt"/>
              </a:rPr>
              <a:t>Infectious Disease Surveillance</a:t>
            </a:r>
            <a:endParaRPr lang="en-US" sz="3600" dirty="0">
              <a:latin typeface="+mn-lt"/>
            </a:endParaRPr>
          </a:p>
        </p:txBody>
      </p:sp>
      <p:sp>
        <p:nvSpPr>
          <p:cNvPr id="5" name="Text Placeholder 4"/>
          <p:cNvSpPr>
            <a:spLocks noGrp="1"/>
          </p:cNvSpPr>
          <p:nvPr>
            <p:ph type="body" idx="1"/>
          </p:nvPr>
        </p:nvSpPr>
        <p:spPr>
          <a:xfrm>
            <a:off x="91725" y="6448939"/>
            <a:ext cx="5701474" cy="320117"/>
          </a:xfrm>
        </p:spPr>
        <p:txBody>
          <a:bodyPr>
            <a:noAutofit/>
          </a:bodyPr>
          <a:lstStyle/>
          <a:p>
            <a:r>
              <a:rPr lang="en-US" sz="1400" dirty="0"/>
              <a:t>Identify cases from suspected visits (for treatment and isolation purpose)</a:t>
            </a:r>
          </a:p>
        </p:txBody>
      </p:sp>
      <p:pic>
        <p:nvPicPr>
          <p:cNvPr id="9" name="Content Placeholder 8"/>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049504" y="4191679"/>
            <a:ext cx="1740025" cy="1094433"/>
          </a:xfrm>
        </p:spPr>
      </p:pic>
      <p:sp>
        <p:nvSpPr>
          <p:cNvPr id="4" name="Slide Number Placeholder 3"/>
          <p:cNvSpPr>
            <a:spLocks noGrp="1"/>
          </p:cNvSpPr>
          <p:nvPr>
            <p:ph type="sldNum" sz="quarter" idx="12"/>
          </p:nvPr>
        </p:nvSpPr>
        <p:spPr/>
        <p:txBody>
          <a:bodyPr/>
          <a:lstStyle/>
          <a:p>
            <a:fld id="{0FFC71B3-EDCA-462C-AB67-8007EF431E72}" type="slidenum">
              <a:rPr lang="en-US" smtClean="0"/>
              <a:t>6</a:t>
            </a:fld>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3324" y="4781419"/>
            <a:ext cx="1526527" cy="166447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9851" y="4758685"/>
            <a:ext cx="2072920" cy="1709942"/>
          </a:xfrm>
          <a:prstGeom prst="rect">
            <a:avLst/>
          </a:prstGeom>
        </p:spPr>
      </p:pic>
      <p:sp>
        <p:nvSpPr>
          <p:cNvPr id="13" name="Rectangle 12"/>
          <p:cNvSpPr/>
          <p:nvPr/>
        </p:nvSpPr>
        <p:spPr>
          <a:xfrm>
            <a:off x="156079" y="4202404"/>
            <a:ext cx="5572766" cy="2586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875474" y="4175056"/>
            <a:ext cx="6112773" cy="2613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798696"/>
            <a:ext cx="12192000" cy="3416320"/>
          </a:xfrm>
          <a:prstGeom prst="rect">
            <a:avLst/>
          </a:prstGeom>
        </p:spPr>
        <p:txBody>
          <a:bodyPr wrap="square">
            <a:spAutoFit/>
          </a:bodyPr>
          <a:lstStyle/>
          <a:p>
            <a:pPr algn="just"/>
            <a:r>
              <a:rPr lang="en-US" sz="1300" dirty="0"/>
              <a:t>We developed a near real-time, active surveillance approach that uses machine-learned case detection systems to automatically capture cases from electronic medical records. </a:t>
            </a:r>
            <a:r>
              <a:rPr lang="en-US" sz="1300" dirty="0">
                <a:cs typeface="Times New Roman" panose="02020603050405020304" pitchFamily="18" charset="0"/>
              </a:rPr>
              <a:t>We</a:t>
            </a:r>
            <a:r>
              <a:rPr lang="en-US" sz="1300" dirty="0">
                <a:effectLst/>
                <a:ea typeface="Times New Roman" panose="02020603050405020304" pitchFamily="18" charset="0"/>
                <a:cs typeface="Times New Roman" panose="02020603050405020304" pitchFamily="18" charset="0"/>
              </a:rPr>
              <a:t> established an efficient and effective communication channel between public health and clinical practice. </a:t>
            </a:r>
          </a:p>
          <a:p>
            <a:pPr algn="just"/>
            <a:endParaRPr lang="en-US" sz="400" b="1" dirty="0">
              <a:ea typeface="Times New Roman" panose="02020603050405020304" pitchFamily="18" charset="0"/>
              <a:cs typeface="Times New Roman" panose="02020603050405020304" pitchFamily="18" charset="0"/>
            </a:endParaRPr>
          </a:p>
          <a:p>
            <a:pPr algn="just"/>
            <a:r>
              <a:rPr lang="en-US" sz="1300" b="1" dirty="0">
                <a:ea typeface="Times New Roman" panose="02020603050405020304" pitchFamily="18" charset="0"/>
                <a:cs typeface="Times New Roman" panose="02020603050405020304" pitchFamily="18" charset="0"/>
              </a:rPr>
              <a:t>Publications</a:t>
            </a:r>
            <a:r>
              <a:rPr lang="en-US" sz="1300" dirty="0">
                <a:ea typeface="Times New Roman" panose="02020603050405020304" pitchFamily="18" charset="0"/>
                <a:cs typeface="Times New Roman" panose="02020603050405020304" pitchFamily="18" charset="0"/>
              </a:rPr>
              <a:t>:</a:t>
            </a:r>
          </a:p>
          <a:p>
            <a:pPr marL="342900" lvl="0" indent="-342900">
              <a:buFont typeface="+mj-lt"/>
              <a:buAutoNum type="arabicPeriod"/>
            </a:pPr>
            <a:r>
              <a:rPr lang="en-US" sz="1300" b="1" dirty="0"/>
              <a:t>Ye Y</a:t>
            </a:r>
            <a:r>
              <a:rPr lang="en-US" sz="1300" dirty="0"/>
              <a:t>, Tsui F, Wagner M, et al. Influenza detection from emergency department reports using natural language processing and Bayesian network classifiers</a:t>
            </a:r>
            <a:r>
              <a:rPr lang="en-US" sz="1300" b="1" dirty="0"/>
              <a:t>. </a:t>
            </a:r>
            <a:r>
              <a:rPr lang="en-US" sz="1300" i="1" dirty="0"/>
              <a:t>Journal of the American Medical Informatics Association</a:t>
            </a:r>
            <a:r>
              <a:rPr lang="en-US" sz="1300" dirty="0"/>
              <a:t>. 2014 Jan 9;21(5):815-23.</a:t>
            </a:r>
          </a:p>
          <a:p>
            <a:pPr marL="342900" lvl="0" indent="-342900">
              <a:buFont typeface="+mj-lt"/>
              <a:buAutoNum type="arabicPeriod"/>
            </a:pPr>
            <a:r>
              <a:rPr lang="en-US" sz="1300" dirty="0"/>
              <a:t>Pineda AL, </a:t>
            </a:r>
            <a:r>
              <a:rPr lang="en-US" sz="1300" b="1" dirty="0"/>
              <a:t>Ye Y</a:t>
            </a:r>
            <a:r>
              <a:rPr lang="en-US" sz="1300" dirty="0"/>
              <a:t>, Visweswaran S, et al. Comparison of machine learning classifiers for influenza detection from emergency department free-text reports. </a:t>
            </a:r>
            <a:r>
              <a:rPr lang="en-US" sz="1300" i="1" dirty="0"/>
              <a:t>Journal of Biomedical Informatics</a:t>
            </a:r>
            <a:r>
              <a:rPr lang="en-US" sz="1300" dirty="0"/>
              <a:t>. 2015 Dec 1;58:60-9.</a:t>
            </a:r>
          </a:p>
          <a:p>
            <a:pPr marL="342900" lvl="0" indent="-342900">
              <a:buFont typeface="+mj-lt"/>
              <a:buAutoNum type="arabicPeriod"/>
            </a:pPr>
            <a:r>
              <a:rPr lang="en-US" sz="1300" dirty="0"/>
              <a:t>Tsui F, </a:t>
            </a:r>
            <a:r>
              <a:rPr lang="en-US" sz="1300" b="1" dirty="0"/>
              <a:t>Ye Y</a:t>
            </a:r>
            <a:r>
              <a:rPr lang="en-US" sz="1300" dirty="0"/>
              <a:t>, Ruiz V, et al. Automated influenza case detection for public health surveillance and clinical diagnosis using dynamic influenza prevalence method. </a:t>
            </a:r>
            <a:r>
              <a:rPr lang="en-US" sz="1300" i="1" dirty="0"/>
              <a:t>Journal of Public Health</a:t>
            </a:r>
            <a:r>
              <a:rPr lang="en-US" sz="1300" dirty="0"/>
              <a:t>. 2017 Oct 20:1-8.</a:t>
            </a:r>
          </a:p>
          <a:p>
            <a:pPr marL="342900" lvl="0" indent="-342900">
              <a:buFont typeface="+mj-lt"/>
              <a:buAutoNum type="arabicPeriod"/>
            </a:pPr>
            <a:r>
              <a:rPr lang="en-US" sz="1300" dirty="0"/>
              <a:t>Aronis JM, Millett NE, Wagner MM, Tsui F, </a:t>
            </a:r>
            <a:r>
              <a:rPr lang="en-US" sz="1300" b="1" dirty="0"/>
              <a:t>Ye Y</a:t>
            </a:r>
            <a:r>
              <a:rPr lang="en-US" sz="1300" dirty="0"/>
              <a:t>, et al. A Bayesian system to detect and characterize overlapping outbreaks. </a:t>
            </a:r>
            <a:r>
              <a:rPr lang="en-US" sz="1300" i="1" dirty="0"/>
              <a:t>Journal of Biomedical Informatics</a:t>
            </a:r>
            <a:r>
              <a:rPr lang="en-US" sz="1300" dirty="0"/>
              <a:t>. 2017 Sep 1;73:171-81.	</a:t>
            </a:r>
          </a:p>
          <a:p>
            <a:pPr marL="342900" indent="-342900">
              <a:buFont typeface="+mj-lt"/>
              <a:buAutoNum type="arabicPeriod"/>
            </a:pPr>
            <a:r>
              <a:rPr lang="en-US" sz="1300" dirty="0"/>
              <a:t>Ruhsary R, Tsui F, Espino J, Chrysanthis P, Wesaratchakit S, </a:t>
            </a:r>
            <a:r>
              <a:rPr lang="en-US" sz="1300" b="1" dirty="0"/>
              <a:t>Ye Y</a:t>
            </a:r>
            <a:r>
              <a:rPr lang="en-US" sz="1300" dirty="0"/>
              <a:t>. An analytics appliance for identifying (near) optimal over-the-counter medicine products as health indicators for influenza surveillance. Information Systems 48 (2015): 151-163. </a:t>
            </a:r>
          </a:p>
          <a:p>
            <a:pPr marL="342900" lvl="0" indent="-342900">
              <a:buFont typeface="+mj-lt"/>
              <a:buAutoNum type="arabicPeriod"/>
            </a:pPr>
            <a:r>
              <a:rPr lang="en-US" sz="1300" dirty="0"/>
              <a:t>Ruhsary R, Tsui F, Espino J, Wesaratchakit S, </a:t>
            </a:r>
            <a:r>
              <a:rPr lang="en-US" sz="1300" b="1" dirty="0"/>
              <a:t>Ye Y</a:t>
            </a:r>
            <a:r>
              <a:rPr lang="en-US" sz="1300" dirty="0"/>
              <a:t>, et al. Using a distributed search engine to identify optimal product sets for use in an outbreak detection system. In Collaborative Computing: Networking, Applications and Worksharing (CollaborateCom), 2012 8th International Conference on, pp. 560-566. IEEE, 2012.</a:t>
            </a:r>
            <a:endParaRPr lang="en-US" sz="600" dirty="0">
              <a:effectLst/>
              <a:ea typeface="Times New Roman" panose="02020603050405020304" pitchFamily="18" charset="0"/>
              <a:cs typeface="Times New Roman" panose="02020603050405020304" pitchFamily="18" charset="0"/>
            </a:endParaRPr>
          </a:p>
          <a:p>
            <a:pPr algn="just"/>
            <a:endParaRPr lang="en-US" sz="400" b="1" dirty="0">
              <a:ea typeface="Times New Roman" panose="02020603050405020304" pitchFamily="18" charset="0"/>
              <a:cs typeface="Times New Roman" panose="02020603050405020304" pitchFamily="18" charset="0"/>
            </a:endParaRPr>
          </a:p>
          <a:p>
            <a:pPr algn="just"/>
            <a:r>
              <a:rPr lang="en-US" sz="1300" b="1" dirty="0">
                <a:ea typeface="Times New Roman" panose="02020603050405020304" pitchFamily="18" charset="0"/>
                <a:cs typeface="Times New Roman" panose="02020603050405020304" pitchFamily="18" charset="0"/>
              </a:rPr>
              <a:t>Funding supports</a:t>
            </a:r>
            <a:r>
              <a:rPr lang="en-US" sz="1300" dirty="0">
                <a:ea typeface="Times New Roman" panose="02020603050405020304" pitchFamily="18" charset="0"/>
                <a:cs typeface="Times New Roman" panose="02020603050405020304" pitchFamily="18" charset="0"/>
              </a:rPr>
              <a:t>: NLM R01 LM011370 (PI: Dr. Mike Wagner; served as a Graduate Student Researcher)   </a:t>
            </a:r>
            <a:r>
              <a:rPr lang="en-US" sz="1300" dirty="0"/>
              <a:t>Aug 2013 to Aug 2016; May 2017 to Aug 2017</a:t>
            </a:r>
            <a:endParaRPr lang="en-US" sz="1300" dirty="0">
              <a:ea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3"/>
          </p:nvPr>
        </p:nvSpPr>
        <p:spPr>
          <a:xfrm>
            <a:off x="5985150" y="6537054"/>
            <a:ext cx="5746793" cy="281501"/>
          </a:xfrm>
        </p:spPr>
        <p:txBody>
          <a:bodyPr>
            <a:normAutofit lnSpcReduction="10000"/>
          </a:bodyPr>
          <a:lstStyle/>
          <a:p>
            <a:r>
              <a:rPr lang="en-US" sz="1400" dirty="0"/>
              <a:t>Identify cases from general ED visits (for population monitoring purpose)</a:t>
            </a:r>
          </a:p>
        </p:txBody>
      </p:sp>
    </p:spTree>
    <p:extLst>
      <p:ext uri="{BB962C8B-B14F-4D97-AF65-F5344CB8AC3E}">
        <p14:creationId xmlns:p14="http://schemas.microsoft.com/office/powerpoint/2010/main" val="17610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2F2D94B-6B49-A9A8-492B-968BE94A976E}"/>
              </a:ext>
            </a:extLst>
          </p:cNvPr>
          <p:cNvPicPr>
            <a:picLocks noChangeAspect="1"/>
          </p:cNvPicPr>
          <p:nvPr/>
        </p:nvPicPr>
        <p:blipFill>
          <a:blip r:embed="rId3"/>
          <a:stretch>
            <a:fillRect/>
          </a:stretch>
        </p:blipFill>
        <p:spPr>
          <a:xfrm>
            <a:off x="298409" y="3785341"/>
            <a:ext cx="3427464" cy="2929527"/>
          </a:xfrm>
          <a:prstGeom prst="rect">
            <a:avLst/>
          </a:prstGeom>
        </p:spPr>
      </p:pic>
      <p:sp>
        <p:nvSpPr>
          <p:cNvPr id="12" name="TextBox 11">
            <a:extLst>
              <a:ext uri="{FF2B5EF4-FFF2-40B4-BE49-F238E27FC236}">
                <a16:creationId xmlns:a16="http://schemas.microsoft.com/office/drawing/2014/main" id="{5F4AB84C-9674-F574-331D-3D9823794C5E}"/>
              </a:ext>
            </a:extLst>
          </p:cNvPr>
          <p:cNvSpPr txBox="1"/>
          <p:nvPr/>
        </p:nvSpPr>
        <p:spPr>
          <a:xfrm>
            <a:off x="2312504" y="1894886"/>
            <a:ext cx="1841493" cy="738664"/>
          </a:xfrm>
          <a:prstGeom prst="rect">
            <a:avLst/>
          </a:prstGeom>
          <a:noFill/>
        </p:spPr>
        <p:txBody>
          <a:bodyPr wrap="square" rtlCol="0">
            <a:spAutoFit/>
          </a:bodyPr>
          <a:lstStyle/>
          <a:p>
            <a:r>
              <a:rPr lang="en-US" sz="1400" dirty="0"/>
              <a:t>NMVB Heath Assessment Questionnaire</a:t>
            </a:r>
          </a:p>
        </p:txBody>
      </p:sp>
      <p:sp>
        <p:nvSpPr>
          <p:cNvPr id="15" name="TextBox 14">
            <a:extLst>
              <a:ext uri="{FF2B5EF4-FFF2-40B4-BE49-F238E27FC236}">
                <a16:creationId xmlns:a16="http://schemas.microsoft.com/office/drawing/2014/main" id="{22BC5772-EF47-DAB8-C1E0-025C17C6EA1D}"/>
              </a:ext>
            </a:extLst>
          </p:cNvPr>
          <p:cNvSpPr txBox="1"/>
          <p:nvPr/>
        </p:nvSpPr>
        <p:spPr>
          <a:xfrm>
            <a:off x="2276515" y="2757013"/>
            <a:ext cx="1524150" cy="954107"/>
          </a:xfrm>
          <a:prstGeom prst="rect">
            <a:avLst/>
          </a:prstGeom>
          <a:noFill/>
        </p:spPr>
        <p:txBody>
          <a:bodyPr wrap="square" rtlCol="0">
            <a:spAutoFit/>
          </a:bodyPr>
          <a:lstStyle/>
          <a:p>
            <a:r>
              <a:rPr lang="en-US" sz="1400" dirty="0"/>
              <a:t>NIOSH Industry and Occupation Computerized Coding System</a:t>
            </a:r>
          </a:p>
        </p:txBody>
      </p:sp>
      <p:pic>
        <p:nvPicPr>
          <p:cNvPr id="17" name="Graphic 16" descr="Group of people with solid fill">
            <a:extLst>
              <a:ext uri="{FF2B5EF4-FFF2-40B4-BE49-F238E27FC236}">
                <a16:creationId xmlns:a16="http://schemas.microsoft.com/office/drawing/2014/main" id="{B73E80B0-9A1C-1C0E-59EA-7B64ED381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0258" y="593313"/>
            <a:ext cx="671641" cy="671641"/>
          </a:xfrm>
          <a:prstGeom prst="rect">
            <a:avLst/>
          </a:prstGeom>
        </p:spPr>
      </p:pic>
      <p:sp>
        <p:nvSpPr>
          <p:cNvPr id="18" name="TextBox 17">
            <a:extLst>
              <a:ext uri="{FF2B5EF4-FFF2-40B4-BE49-F238E27FC236}">
                <a16:creationId xmlns:a16="http://schemas.microsoft.com/office/drawing/2014/main" id="{4DB734F7-84A2-467F-7B88-421654806029}"/>
              </a:ext>
            </a:extLst>
          </p:cNvPr>
          <p:cNvSpPr txBox="1"/>
          <p:nvPr/>
        </p:nvSpPr>
        <p:spPr>
          <a:xfrm>
            <a:off x="4091447" y="1279177"/>
            <a:ext cx="1095043" cy="307777"/>
          </a:xfrm>
          <a:prstGeom prst="rect">
            <a:avLst/>
          </a:prstGeom>
          <a:noFill/>
        </p:spPr>
        <p:txBody>
          <a:bodyPr wrap="none" rtlCol="0">
            <a:spAutoFit/>
          </a:bodyPr>
          <a:lstStyle/>
          <a:p>
            <a:r>
              <a:rPr lang="en-US" sz="1400" dirty="0"/>
              <a:t>748 patients</a:t>
            </a:r>
          </a:p>
        </p:txBody>
      </p:sp>
      <p:pic>
        <p:nvPicPr>
          <p:cNvPr id="20" name="Graphic 19" descr="List with solid fill">
            <a:extLst>
              <a:ext uri="{FF2B5EF4-FFF2-40B4-BE49-F238E27FC236}">
                <a16:creationId xmlns:a16="http://schemas.microsoft.com/office/drawing/2014/main" id="{9228A92A-1AA1-5006-DEC4-64B4786710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2787" y="2802899"/>
            <a:ext cx="501237" cy="501237"/>
          </a:xfrm>
          <a:prstGeom prst="rect">
            <a:avLst/>
          </a:prstGeom>
        </p:spPr>
      </p:pic>
      <p:sp>
        <p:nvSpPr>
          <p:cNvPr id="21" name="TextBox 20">
            <a:extLst>
              <a:ext uri="{FF2B5EF4-FFF2-40B4-BE49-F238E27FC236}">
                <a16:creationId xmlns:a16="http://schemas.microsoft.com/office/drawing/2014/main" id="{5D6AB1A0-F452-E883-0BA6-D3DE43F3FB50}"/>
              </a:ext>
            </a:extLst>
          </p:cNvPr>
          <p:cNvSpPr txBox="1"/>
          <p:nvPr/>
        </p:nvSpPr>
        <p:spPr>
          <a:xfrm>
            <a:off x="4671426" y="3007663"/>
            <a:ext cx="5967544" cy="307777"/>
          </a:xfrm>
          <a:prstGeom prst="rect">
            <a:avLst/>
          </a:prstGeom>
          <a:noFill/>
        </p:spPr>
        <p:txBody>
          <a:bodyPr wrap="square" rtlCol="0">
            <a:spAutoFit/>
          </a:bodyPr>
          <a:lstStyle/>
          <a:p>
            <a:r>
              <a:rPr lang="en-US" sz="1400" dirty="0"/>
              <a:t>1023 industry records (NAICS)	924 occupation records (SOC)</a:t>
            </a:r>
          </a:p>
        </p:txBody>
      </p:sp>
      <p:pic>
        <p:nvPicPr>
          <p:cNvPr id="23" name="Graphic 22" descr="Group of people with solid fill">
            <a:extLst>
              <a:ext uri="{FF2B5EF4-FFF2-40B4-BE49-F238E27FC236}">
                <a16:creationId xmlns:a16="http://schemas.microsoft.com/office/drawing/2014/main" id="{97324B79-5BCB-4F39-8C73-2206A9D264F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34723" b="1"/>
          <a:stretch/>
        </p:blipFill>
        <p:spPr>
          <a:xfrm>
            <a:off x="5616454" y="652090"/>
            <a:ext cx="725576" cy="473631"/>
          </a:xfrm>
          <a:prstGeom prst="rect">
            <a:avLst/>
          </a:prstGeom>
        </p:spPr>
      </p:pic>
      <p:sp>
        <p:nvSpPr>
          <p:cNvPr id="24" name="TextBox 23">
            <a:extLst>
              <a:ext uri="{FF2B5EF4-FFF2-40B4-BE49-F238E27FC236}">
                <a16:creationId xmlns:a16="http://schemas.microsoft.com/office/drawing/2014/main" id="{E1A0EE98-3E3C-86AA-992C-89EAEA992833}"/>
              </a:ext>
            </a:extLst>
          </p:cNvPr>
          <p:cNvSpPr txBox="1"/>
          <p:nvPr/>
        </p:nvSpPr>
        <p:spPr>
          <a:xfrm>
            <a:off x="5430171" y="1150130"/>
            <a:ext cx="1095043" cy="307777"/>
          </a:xfrm>
          <a:prstGeom prst="rect">
            <a:avLst/>
          </a:prstGeom>
          <a:noFill/>
        </p:spPr>
        <p:txBody>
          <a:bodyPr wrap="none" rtlCol="0">
            <a:spAutoFit/>
          </a:bodyPr>
          <a:lstStyle/>
          <a:p>
            <a:r>
              <a:rPr lang="en-US" sz="1400" dirty="0"/>
              <a:t>693 patients</a:t>
            </a:r>
          </a:p>
        </p:txBody>
      </p:sp>
      <p:grpSp>
        <p:nvGrpSpPr>
          <p:cNvPr id="27" name="Group 26">
            <a:extLst>
              <a:ext uri="{FF2B5EF4-FFF2-40B4-BE49-F238E27FC236}">
                <a16:creationId xmlns:a16="http://schemas.microsoft.com/office/drawing/2014/main" id="{35042CF4-78E8-6B0E-6A0A-6305270FEAED}"/>
              </a:ext>
            </a:extLst>
          </p:cNvPr>
          <p:cNvGrpSpPr/>
          <p:nvPr/>
        </p:nvGrpSpPr>
        <p:grpSpPr>
          <a:xfrm>
            <a:off x="3741884" y="3365628"/>
            <a:ext cx="6367464" cy="2104942"/>
            <a:chOff x="5812965" y="2815351"/>
            <a:chExt cx="6367464" cy="2104942"/>
          </a:xfrm>
        </p:grpSpPr>
        <p:pic>
          <p:nvPicPr>
            <p:cNvPr id="25" name="Picture 24">
              <a:extLst>
                <a:ext uri="{FF2B5EF4-FFF2-40B4-BE49-F238E27FC236}">
                  <a16:creationId xmlns:a16="http://schemas.microsoft.com/office/drawing/2014/main" id="{DBBA118F-0CEB-4AEB-FAFA-091293307D55}"/>
                </a:ext>
              </a:extLst>
            </p:cNvPr>
            <p:cNvPicPr>
              <a:picLocks noChangeAspect="1"/>
            </p:cNvPicPr>
            <p:nvPr/>
          </p:nvPicPr>
          <p:blipFill>
            <a:blip r:embed="rId8"/>
            <a:stretch>
              <a:fillRect/>
            </a:stretch>
          </p:blipFill>
          <p:spPr>
            <a:xfrm>
              <a:off x="5812965" y="2815351"/>
              <a:ext cx="6324600" cy="1714500"/>
            </a:xfrm>
            <a:prstGeom prst="rect">
              <a:avLst/>
            </a:prstGeom>
          </p:spPr>
        </p:pic>
        <p:pic>
          <p:nvPicPr>
            <p:cNvPr id="26" name="Picture 25">
              <a:extLst>
                <a:ext uri="{FF2B5EF4-FFF2-40B4-BE49-F238E27FC236}">
                  <a16:creationId xmlns:a16="http://schemas.microsoft.com/office/drawing/2014/main" id="{1F14F81F-A632-A689-AAF3-F7F483C960F8}"/>
                </a:ext>
              </a:extLst>
            </p:cNvPr>
            <p:cNvPicPr>
              <a:picLocks noChangeAspect="1"/>
            </p:cNvPicPr>
            <p:nvPr/>
          </p:nvPicPr>
          <p:blipFill>
            <a:blip r:embed="rId9"/>
            <a:stretch>
              <a:fillRect/>
            </a:stretch>
          </p:blipFill>
          <p:spPr>
            <a:xfrm>
              <a:off x="7976729" y="4513893"/>
              <a:ext cx="4203700" cy="406400"/>
            </a:xfrm>
            <a:prstGeom prst="rect">
              <a:avLst/>
            </a:prstGeom>
          </p:spPr>
        </p:pic>
      </p:grpSp>
      <p:grpSp>
        <p:nvGrpSpPr>
          <p:cNvPr id="32" name="Group 31">
            <a:extLst>
              <a:ext uri="{FF2B5EF4-FFF2-40B4-BE49-F238E27FC236}">
                <a16:creationId xmlns:a16="http://schemas.microsoft.com/office/drawing/2014/main" id="{B28B7585-6337-8B50-9AE0-0B5E10BA4A73}"/>
              </a:ext>
            </a:extLst>
          </p:cNvPr>
          <p:cNvGrpSpPr/>
          <p:nvPr/>
        </p:nvGrpSpPr>
        <p:grpSpPr>
          <a:xfrm>
            <a:off x="3800476" y="5527744"/>
            <a:ext cx="3451216" cy="1188999"/>
            <a:chOff x="6321434" y="4683061"/>
            <a:chExt cx="5270500" cy="1510282"/>
          </a:xfrm>
        </p:grpSpPr>
        <p:pic>
          <p:nvPicPr>
            <p:cNvPr id="30" name="Picture 29">
              <a:extLst>
                <a:ext uri="{FF2B5EF4-FFF2-40B4-BE49-F238E27FC236}">
                  <a16:creationId xmlns:a16="http://schemas.microsoft.com/office/drawing/2014/main" id="{911A0A51-F8E9-A6C6-D2D0-CE324AB45B41}"/>
                </a:ext>
              </a:extLst>
            </p:cNvPr>
            <p:cNvPicPr>
              <a:picLocks noChangeAspect="1"/>
            </p:cNvPicPr>
            <p:nvPr/>
          </p:nvPicPr>
          <p:blipFill>
            <a:blip r:embed="rId10"/>
            <a:stretch>
              <a:fillRect/>
            </a:stretch>
          </p:blipFill>
          <p:spPr>
            <a:xfrm>
              <a:off x="6321434" y="4683061"/>
              <a:ext cx="5270500" cy="1092200"/>
            </a:xfrm>
            <a:prstGeom prst="rect">
              <a:avLst/>
            </a:prstGeom>
          </p:spPr>
        </p:pic>
        <p:pic>
          <p:nvPicPr>
            <p:cNvPr id="31" name="Picture 30">
              <a:extLst>
                <a:ext uri="{FF2B5EF4-FFF2-40B4-BE49-F238E27FC236}">
                  <a16:creationId xmlns:a16="http://schemas.microsoft.com/office/drawing/2014/main" id="{07BD2D09-AFAA-6777-8643-057E6F1BC192}"/>
                </a:ext>
              </a:extLst>
            </p:cNvPr>
            <p:cNvPicPr>
              <a:picLocks noChangeAspect="1"/>
            </p:cNvPicPr>
            <p:nvPr/>
          </p:nvPicPr>
          <p:blipFill>
            <a:blip r:embed="rId11"/>
            <a:stretch>
              <a:fillRect/>
            </a:stretch>
          </p:blipFill>
          <p:spPr>
            <a:xfrm>
              <a:off x="7556761" y="5812343"/>
              <a:ext cx="3924300" cy="381000"/>
            </a:xfrm>
            <a:prstGeom prst="rect">
              <a:avLst/>
            </a:prstGeom>
          </p:spPr>
        </p:pic>
      </p:grpSp>
      <p:sp>
        <p:nvSpPr>
          <p:cNvPr id="36" name="TextBox 35">
            <a:extLst>
              <a:ext uri="{FF2B5EF4-FFF2-40B4-BE49-F238E27FC236}">
                <a16:creationId xmlns:a16="http://schemas.microsoft.com/office/drawing/2014/main" id="{53BDAA1E-9B21-9836-5DCC-8A8F33BCCD98}"/>
              </a:ext>
            </a:extLst>
          </p:cNvPr>
          <p:cNvSpPr txBox="1"/>
          <p:nvPr/>
        </p:nvSpPr>
        <p:spPr>
          <a:xfrm>
            <a:off x="7015377" y="5484880"/>
            <a:ext cx="5189555" cy="738664"/>
          </a:xfrm>
          <a:prstGeom prst="rect">
            <a:avLst/>
          </a:prstGeom>
          <a:noFill/>
        </p:spPr>
        <p:txBody>
          <a:bodyPr wrap="square" rtlCol="0">
            <a:spAutoFit/>
          </a:bodyPr>
          <a:lstStyle/>
          <a:p>
            <a:r>
              <a:rPr lang="en-US" sz="1400" dirty="0">
                <a:ea typeface="Tahoma" panose="020B0604030504040204" pitchFamily="34" charset="0"/>
                <a:cs typeface="Tahoma" panose="020B0604030504040204" pitchFamily="34" charset="0"/>
              </a:rPr>
              <a:t>3. The NMVB has the potential of serving as a sentinel surveillance mechanism for identifying industries and occupations not traditionally associated with mesothelioma.</a:t>
            </a:r>
          </a:p>
        </p:txBody>
      </p:sp>
      <p:sp>
        <p:nvSpPr>
          <p:cNvPr id="38" name="TextBox 37">
            <a:extLst>
              <a:ext uri="{FF2B5EF4-FFF2-40B4-BE49-F238E27FC236}">
                <a16:creationId xmlns:a16="http://schemas.microsoft.com/office/drawing/2014/main" id="{3BDD15E7-73F3-77E4-0CCC-29B6B93E27EA}"/>
              </a:ext>
            </a:extLst>
          </p:cNvPr>
          <p:cNvSpPr txBox="1"/>
          <p:nvPr/>
        </p:nvSpPr>
        <p:spPr>
          <a:xfrm>
            <a:off x="9915485" y="2872793"/>
            <a:ext cx="2289447" cy="2677656"/>
          </a:xfrm>
          <a:prstGeom prst="rect">
            <a:avLst/>
          </a:prstGeom>
          <a:noFill/>
        </p:spPr>
        <p:txBody>
          <a:bodyPr wrap="square" rtlCol="0">
            <a:spAutoFit/>
          </a:bodyPr>
          <a:lstStyle/>
          <a:p>
            <a:r>
              <a:rPr lang="en-US" sz="1400" dirty="0"/>
              <a:t>1. Female and young (aged 20-40) mesothelioma patients are more likely to report work experience not traditionally associated with mesothelioma risk.</a:t>
            </a:r>
          </a:p>
          <a:p>
            <a:r>
              <a:rPr lang="en-US" sz="1400" dirty="0">
                <a:ea typeface="Tahoma" panose="020B0604030504040204" pitchFamily="34" charset="0"/>
                <a:cs typeface="Tahoma" panose="020B0604030504040204" pitchFamily="34" charset="0"/>
              </a:rPr>
              <a:t>2. Significant prognostic factors associated with decreased survival in mesothelioma cases are sex (male) and work experience in utility-related industry.</a:t>
            </a:r>
            <a:endParaRPr lang="en-US" sz="1400" dirty="0"/>
          </a:p>
        </p:txBody>
      </p:sp>
      <p:grpSp>
        <p:nvGrpSpPr>
          <p:cNvPr id="40" name="Group 39">
            <a:extLst>
              <a:ext uri="{FF2B5EF4-FFF2-40B4-BE49-F238E27FC236}">
                <a16:creationId xmlns:a16="http://schemas.microsoft.com/office/drawing/2014/main" id="{79D70895-37B1-F8F6-8176-33A6DBD4D55C}"/>
              </a:ext>
            </a:extLst>
          </p:cNvPr>
          <p:cNvGrpSpPr/>
          <p:nvPr/>
        </p:nvGrpSpPr>
        <p:grpSpPr>
          <a:xfrm>
            <a:off x="6782100" y="552435"/>
            <a:ext cx="5381628" cy="2372493"/>
            <a:chOff x="6634998" y="154341"/>
            <a:chExt cx="5381628" cy="2372493"/>
          </a:xfrm>
        </p:grpSpPr>
        <p:pic>
          <p:nvPicPr>
            <p:cNvPr id="35" name="Picture 34">
              <a:extLst>
                <a:ext uri="{FF2B5EF4-FFF2-40B4-BE49-F238E27FC236}">
                  <a16:creationId xmlns:a16="http://schemas.microsoft.com/office/drawing/2014/main" id="{22D2C4B3-3AD5-697A-A592-DF7A4419FE91}"/>
                </a:ext>
              </a:extLst>
            </p:cNvPr>
            <p:cNvPicPr>
              <a:picLocks noChangeAspect="1"/>
            </p:cNvPicPr>
            <p:nvPr/>
          </p:nvPicPr>
          <p:blipFill>
            <a:blip r:embed="rId12"/>
            <a:stretch>
              <a:fillRect/>
            </a:stretch>
          </p:blipFill>
          <p:spPr>
            <a:xfrm>
              <a:off x="6634998" y="154341"/>
              <a:ext cx="5381628" cy="2338446"/>
            </a:xfrm>
            <a:prstGeom prst="rect">
              <a:avLst/>
            </a:prstGeom>
          </p:spPr>
        </p:pic>
        <p:sp>
          <p:nvSpPr>
            <p:cNvPr id="39" name="TextBox 38">
              <a:extLst>
                <a:ext uri="{FF2B5EF4-FFF2-40B4-BE49-F238E27FC236}">
                  <a16:creationId xmlns:a16="http://schemas.microsoft.com/office/drawing/2014/main" id="{D5BD7741-CF58-93AE-42F5-2D1FB2E351C3}"/>
                </a:ext>
              </a:extLst>
            </p:cNvPr>
            <p:cNvSpPr txBox="1"/>
            <p:nvPr/>
          </p:nvSpPr>
          <p:spPr>
            <a:xfrm>
              <a:off x="6668464" y="2265224"/>
              <a:ext cx="2430005" cy="261610"/>
            </a:xfrm>
            <a:prstGeom prst="rect">
              <a:avLst/>
            </a:prstGeom>
            <a:noFill/>
          </p:spPr>
          <p:txBody>
            <a:bodyPr wrap="square" rtlCol="0">
              <a:spAutoFit/>
            </a:bodyPr>
            <a:lstStyle/>
            <a:p>
              <a:r>
                <a:rPr lang="en-US" sz="1100" dirty="0"/>
                <a:t>NAICS 22: Utilities</a:t>
              </a:r>
            </a:p>
          </p:txBody>
        </p:sp>
      </p:grpSp>
      <p:sp>
        <p:nvSpPr>
          <p:cNvPr id="41" name="TextBox 40">
            <a:extLst>
              <a:ext uri="{FF2B5EF4-FFF2-40B4-BE49-F238E27FC236}">
                <a16:creationId xmlns:a16="http://schemas.microsoft.com/office/drawing/2014/main" id="{65DE63CA-272C-D7D5-EA14-299128991763}"/>
              </a:ext>
            </a:extLst>
          </p:cNvPr>
          <p:cNvSpPr txBox="1"/>
          <p:nvPr/>
        </p:nvSpPr>
        <p:spPr>
          <a:xfrm>
            <a:off x="6782100" y="365971"/>
            <a:ext cx="2595940" cy="369332"/>
          </a:xfrm>
          <a:prstGeom prst="rect">
            <a:avLst/>
          </a:prstGeom>
          <a:noFill/>
        </p:spPr>
        <p:txBody>
          <a:bodyPr wrap="square" rtlCol="0">
            <a:spAutoFit/>
          </a:bodyPr>
          <a:lstStyle/>
          <a:p>
            <a:r>
              <a:rPr lang="en-US" b="1" dirty="0"/>
              <a:t>Survival</a:t>
            </a:r>
            <a:r>
              <a:rPr lang="en-US" sz="1400" dirty="0"/>
              <a:t> </a:t>
            </a:r>
            <a:r>
              <a:rPr lang="en-US" b="1" dirty="0"/>
              <a:t>Analysis</a:t>
            </a:r>
          </a:p>
        </p:txBody>
      </p:sp>
      <p:pic>
        <p:nvPicPr>
          <p:cNvPr id="43" name="Graphic 42" descr="Arrow Right with solid fill">
            <a:extLst>
              <a:ext uri="{FF2B5EF4-FFF2-40B4-BE49-F238E27FC236}">
                <a16:creationId xmlns:a16="http://schemas.microsoft.com/office/drawing/2014/main" id="{32466091-465E-2FA9-B8D5-44CCA428EA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31701" y="701952"/>
            <a:ext cx="501237" cy="501237"/>
          </a:xfrm>
          <a:prstGeom prst="rect">
            <a:avLst/>
          </a:prstGeom>
        </p:spPr>
      </p:pic>
      <p:pic>
        <p:nvPicPr>
          <p:cNvPr id="47" name="Graphic 46" descr="Arrow Up with solid fill">
            <a:extLst>
              <a:ext uri="{FF2B5EF4-FFF2-40B4-BE49-F238E27FC236}">
                <a16:creationId xmlns:a16="http://schemas.microsoft.com/office/drawing/2014/main" id="{9FEAAF91-21CB-75E6-645C-E40724887A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0800000">
            <a:off x="4368984" y="1699102"/>
            <a:ext cx="540454" cy="651849"/>
          </a:xfrm>
          <a:prstGeom prst="rect">
            <a:avLst/>
          </a:prstGeom>
        </p:spPr>
      </p:pic>
      <p:sp>
        <p:nvSpPr>
          <p:cNvPr id="48" name="TextBox 47">
            <a:extLst>
              <a:ext uri="{FF2B5EF4-FFF2-40B4-BE49-F238E27FC236}">
                <a16:creationId xmlns:a16="http://schemas.microsoft.com/office/drawing/2014/main" id="{A4B9EB18-CD0D-6B2D-3520-0F9E7A01AA30}"/>
              </a:ext>
            </a:extLst>
          </p:cNvPr>
          <p:cNvSpPr txBox="1"/>
          <p:nvPr/>
        </p:nvSpPr>
        <p:spPr>
          <a:xfrm>
            <a:off x="4116358" y="2404375"/>
            <a:ext cx="2595940" cy="369332"/>
          </a:xfrm>
          <a:prstGeom prst="rect">
            <a:avLst/>
          </a:prstGeom>
          <a:noFill/>
        </p:spPr>
        <p:txBody>
          <a:bodyPr wrap="square" rtlCol="0">
            <a:spAutoFit/>
          </a:bodyPr>
          <a:lstStyle/>
          <a:p>
            <a:r>
              <a:rPr lang="en-US" b="1" dirty="0"/>
              <a:t>Statistic</a:t>
            </a:r>
            <a:r>
              <a:rPr lang="en-US" sz="1400" dirty="0"/>
              <a:t> </a:t>
            </a:r>
            <a:r>
              <a:rPr lang="en-US" b="1" dirty="0"/>
              <a:t>Analysis</a:t>
            </a:r>
          </a:p>
        </p:txBody>
      </p:sp>
      <p:cxnSp>
        <p:nvCxnSpPr>
          <p:cNvPr id="52" name="Straight Connector 51">
            <a:extLst>
              <a:ext uri="{FF2B5EF4-FFF2-40B4-BE49-F238E27FC236}">
                <a16:creationId xmlns:a16="http://schemas.microsoft.com/office/drawing/2014/main" id="{5BF30767-0401-03A0-A0DA-BED5A5042356}"/>
              </a:ext>
            </a:extLst>
          </p:cNvPr>
          <p:cNvCxnSpPr>
            <a:cxnSpLocks/>
          </p:cNvCxnSpPr>
          <p:nvPr/>
        </p:nvCxnSpPr>
        <p:spPr>
          <a:xfrm flipH="1">
            <a:off x="228600" y="3681804"/>
            <a:ext cx="3506129" cy="0"/>
          </a:xfrm>
          <a:prstGeom prst="line">
            <a:avLst/>
          </a:prstGeom>
        </p:spPr>
        <p:style>
          <a:lnRef idx="3">
            <a:schemeClr val="dk1"/>
          </a:lnRef>
          <a:fillRef idx="0">
            <a:schemeClr val="dk1"/>
          </a:fillRef>
          <a:effectRef idx="2">
            <a:schemeClr val="dk1"/>
          </a:effectRef>
          <a:fontRef idx="minor">
            <a:schemeClr val="tx1"/>
          </a:fontRef>
        </p:style>
      </p:cxnSp>
      <p:sp>
        <p:nvSpPr>
          <p:cNvPr id="56" name="Right Bracket 55">
            <a:extLst>
              <a:ext uri="{FF2B5EF4-FFF2-40B4-BE49-F238E27FC236}">
                <a16:creationId xmlns:a16="http://schemas.microsoft.com/office/drawing/2014/main" id="{1EFEB404-8FB0-9F47-EC2A-473F76CB1E34}"/>
              </a:ext>
            </a:extLst>
          </p:cNvPr>
          <p:cNvSpPr/>
          <p:nvPr/>
        </p:nvSpPr>
        <p:spPr>
          <a:xfrm>
            <a:off x="3697297" y="1983618"/>
            <a:ext cx="117461" cy="1459670"/>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58" name="Elbow Connector 57">
            <a:extLst>
              <a:ext uri="{FF2B5EF4-FFF2-40B4-BE49-F238E27FC236}">
                <a16:creationId xmlns:a16="http://schemas.microsoft.com/office/drawing/2014/main" id="{3CB83472-71E9-EB43-5615-0C76A96CBFF8}"/>
              </a:ext>
            </a:extLst>
          </p:cNvPr>
          <p:cNvCxnSpPr>
            <a:cxnSpLocks/>
            <a:stCxn id="56" idx="2"/>
            <a:endCxn id="17" idx="1"/>
          </p:cNvCxnSpPr>
          <p:nvPr/>
        </p:nvCxnSpPr>
        <p:spPr>
          <a:xfrm rot="10800000" flipH="1">
            <a:off x="3814758" y="929135"/>
            <a:ext cx="475500" cy="1784319"/>
          </a:xfrm>
          <a:prstGeom prst="bentConnector3">
            <a:avLst>
              <a:gd name="adj1" fmla="val 32388"/>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46DE34F9-8B22-B41A-E12D-068E1F884377}"/>
              </a:ext>
            </a:extLst>
          </p:cNvPr>
          <p:cNvSpPr txBox="1"/>
          <p:nvPr/>
        </p:nvSpPr>
        <p:spPr>
          <a:xfrm>
            <a:off x="101004" y="128078"/>
            <a:ext cx="4070575" cy="646331"/>
          </a:xfrm>
          <a:prstGeom prst="rect">
            <a:avLst/>
          </a:prstGeom>
          <a:noFill/>
        </p:spPr>
        <p:txBody>
          <a:bodyPr wrap="square" rtlCol="0">
            <a:spAutoFit/>
          </a:bodyPr>
          <a:lstStyle/>
          <a:p>
            <a:r>
              <a:rPr lang="en-US" sz="3600" b="1" dirty="0"/>
              <a:t>Cancer Surveillance</a:t>
            </a:r>
          </a:p>
        </p:txBody>
      </p:sp>
      <p:sp>
        <p:nvSpPr>
          <p:cNvPr id="42" name="TextBox 41">
            <a:extLst>
              <a:ext uri="{FF2B5EF4-FFF2-40B4-BE49-F238E27FC236}">
                <a16:creationId xmlns:a16="http://schemas.microsoft.com/office/drawing/2014/main" id="{0C00F207-B674-C712-9BBA-DF9F379E737C}"/>
              </a:ext>
            </a:extLst>
          </p:cNvPr>
          <p:cNvSpPr txBox="1"/>
          <p:nvPr/>
        </p:nvSpPr>
        <p:spPr>
          <a:xfrm>
            <a:off x="148570" y="761720"/>
            <a:ext cx="3364977" cy="923330"/>
          </a:xfrm>
          <a:prstGeom prst="rect">
            <a:avLst/>
          </a:prstGeom>
          <a:noFill/>
        </p:spPr>
        <p:txBody>
          <a:bodyPr wrap="square">
            <a:spAutoFit/>
          </a:bodyPr>
          <a:lstStyle/>
          <a:p>
            <a:r>
              <a:rPr lang="en-US" sz="1800" b="1" dirty="0"/>
              <a:t>Funding</a:t>
            </a:r>
            <a:r>
              <a:rPr lang="en-US" sz="1800" dirty="0"/>
              <a:t>: </a:t>
            </a:r>
            <a:r>
              <a:rPr lang="en-US" sz="1800" dirty="0">
                <a:effectLst/>
                <a:latin typeface="Calibri" panose="020F0502020204030204" pitchFamily="34" charset="0"/>
                <a:ea typeface="SimSun" panose="02010600030101010101" pitchFamily="2" charset="-122"/>
                <a:cs typeface="Times New Roman" panose="02020603050405020304" pitchFamily="18" charset="0"/>
              </a:rPr>
              <a:t>U24OH009077 National Mesothelioma Virtual Bank (PI: Dr. </a:t>
            </a:r>
            <a:r>
              <a:rPr lang="en-US" dirty="0">
                <a:latin typeface="Calibri" panose="020F0502020204030204" pitchFamily="34" charset="0"/>
                <a:ea typeface="SimSun" panose="02010600030101010101" pitchFamily="2" charset="-122"/>
                <a:cs typeface="Times New Roman" panose="02020603050405020304" pitchFamily="18" charset="0"/>
              </a:rPr>
              <a:t>Michael </a:t>
            </a:r>
            <a:r>
              <a:rPr lang="en-US" sz="1800" dirty="0" err="1">
                <a:effectLst/>
                <a:latin typeface="Calibri" panose="020F0502020204030204" pitchFamily="34" charset="0"/>
                <a:ea typeface="SimSun" panose="02010600030101010101" pitchFamily="2" charset="-122"/>
                <a:cs typeface="Times New Roman" panose="02020603050405020304" pitchFamily="18" charset="0"/>
              </a:rPr>
              <a:t>Becich</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p>
        </p:txBody>
      </p:sp>
      <p:sp>
        <p:nvSpPr>
          <p:cNvPr id="49" name="TextBox 48">
            <a:extLst>
              <a:ext uri="{FF2B5EF4-FFF2-40B4-BE49-F238E27FC236}">
                <a16:creationId xmlns:a16="http://schemas.microsoft.com/office/drawing/2014/main" id="{6990E012-FD5C-E98E-3071-CFA03DC2C963}"/>
              </a:ext>
            </a:extLst>
          </p:cNvPr>
          <p:cNvSpPr txBox="1"/>
          <p:nvPr/>
        </p:nvSpPr>
        <p:spPr>
          <a:xfrm>
            <a:off x="7015377" y="6170946"/>
            <a:ext cx="5189555" cy="707886"/>
          </a:xfrm>
          <a:prstGeom prst="rect">
            <a:avLst/>
          </a:prstGeom>
          <a:noFill/>
        </p:spPr>
        <p:txBody>
          <a:bodyPr wrap="square">
            <a:spAutoFit/>
          </a:bodyPr>
          <a:lstStyle/>
          <a:p>
            <a:r>
              <a:rPr lang="en-US" sz="1000" b="1" dirty="0">
                <a:latin typeface="Arial" panose="020B0604020202020204" pitchFamily="34" charset="0"/>
                <a:cs typeface="Arial" panose="020B0604020202020204" pitchFamily="34" charset="0"/>
              </a:rPr>
              <a:t>Publication: </a:t>
            </a:r>
            <a:r>
              <a:rPr lang="en-US" sz="1000" dirty="0">
                <a:effectLst/>
                <a:latin typeface="Arial" panose="020B0604020202020204" pitchFamily="34" charset="0"/>
                <a:ea typeface="SimSun" panose="02010600030101010101" pitchFamily="2" charset="-122"/>
                <a:cs typeface="Arial" panose="020B0604020202020204" pitchFamily="34" charset="0"/>
              </a:rPr>
              <a:t>Gao  Y, Mazurek  JM, Li Y, </a:t>
            </a:r>
            <a:r>
              <a:rPr lang="en-US" sz="1000" dirty="0" err="1">
                <a:effectLst/>
                <a:latin typeface="Arial" panose="020B0604020202020204" pitchFamily="34" charset="0"/>
                <a:ea typeface="SimSun" panose="02010600030101010101" pitchFamily="2" charset="-122"/>
                <a:cs typeface="Arial" panose="020B0604020202020204" pitchFamily="34" charset="0"/>
              </a:rPr>
              <a:t>Blackley</a:t>
            </a:r>
            <a:r>
              <a:rPr lang="en-US" sz="1000" dirty="0">
                <a:effectLst/>
                <a:latin typeface="Arial" panose="020B0604020202020204" pitchFamily="34" charset="0"/>
                <a:ea typeface="SimSun" panose="02010600030101010101" pitchFamily="2" charset="-122"/>
                <a:cs typeface="Arial" panose="020B0604020202020204" pitchFamily="34" charset="0"/>
              </a:rPr>
              <a:t> D, Weissman DN, Burton SV, Amin W, </a:t>
            </a:r>
            <a:r>
              <a:rPr lang="en-US" sz="1000" dirty="0" err="1">
                <a:effectLst/>
                <a:latin typeface="Arial" panose="020B0604020202020204" pitchFamily="34" charset="0"/>
                <a:ea typeface="SimSun" panose="02010600030101010101" pitchFamily="2" charset="-122"/>
                <a:cs typeface="Arial" panose="020B0604020202020204" pitchFamily="34" charset="0"/>
              </a:rPr>
              <a:t>Landsittel</a:t>
            </a:r>
            <a:r>
              <a:rPr lang="en-US" sz="1000" dirty="0">
                <a:effectLst/>
                <a:latin typeface="Arial" panose="020B0604020202020204" pitchFamily="34" charset="0"/>
                <a:ea typeface="SimSun" panose="02010600030101010101" pitchFamily="2" charset="-122"/>
                <a:cs typeface="Arial" panose="020B0604020202020204" pitchFamily="34" charset="0"/>
              </a:rPr>
              <a:t>  D, </a:t>
            </a:r>
            <a:r>
              <a:rPr lang="en-US" sz="1000" dirty="0" err="1">
                <a:effectLst/>
                <a:latin typeface="Arial" panose="020B0604020202020204" pitchFamily="34" charset="0"/>
                <a:ea typeface="SimSun" panose="02010600030101010101" pitchFamily="2" charset="-122"/>
                <a:cs typeface="Arial" panose="020B0604020202020204" pitchFamily="34" charset="0"/>
              </a:rPr>
              <a:t>Becich</a:t>
            </a:r>
            <a:r>
              <a:rPr lang="en-US" sz="1000" dirty="0">
                <a:effectLst/>
                <a:latin typeface="Arial" panose="020B0604020202020204" pitchFamily="34" charset="0"/>
                <a:ea typeface="SimSun" panose="02010600030101010101" pitchFamily="2" charset="-122"/>
                <a:cs typeface="Arial" panose="020B0604020202020204" pitchFamily="34" charset="0"/>
              </a:rPr>
              <a:t> MJ, </a:t>
            </a:r>
            <a:r>
              <a:rPr lang="en-US" sz="1000" b="1" dirty="0">
                <a:effectLst/>
                <a:latin typeface="Arial" panose="020B0604020202020204" pitchFamily="34" charset="0"/>
                <a:ea typeface="SimSun" panose="02010600030101010101" pitchFamily="2" charset="-122"/>
                <a:cs typeface="Arial" panose="020B0604020202020204" pitchFamily="34" charset="0"/>
              </a:rPr>
              <a:t>Ye Y*</a:t>
            </a:r>
            <a:r>
              <a:rPr lang="en-US" sz="1000" dirty="0">
                <a:effectLst/>
                <a:latin typeface="Arial" panose="020B0604020202020204" pitchFamily="34" charset="0"/>
                <a:ea typeface="SimSun" panose="02010600030101010101" pitchFamily="2" charset="-122"/>
                <a:cs typeface="Arial" panose="020B0604020202020204" pitchFamily="34" charset="0"/>
              </a:rPr>
              <a:t>.  Industry, occupation, and exposure history of mesothelioma patients in the U.S. National Mesothelioma Virtual Bank, 2006-2022. (Accepted for publication in Environmental Research.  Corresponding author)</a:t>
            </a:r>
          </a:p>
        </p:txBody>
      </p:sp>
      <p:sp>
        <p:nvSpPr>
          <p:cNvPr id="53" name="TextBox 52">
            <a:extLst>
              <a:ext uri="{FF2B5EF4-FFF2-40B4-BE49-F238E27FC236}">
                <a16:creationId xmlns:a16="http://schemas.microsoft.com/office/drawing/2014/main" id="{E828D0D9-6FBE-B0A6-963A-94E57CE2D995}"/>
              </a:ext>
            </a:extLst>
          </p:cNvPr>
          <p:cNvSpPr txBox="1"/>
          <p:nvPr/>
        </p:nvSpPr>
        <p:spPr>
          <a:xfrm>
            <a:off x="86784" y="1813331"/>
            <a:ext cx="2189731" cy="1754326"/>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This study aims to examine work histories of mesothelioma patients and their survival time. </a:t>
            </a:r>
          </a:p>
        </p:txBody>
      </p:sp>
    </p:spTree>
    <p:extLst>
      <p:ext uri="{BB962C8B-B14F-4D97-AF65-F5344CB8AC3E}">
        <p14:creationId xmlns:p14="http://schemas.microsoft.com/office/powerpoint/2010/main" val="36309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46" y="7976"/>
            <a:ext cx="7086600" cy="813862"/>
          </a:xfrm>
        </p:spPr>
        <p:txBody>
          <a:bodyPr>
            <a:noAutofit/>
          </a:bodyPr>
          <a:lstStyle/>
          <a:p>
            <a:r>
              <a:rPr lang="en-US" sz="3600" b="1" dirty="0">
                <a:latin typeface="+mn-lt"/>
              </a:rPr>
              <a:t>Automated Predictive Modeling</a:t>
            </a:r>
            <a:endParaRPr lang="zh-CN" altLang="en-US" sz="3600" dirty="0">
              <a:latin typeface="+mn-lt"/>
            </a:endParaRPr>
          </a:p>
        </p:txBody>
      </p:sp>
      <p:graphicFrame>
        <p:nvGraphicFramePr>
          <p:cNvPr id="5" name="内容占位符 5"/>
          <p:cNvGraphicFramePr>
            <a:graphicFrameLocks noGrp="1"/>
          </p:cNvGraphicFramePr>
          <p:nvPr>
            <p:ph idx="1"/>
            <p:extLst>
              <p:ext uri="{D42A27DB-BD31-4B8C-83A1-F6EECF244321}">
                <p14:modId xmlns:p14="http://schemas.microsoft.com/office/powerpoint/2010/main" val="2274329090"/>
              </p:ext>
            </p:extLst>
          </p:nvPr>
        </p:nvGraphicFramePr>
        <p:xfrm>
          <a:off x="2169583" y="429438"/>
          <a:ext cx="8666584" cy="2583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灯片编号占位符 3"/>
          <p:cNvSpPr>
            <a:spLocks noGrp="1"/>
          </p:cNvSpPr>
          <p:nvPr>
            <p:ph type="sldNum" sz="quarter" idx="12"/>
          </p:nvPr>
        </p:nvSpPr>
        <p:spPr/>
        <p:txBody>
          <a:bodyPr/>
          <a:lstStyle/>
          <a:p>
            <a:fld id="{4F3AE818-3F4A-4C7A-A38C-645EEC2391C2}" type="slidenum">
              <a:rPr lang="en-US" smtClean="0"/>
              <a:pPr/>
              <a:t>8</a:t>
            </a:fld>
            <a:endParaRPr lang="en-US" dirty="0"/>
          </a:p>
        </p:txBody>
      </p:sp>
      <p:pic>
        <p:nvPicPr>
          <p:cNvPr id="14"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032" y="2717532"/>
            <a:ext cx="2209031" cy="122597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670" y="5320648"/>
            <a:ext cx="2075754" cy="1239103"/>
          </a:xfrm>
          <a:prstGeom prst="rect">
            <a:avLst/>
          </a:prstGeom>
        </p:spPr>
      </p:pic>
      <p:sp>
        <p:nvSpPr>
          <p:cNvPr id="11" name="TextBox 10"/>
          <p:cNvSpPr txBox="1"/>
          <p:nvPr/>
        </p:nvSpPr>
        <p:spPr>
          <a:xfrm>
            <a:off x="2466573" y="2620815"/>
            <a:ext cx="9312166" cy="2708434"/>
          </a:xfrm>
          <a:prstGeom prst="rect">
            <a:avLst/>
          </a:prstGeom>
          <a:noFill/>
        </p:spPr>
        <p:txBody>
          <a:bodyPr wrap="square" rtlCol="0">
            <a:spAutoFit/>
          </a:bodyPr>
          <a:lstStyle/>
          <a:p>
            <a:r>
              <a:rPr lang="en-US" sz="1400" b="1" dirty="0"/>
              <a:t>Automated Readmission Risk Profiling Using Electronic Medical Records</a:t>
            </a:r>
          </a:p>
          <a:p>
            <a:r>
              <a:rPr lang="en-US" sz="1300" b="1" dirty="0"/>
              <a:t>Publications: </a:t>
            </a:r>
          </a:p>
          <a:p>
            <a:pPr marL="342900" lvl="0" indent="-342900">
              <a:buFont typeface="+mj-lt"/>
              <a:buAutoNum type="arabicPeriod"/>
            </a:pPr>
            <a:r>
              <a:rPr lang="en-US" sz="1300" dirty="0"/>
              <a:t>Lu S, </a:t>
            </a:r>
            <a:r>
              <a:rPr lang="en-US" sz="1300" b="1" dirty="0"/>
              <a:t>Ye Y</a:t>
            </a:r>
            <a:r>
              <a:rPr lang="en-US" sz="1300" dirty="0"/>
              <a:t>, Tsui R, et al. Feature selection for 30-day heart failure readmission prediction using clinical drug data. NIPS Workshop on Machine Learning for Clinical Data Analysis and Healthcare, Harrahs and Harveys, Lake Tahoe, 2013. </a:t>
            </a:r>
          </a:p>
          <a:p>
            <a:pPr marL="342900" lvl="0" indent="-342900">
              <a:buFont typeface="+mj-lt"/>
              <a:buAutoNum type="arabicPeriod"/>
            </a:pPr>
            <a:r>
              <a:rPr lang="en-US" sz="1300" dirty="0"/>
              <a:t>Lu S, </a:t>
            </a:r>
            <a:r>
              <a:rPr lang="en-US" sz="1300" b="1" dirty="0"/>
              <a:t>Ye Y</a:t>
            </a:r>
            <a:r>
              <a:rPr lang="en-US" sz="1300" dirty="0"/>
              <a:t>, Tsui R, et al. Domain ontology-based feature reduction for high dimensional drug data and its application to 30-day heart failure readmission prediction. In Collaborative Computing: Networking, Applications and Worksharing (Collaboratecom), 2013 9th International Conference on 2013 Oct 20 (pp. 478-484). IEEE.</a:t>
            </a:r>
          </a:p>
          <a:p>
            <a:pPr lvl="0"/>
            <a:r>
              <a:rPr lang="en-US" sz="1300" b="1" dirty="0"/>
              <a:t>Awards: </a:t>
            </a:r>
          </a:p>
          <a:p>
            <a:pPr lvl="0"/>
            <a:r>
              <a:rPr lang="en-US" sz="1300" dirty="0"/>
              <a:t>2013 Finalist in Michael G. Wells Student Health Care Entrepreneurship Competition, University of Pittsburgh</a:t>
            </a:r>
          </a:p>
          <a:p>
            <a:pPr marL="342900" indent="-342900">
              <a:buAutoNum type="arabicPlain" startAt="2014"/>
            </a:pPr>
            <a:r>
              <a:rPr lang="en-US" sz="1300" dirty="0"/>
              <a:t> Distinguished Poster Award (2nd author), American Medical Informatics Association Annual Symposium </a:t>
            </a:r>
          </a:p>
          <a:p>
            <a:pPr marL="342900" indent="-342900">
              <a:buAutoNum type="arabicPlain" startAt="2014"/>
            </a:pPr>
            <a:r>
              <a:rPr lang="en-US" sz="1300" dirty="0"/>
              <a:t> Distinguished Poster Award (3rd author), American Medical Informatics Association Annual Symposium </a:t>
            </a:r>
          </a:p>
          <a:p>
            <a:pPr marL="342900" indent="-342900">
              <a:buAutoNum type="arabicPlain" startAt="2015"/>
            </a:pPr>
            <a:r>
              <a:rPr lang="en-US" sz="1300" dirty="0"/>
              <a:t> Innovator Award, University of Pittsburgh </a:t>
            </a:r>
          </a:p>
          <a:p>
            <a:pPr marL="342900" indent="-342900">
              <a:buAutoNum type="arabicPlain" startAt="2015"/>
            </a:pPr>
            <a:endParaRPr lang="en-US" sz="1300" dirty="0"/>
          </a:p>
        </p:txBody>
      </p:sp>
      <p:sp>
        <p:nvSpPr>
          <p:cNvPr id="17" name="TextBox 16"/>
          <p:cNvSpPr txBox="1"/>
          <p:nvPr/>
        </p:nvSpPr>
        <p:spPr>
          <a:xfrm>
            <a:off x="2389424" y="5309903"/>
            <a:ext cx="9312166" cy="923330"/>
          </a:xfrm>
          <a:prstGeom prst="rect">
            <a:avLst/>
          </a:prstGeom>
          <a:noFill/>
        </p:spPr>
        <p:txBody>
          <a:bodyPr wrap="square" rtlCol="0">
            <a:spAutoFit/>
          </a:bodyPr>
          <a:lstStyle/>
          <a:p>
            <a:r>
              <a:rPr lang="en-US" sz="1300" b="1" dirty="0"/>
              <a:t>Detection of Adverse Drug Reaction from Twitter Data</a:t>
            </a:r>
          </a:p>
          <a:p>
            <a:r>
              <a:rPr lang="en-US" sz="1300" b="1" dirty="0"/>
              <a:t>Publication: </a:t>
            </a:r>
          </a:p>
          <a:p>
            <a:pPr marL="342900" lvl="0" indent="-342900">
              <a:buFont typeface="+mj-lt"/>
              <a:buAutoNum type="arabicPeriod"/>
            </a:pPr>
            <a:r>
              <a:rPr lang="en-US" sz="1300" dirty="0"/>
              <a:t>Tsui F, Shi L, Ruiz V, Barda A, </a:t>
            </a:r>
            <a:r>
              <a:rPr lang="en-US" sz="1300" b="1" dirty="0"/>
              <a:t>Ye Y</a:t>
            </a:r>
            <a:r>
              <a:rPr lang="en-US" sz="1300" dirty="0"/>
              <a:t>, et al. SMM4H: 2nd Social Media Mining for Health Applications Workshop &amp; Shared Task,  Washington, DC, Nov. 4, 2017. http://ceur-ws.org/Vol-1996/paper12.pdf</a:t>
            </a:r>
          </a:p>
        </p:txBody>
      </p:sp>
    </p:spTree>
    <p:extLst>
      <p:ext uri="{BB962C8B-B14F-4D97-AF65-F5344CB8AC3E}">
        <p14:creationId xmlns:p14="http://schemas.microsoft.com/office/powerpoint/2010/main" val="367414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6" ma:contentTypeDescription="Create a new document." ma:contentTypeScope="" ma:versionID="9148b4b5e0fa88318cca793ec4b24004">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f7637506841938321eb59714a7d9a01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EA0D3-D9C8-4BD9-8538-42E055C4F1DD}"/>
</file>

<file path=customXml/itemProps2.xml><?xml version="1.0" encoding="utf-8"?>
<ds:datastoreItem xmlns:ds="http://schemas.openxmlformats.org/officeDocument/2006/customXml" ds:itemID="{4A873A55-08F2-4DA1-983E-FFF6333014E2}"/>
</file>

<file path=customXml/itemProps3.xml><?xml version="1.0" encoding="utf-8"?>
<ds:datastoreItem xmlns:ds="http://schemas.openxmlformats.org/officeDocument/2006/customXml" ds:itemID="{12525F6A-1F31-4E00-AF95-B17BCF3A0860}"/>
</file>

<file path=docProps/app.xml><?xml version="1.0" encoding="utf-8"?>
<Properties xmlns="http://schemas.openxmlformats.org/officeDocument/2006/extended-properties" xmlns:vt="http://schemas.openxmlformats.org/officeDocument/2006/docPropsVTypes">
  <TotalTime>340</TotalTime>
  <Words>1874</Words>
  <Application>Microsoft Macintosh PowerPoint</Application>
  <PresentationFormat>Widescreen</PresentationFormat>
  <Paragraphs>131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Lucida Grande</vt:lpstr>
      <vt:lpstr>Office Theme</vt:lpstr>
      <vt:lpstr>PowerPoint Presentation</vt:lpstr>
      <vt:lpstr>PowerPoint Presentation</vt:lpstr>
      <vt:lpstr>PowerPoint Presentation</vt:lpstr>
      <vt:lpstr>A Survey of Heterogeneous Transfer Learning</vt:lpstr>
      <vt:lpstr>Prediction of COVID-19 Patients' Emergency Room Revisit using  Multi-Source Transfer Learning. </vt:lpstr>
      <vt:lpstr>Infectious Disease Surveillance</vt:lpstr>
      <vt:lpstr>PowerPoint Presentation</vt:lpstr>
      <vt:lpstr>Automated Predictive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 Ye</dc:creator>
  <cp:lastModifiedBy>Ye, Ye</cp:lastModifiedBy>
  <cp:revision>135</cp:revision>
  <cp:lastPrinted>2019-02-06T19:08:07Z</cp:lastPrinted>
  <dcterms:created xsi:type="dcterms:W3CDTF">2019-02-06T17:40:39Z</dcterms:created>
  <dcterms:modified xsi:type="dcterms:W3CDTF">2023-12-08T16:14:16Z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