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978"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0F7B1-7E5D-48EC-9DA8-DA9DEA6CDB9E}" v="3" dt="2022-11-04T17:55:50.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7"/>
    <p:restoredTop sz="75720"/>
  </p:normalViewPr>
  <p:slideViewPr>
    <p:cSldViewPr snapToGrid="0" snapToObjects="1">
      <p:cViewPr varScale="1">
        <p:scale>
          <a:sx n="126" d="100"/>
          <a:sy n="126"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12/10/23</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55E5-6EDD-3849-89AF-C854BFB0541B}" type="datetimeFigureOut">
              <a:rPr lang="en-US" smtClean="0"/>
              <a:t>12/10/23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B800D-DA5D-8A4E-981F-C4BAE63D36CB}" type="slidenum">
              <a:rPr lang="en-US" smtClean="0"/>
              <a:t>‹#›</a:t>
            </a:fld>
            <a:endParaRPr lang="en-US"/>
          </a:p>
        </p:txBody>
      </p:sp>
    </p:spTree>
    <p:extLst>
      <p:ext uri="{BB962C8B-B14F-4D97-AF65-F5344CB8AC3E}">
        <p14:creationId xmlns:p14="http://schemas.microsoft.com/office/powerpoint/2010/main" val="361395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B800D-DA5D-8A4E-981F-C4BAE63D36CB}" type="slidenum">
              <a:rPr lang="en-US" smtClean="0"/>
              <a:t>1</a:t>
            </a:fld>
            <a:endParaRPr lang="en-US"/>
          </a:p>
        </p:txBody>
      </p:sp>
    </p:spTree>
    <p:extLst>
      <p:ext uri="{BB962C8B-B14F-4D97-AF65-F5344CB8AC3E}">
        <p14:creationId xmlns:p14="http://schemas.microsoft.com/office/powerpoint/2010/main" val="108138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8861F0AD-32E4-7248-AD55-7F85DBB96E9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0" y="387178"/>
            <a:ext cx="3141029" cy="1155872"/>
          </a:xfrm>
        </p:spPr>
        <p:txBody>
          <a:bodyPr anchor="t" anchorCtr="0"/>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7990" y="1543050"/>
            <a:ext cx="3141029"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989" y="390152"/>
            <a:ext cx="3141029" cy="1262964"/>
          </a:xfrm>
        </p:spPr>
        <p:txBody>
          <a:bodyPr anchor="t" anchorCtr="0"/>
          <a:lstStyle>
            <a:lvl1pPr>
              <a:defRPr sz="24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7989" y="1543050"/>
            <a:ext cx="3141030"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9" name="Picture 8">
            <a:extLst>
              <a:ext uri="{FF2B5EF4-FFF2-40B4-BE49-F238E27FC236}">
                <a16:creationId xmlns:a16="http://schemas.microsoft.com/office/drawing/2014/main" id="{0DC5A1D5-8200-3F47-A816-45C48D375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308588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3C19F0C-2525-F24C-A176-9016BC47CDE2}"/>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182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63551B1E-06E3-D748-9A57-FBC7672BE2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42E5FDE3-7EB8-C443-93C7-AA64149B22DF}"/>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2" name="Picture 11">
            <a:extLst>
              <a:ext uri="{FF2B5EF4-FFF2-40B4-BE49-F238E27FC236}">
                <a16:creationId xmlns:a16="http://schemas.microsoft.com/office/drawing/2014/main" id="{08A21C36-4369-1741-AA83-82725D07338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A344E40-6F7A-5541-9DAA-B311B0F3BEE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05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61B907B2-B125-B640-917E-06D52FB40D01}"/>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4703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16E9A0B-9D3C-B04B-B855-F14C8425689D}"/>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2967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5" name="Picture 4">
            <a:extLst>
              <a:ext uri="{FF2B5EF4-FFF2-40B4-BE49-F238E27FC236}">
                <a16:creationId xmlns:a16="http://schemas.microsoft.com/office/drawing/2014/main" id="{3AF74D26-B3E9-5846-BF9C-66B2674F2C15}"/>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285293" y="312648"/>
            <a:ext cx="8507577" cy="594581"/>
          </a:xfrm>
        </p:spPr>
        <p:txBody>
          <a:bodyPr/>
          <a:lstStyle/>
          <a:p>
            <a:pPr algn="ctr"/>
            <a:r>
              <a:rPr lang="en-US" sz="2400" dirty="0"/>
              <a:t>Department of Biomedical Informatics – </a:t>
            </a:r>
            <a:br>
              <a:rPr lang="en-US" sz="2400" dirty="0"/>
            </a:br>
            <a:r>
              <a:rPr lang="en-US" sz="2400" dirty="0" err="1"/>
              <a:t>Hatice</a:t>
            </a:r>
            <a:r>
              <a:rPr lang="en-US" sz="2400" dirty="0"/>
              <a:t> </a:t>
            </a:r>
            <a:r>
              <a:rPr lang="en-US" sz="2400" dirty="0" err="1"/>
              <a:t>Osmanbeyoglu</a:t>
            </a:r>
            <a:endParaRPr lang="en-US" sz="2400" dirty="0">
              <a:solidFill>
                <a:srgbClr val="FF0000"/>
              </a:solidFill>
            </a:endParaRP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183693" y="1159598"/>
            <a:ext cx="5199576" cy="1086714"/>
          </a:xfrm>
        </p:spPr>
        <p:txBody>
          <a:bodyPr/>
          <a:lstStyle/>
          <a:p>
            <a:r>
              <a:rPr lang="en-US" sz="1400" dirty="0">
                <a:solidFill>
                  <a:schemeClr val="bg2"/>
                </a:solidFill>
                <a:latin typeface="Arial" panose="020B0604020202020204" pitchFamily="34" charset="0"/>
                <a:cs typeface="Arial" panose="020B0604020202020204" pitchFamily="34" charset="0"/>
              </a:rPr>
              <a:t>Interactive surface protein and TF visualizations across major immune cell types for each dataset, allowing comparison between various patient severity groups for the discovery of potential therapeutic targets and diagnostic biomarkers (</a:t>
            </a:r>
            <a:r>
              <a:rPr lang="en-US" sz="1400" dirty="0" err="1">
                <a:solidFill>
                  <a:schemeClr val="bg2"/>
                </a:solidFill>
                <a:latin typeface="Arial" panose="020B0604020202020204" pitchFamily="34" charset="0"/>
                <a:cs typeface="Arial" panose="020B0604020202020204" pitchFamily="34" charset="0"/>
              </a:rPr>
              <a:t>Ramjattun</a:t>
            </a:r>
            <a:r>
              <a:rPr lang="en-US" sz="1400" dirty="0">
                <a:solidFill>
                  <a:schemeClr val="bg2"/>
                </a:solidFill>
                <a:latin typeface="Arial" panose="020B0604020202020204" pitchFamily="34" charset="0"/>
                <a:cs typeface="Arial" panose="020B0604020202020204" pitchFamily="34" charset="0"/>
              </a:rPr>
              <a:t>*, Ma* et al., Journal of Medical Virology, 2023)</a:t>
            </a:r>
          </a:p>
          <a:p>
            <a:r>
              <a:rPr lang="en-US" sz="1400" dirty="0">
                <a:solidFill>
                  <a:schemeClr val="bg2"/>
                </a:solidFill>
                <a:latin typeface="Arial" panose="020B0604020202020204" pitchFamily="34" charset="0"/>
                <a:ea typeface="MS Mincho" panose="02020609040205080304" pitchFamily="49" charset="-128"/>
                <a:cs typeface="Arial" panose="020B0604020202020204" pitchFamily="34" charset="0"/>
              </a:rPr>
              <a:t>Collaborators: SJ Gao and </a:t>
            </a:r>
            <a:r>
              <a:rPr lang="en-US" sz="1400" dirty="0" err="1">
                <a:solidFill>
                  <a:schemeClr val="bg2"/>
                </a:solidFill>
                <a:latin typeface="Arial" panose="020B0604020202020204" pitchFamily="34" charset="0"/>
                <a:ea typeface="MS Mincho" panose="02020609040205080304" pitchFamily="49" charset="-128"/>
                <a:cs typeface="Arial" panose="020B0604020202020204" pitchFamily="34" charset="0"/>
              </a:rPr>
              <a:t>Harinder</a:t>
            </a:r>
            <a:r>
              <a:rPr lang="en-US" sz="1400" dirty="0">
                <a:solidFill>
                  <a:schemeClr val="bg2"/>
                </a:solidFill>
                <a:latin typeface="Arial" panose="020B0604020202020204" pitchFamily="34" charset="0"/>
                <a:ea typeface="MS Mincho" panose="02020609040205080304" pitchFamily="49" charset="-128"/>
                <a:cs typeface="Arial" panose="020B0604020202020204" pitchFamily="34" charset="0"/>
              </a:rPr>
              <a:t> Singh (UPITT</a:t>
            </a:r>
            <a:endParaRPr lang="en-US" sz="1400" dirty="0">
              <a:solidFill>
                <a:schemeClr val="bg2"/>
              </a:solidFill>
              <a:latin typeface="Arial" panose="020B0604020202020204" pitchFamily="34" charset="0"/>
              <a:cs typeface="Arial" panose="020B0604020202020204" pitchFamily="34" charset="0"/>
            </a:endParaRPr>
          </a:p>
          <a:p>
            <a:endParaRPr lang="en-US" sz="1400" b="1" dirty="0"/>
          </a:p>
        </p:txBody>
      </p:sp>
      <p:sp>
        <p:nvSpPr>
          <p:cNvPr id="4" name="Rectangle 3">
            <a:extLst>
              <a:ext uri="{FF2B5EF4-FFF2-40B4-BE49-F238E27FC236}">
                <a16:creationId xmlns:a16="http://schemas.microsoft.com/office/drawing/2014/main" id="{8BAD7AD5-EE88-60E9-6950-CF52F0790200}"/>
              </a:ext>
            </a:extLst>
          </p:cNvPr>
          <p:cNvSpPr/>
          <p:nvPr/>
        </p:nvSpPr>
        <p:spPr>
          <a:xfrm>
            <a:off x="285293" y="2711560"/>
            <a:ext cx="2011363" cy="1808444"/>
          </a:xfrm>
          <a:prstGeom prst="rect">
            <a:avLst/>
          </a:prstGeom>
        </p:spPr>
        <p:txBody>
          <a:bodyPr wrap="square">
            <a:spAutoFit/>
          </a:bodyPr>
          <a:lstStyle/>
          <a:p>
            <a:pPr>
              <a:lnSpc>
                <a:spcPct val="107000"/>
              </a:lnSpc>
              <a:spcAft>
                <a:spcPts val="800"/>
              </a:spcAft>
              <a:buSzPts val="1100"/>
            </a:pPr>
            <a:r>
              <a:rPr lang="en-US" sz="105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Ramjattun</a:t>
            </a:r>
            <a:r>
              <a:rPr lang="en-US" sz="1050" dirty="0">
                <a:solidFill>
                  <a:srgbClr val="FF0000"/>
                </a:solidFill>
                <a:effectLst/>
                <a:latin typeface="Arial" panose="020B0604020202020204" pitchFamily="34" charset="0"/>
                <a:ea typeface="Arial" panose="020B0604020202020204" pitchFamily="34" charset="0"/>
                <a:cs typeface="Arial" panose="020B0604020202020204" pitchFamily="34" charset="0"/>
              </a:rPr>
              <a:t> K*, Ma X*, </a:t>
            </a:r>
            <a:r>
              <a:rPr lang="en-US" sz="1050" dirty="0">
                <a:solidFill>
                  <a:schemeClr val="bg2"/>
                </a:solidFill>
                <a:effectLst/>
                <a:latin typeface="Arial" panose="020B0604020202020204" pitchFamily="34" charset="0"/>
                <a:ea typeface="Arial" panose="020B0604020202020204" pitchFamily="34" charset="0"/>
                <a:cs typeface="Arial" panose="020B0604020202020204" pitchFamily="34" charset="0"/>
              </a:rPr>
              <a:t>Singh H, Gao SJ, </a:t>
            </a:r>
            <a:r>
              <a:rPr lang="en-US" sz="105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Osmanbeyoglu</a:t>
            </a:r>
            <a:r>
              <a:rPr lang="en-US" sz="1050" dirty="0">
                <a:solidFill>
                  <a:srgbClr val="FF0000"/>
                </a:solidFill>
                <a:effectLst/>
                <a:latin typeface="Arial" panose="020B0604020202020204" pitchFamily="34" charset="0"/>
                <a:ea typeface="Arial" panose="020B0604020202020204" pitchFamily="34" charset="0"/>
                <a:cs typeface="Arial" panose="020B0604020202020204" pitchFamily="34" charset="0"/>
              </a:rPr>
              <a:t> HU. </a:t>
            </a:r>
            <a:r>
              <a:rPr lang="en-US" sz="1050" dirty="0">
                <a:solidFill>
                  <a:schemeClr val="bg2"/>
                </a:solidFill>
                <a:effectLst/>
                <a:latin typeface="Arial" panose="020B0604020202020204" pitchFamily="34" charset="0"/>
                <a:ea typeface="Arial" panose="020B0604020202020204" pitchFamily="34" charset="0"/>
                <a:cs typeface="Arial" panose="020B0604020202020204" pitchFamily="34" charset="0"/>
              </a:rPr>
              <a:t>COVID-19db linkage maps of cell surface proteins and transcription factors in immune cells. </a:t>
            </a:r>
            <a:r>
              <a:rPr lang="en-US" sz="10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J Med </a:t>
            </a:r>
            <a:r>
              <a:rPr lang="en-US" sz="1050" b="1"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Virol</a:t>
            </a:r>
            <a:r>
              <a:rPr lang="en-US" sz="1050" dirty="0">
                <a:solidFill>
                  <a:schemeClr val="bg2"/>
                </a:solidFill>
                <a:effectLst/>
                <a:latin typeface="Arial" panose="020B0604020202020204" pitchFamily="34" charset="0"/>
                <a:ea typeface="Calibri" panose="020F0502020204030204" pitchFamily="34" charset="0"/>
                <a:cs typeface="Arial" panose="020B0604020202020204" pitchFamily="34" charset="0"/>
              </a:rPr>
              <a:t>. 2023;95(6):e28887. </a:t>
            </a:r>
            <a:r>
              <a:rPr lang="en-US" sz="1050"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Epub</a:t>
            </a:r>
            <a:r>
              <a:rPr lang="en-US" sz="1050" dirty="0">
                <a:solidFill>
                  <a:schemeClr val="bg2"/>
                </a:solidFill>
                <a:effectLst/>
                <a:latin typeface="Arial" panose="020B0604020202020204" pitchFamily="34" charset="0"/>
                <a:ea typeface="Calibri" panose="020F0502020204030204" pitchFamily="34" charset="0"/>
                <a:cs typeface="Arial" panose="020B0604020202020204" pitchFamily="34" charset="0"/>
              </a:rPr>
              <a:t> 2023/06/21. </a:t>
            </a:r>
            <a:r>
              <a:rPr lang="en-US" sz="1050"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doi</a:t>
            </a:r>
            <a:r>
              <a:rPr lang="en-US" sz="1050" dirty="0">
                <a:solidFill>
                  <a:schemeClr val="bg2"/>
                </a:solidFill>
                <a:effectLst/>
                <a:latin typeface="Arial" panose="020B0604020202020204" pitchFamily="34" charset="0"/>
                <a:ea typeface="Calibri" panose="020F0502020204030204" pitchFamily="34" charset="0"/>
                <a:cs typeface="Arial" panose="020B0604020202020204" pitchFamily="34" charset="0"/>
              </a:rPr>
              <a:t>: 10.1002/jmv.28887. PubMed PMID: 37341527. (</a:t>
            </a:r>
            <a:r>
              <a:rPr lang="en-US" sz="10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IF </a:t>
            </a:r>
            <a:r>
              <a:rPr lang="en-US" sz="1050" dirty="0">
                <a:solidFill>
                  <a:schemeClr val="bg2"/>
                </a:solidFill>
                <a:latin typeface="Arial" panose="020B0604020202020204" pitchFamily="34" charset="0"/>
                <a:cs typeface="Arial" panose="020B0604020202020204" pitchFamily="34" charset="0"/>
              </a:rPr>
              <a:t>20.693</a:t>
            </a:r>
            <a:r>
              <a:rPr lang="en-US" sz="10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endParaRPr lang="en-US" sz="10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32">
            <a:extLst>
              <a:ext uri="{FF2B5EF4-FFF2-40B4-BE49-F238E27FC236}">
                <a16:creationId xmlns:a16="http://schemas.microsoft.com/office/drawing/2014/main" id="{FABA2C73-777A-F247-BA47-393B31ECF1B1}"/>
              </a:ext>
            </a:extLst>
          </p:cNvPr>
          <p:cNvSpPr>
            <a:spLocks noChangeArrowheads="1"/>
          </p:cNvSpPr>
          <p:nvPr/>
        </p:nvSpPr>
        <p:spPr bwMode="auto">
          <a:xfrm>
            <a:off x="6720724" y="4654639"/>
            <a:ext cx="2011362" cy="352425"/>
          </a:xfrm>
          <a:prstGeom prst="rect">
            <a:avLst/>
          </a:prstGeom>
          <a:noFill/>
          <a:ln>
            <a:noFill/>
          </a:ln>
          <a:effectLst/>
        </p:spPr>
        <p:txBody>
          <a:bodyPr/>
          <a:lstStyle/>
          <a:p>
            <a:pPr algn="ctr">
              <a:defRPr/>
            </a:pPr>
            <a:r>
              <a:rPr lang="en-US" sz="1200" b="1" dirty="0">
                <a:solidFill>
                  <a:schemeClr val="hlink"/>
                </a:solidFill>
                <a:effectLst>
                  <a:outerShdw blurRad="38100" dist="38100" dir="2700000" algn="tl">
                    <a:srgbClr val="C0C0C0"/>
                  </a:outerShdw>
                </a:effectLst>
                <a:latin typeface="Tahoma" pitchFamily="34" charset="0"/>
                <a:ea typeface="ＭＳ Ｐゴシック" pitchFamily="34" charset="-128"/>
                <a:cs typeface="Tahoma" pitchFamily="34" charset="0"/>
              </a:rPr>
              <a:t>Department of Biomedical Informatics</a:t>
            </a:r>
          </a:p>
        </p:txBody>
      </p:sp>
      <p:pic>
        <p:nvPicPr>
          <p:cNvPr id="8" name="Picture 43" descr="dbmi2">
            <a:extLst>
              <a:ext uri="{FF2B5EF4-FFF2-40B4-BE49-F238E27FC236}">
                <a16:creationId xmlns:a16="http://schemas.microsoft.com/office/drawing/2014/main" id="{51C698DA-D0DB-62DE-DB63-9EB519371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934" y="4666831"/>
            <a:ext cx="411914" cy="4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1C6878E-2075-AF8F-F844-4C0E2C6D432B}"/>
              </a:ext>
            </a:extLst>
          </p:cNvPr>
          <p:cNvPicPr>
            <a:picLocks noChangeAspect="1"/>
          </p:cNvPicPr>
          <p:nvPr/>
        </p:nvPicPr>
        <p:blipFill>
          <a:blip r:embed="rId4"/>
          <a:stretch>
            <a:fillRect/>
          </a:stretch>
        </p:blipFill>
        <p:spPr>
          <a:xfrm>
            <a:off x="5769797" y="1422303"/>
            <a:ext cx="2949392" cy="2917848"/>
          </a:xfrm>
          <a:prstGeom prst="rect">
            <a:avLst/>
          </a:prstGeom>
        </p:spPr>
      </p:pic>
      <p:pic>
        <p:nvPicPr>
          <p:cNvPr id="10" name="Picture 9">
            <a:extLst>
              <a:ext uri="{FF2B5EF4-FFF2-40B4-BE49-F238E27FC236}">
                <a16:creationId xmlns:a16="http://schemas.microsoft.com/office/drawing/2014/main" id="{7EDA20C8-B559-6069-EEAF-BA8D5419C2F4}"/>
              </a:ext>
            </a:extLst>
          </p:cNvPr>
          <p:cNvPicPr>
            <a:picLocks noChangeAspect="1"/>
          </p:cNvPicPr>
          <p:nvPr/>
        </p:nvPicPr>
        <p:blipFill rotWithShape="1">
          <a:blip r:embed="rId5">
            <a:extLst>
              <a:ext uri="{28A0092B-C50C-407E-A947-70E740481C1C}">
                <a14:useLocalDpi xmlns:a14="http://schemas.microsoft.com/office/drawing/2010/main" val="0"/>
              </a:ext>
            </a:extLst>
          </a:blip>
          <a:srcRect t="7067" r="60895" b="46215"/>
          <a:stretch/>
        </p:blipFill>
        <p:spPr>
          <a:xfrm>
            <a:off x="2420838" y="2571750"/>
            <a:ext cx="3322617" cy="2168150"/>
          </a:xfrm>
          <a:prstGeom prst="rect">
            <a:avLst/>
          </a:prstGeom>
        </p:spPr>
      </p:pic>
      <p:sp>
        <p:nvSpPr>
          <p:cNvPr id="11" name="Rectangle 10">
            <a:extLst>
              <a:ext uri="{FF2B5EF4-FFF2-40B4-BE49-F238E27FC236}">
                <a16:creationId xmlns:a16="http://schemas.microsoft.com/office/drawing/2014/main" id="{19628255-EE61-B532-33F2-51CA00A5D424}"/>
              </a:ext>
            </a:extLst>
          </p:cNvPr>
          <p:cNvSpPr/>
          <p:nvPr/>
        </p:nvSpPr>
        <p:spPr>
          <a:xfrm>
            <a:off x="5517673" y="4340151"/>
            <a:ext cx="3626327" cy="630942"/>
          </a:xfrm>
          <a:prstGeom prst="rect">
            <a:avLst/>
          </a:prstGeom>
        </p:spPr>
        <p:txBody>
          <a:bodyPr wrap="square">
            <a:spAutoFit/>
          </a:bodyPr>
          <a:lstStyle/>
          <a:p>
            <a:pPr indent="-457200"/>
            <a:r>
              <a:rPr lang="en-US" sz="900" b="1" dirty="0">
                <a:solidFill>
                  <a:schemeClr val="bg2"/>
                </a:solidFill>
                <a:latin typeface="Arial" panose="020B0604020202020204" pitchFamily="34" charset="0"/>
                <a:cs typeface="Arial" panose="020B0604020202020204" pitchFamily="34" charset="0"/>
              </a:rPr>
              <a:t>Funding</a:t>
            </a:r>
            <a:r>
              <a:rPr lang="en-US" sz="900" dirty="0">
                <a:solidFill>
                  <a:schemeClr val="bg2"/>
                </a:solidFill>
                <a:latin typeface="Arial" panose="020B0604020202020204" pitchFamily="34" charset="0"/>
                <a:cs typeface="Arial" panose="020B0604020202020204" pitchFamily="34" charset="0"/>
              </a:rPr>
              <a:t>: NIH/NIGMS R35 GM146989 </a:t>
            </a:r>
            <a:r>
              <a:rPr lang="en-US" sz="9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PI: </a:t>
            </a:r>
            <a:r>
              <a:rPr lang="en-US" sz="9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Osmanbeyoglu</a:t>
            </a:r>
            <a:r>
              <a:rPr lang="en-US" sz="9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bg2"/>
                </a:solidFill>
                <a:latin typeface="Arial" panose="020B0604020202020204" pitchFamily="34" charset="0"/>
                <a:ea typeface="Times New Roman" panose="02020603050405020304" pitchFamily="18" charset="0"/>
                <a:cs typeface="Arial" panose="020B0604020202020204" pitchFamily="34" charset="0"/>
              </a:rPr>
              <a:t>(</a:t>
            </a:r>
            <a:r>
              <a:rPr lang="en-US" sz="900" dirty="0">
                <a:solidFill>
                  <a:schemeClr val="bg2"/>
                </a:solidFill>
                <a:latin typeface="Arial" panose="020B0604020202020204" pitchFamily="34" charset="0"/>
                <a:cs typeface="Arial" panose="020B0604020202020204" pitchFamily="34" charset="0"/>
              </a:rPr>
              <a:t>Computational methods for delineating cell context-specific regulatory programs</a:t>
            </a:r>
            <a:r>
              <a:rPr lang="en-US" sz="9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p>
          <a:p>
            <a:pPr indent="-457200"/>
            <a:endParaRPr lang="en-US" sz="800" dirty="0">
              <a:solidFill>
                <a:schemeClr val="bg1"/>
              </a:solidFill>
            </a:endParaRPr>
          </a:p>
        </p:txBody>
      </p:sp>
      <p:sp>
        <p:nvSpPr>
          <p:cNvPr id="13" name="TextBox 12">
            <a:extLst>
              <a:ext uri="{FF2B5EF4-FFF2-40B4-BE49-F238E27FC236}">
                <a16:creationId xmlns:a16="http://schemas.microsoft.com/office/drawing/2014/main" id="{6DF010C9-D8BB-DCCC-BF61-71BE0F3D5DC6}"/>
              </a:ext>
            </a:extLst>
          </p:cNvPr>
          <p:cNvSpPr txBox="1"/>
          <p:nvPr/>
        </p:nvSpPr>
        <p:spPr>
          <a:xfrm>
            <a:off x="5820707" y="1108430"/>
            <a:ext cx="2972163" cy="307777"/>
          </a:xfrm>
          <a:prstGeom prst="rect">
            <a:avLst/>
          </a:prstGeom>
          <a:noFill/>
        </p:spPr>
        <p:txBody>
          <a:bodyPr wrap="square">
            <a:spAutoFit/>
          </a:bodyPr>
          <a:lstStyle/>
          <a:p>
            <a:r>
              <a:rPr lang="en-US" sz="1400" b="1" dirty="0">
                <a:solidFill>
                  <a:schemeClr val="bg2"/>
                </a:solidFill>
              </a:rPr>
              <a:t>https://covid19db.streamlit.app/</a:t>
            </a:r>
          </a:p>
        </p:txBody>
      </p:sp>
    </p:spTree>
    <p:extLst>
      <p:ext uri="{BB962C8B-B14F-4D97-AF65-F5344CB8AC3E}">
        <p14:creationId xmlns:p14="http://schemas.microsoft.com/office/powerpoint/2010/main" val="2487311075"/>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0DC958FBEEE48836E062EF598A96D" ma:contentTypeVersion="6" ma:contentTypeDescription="Create a new document." ma:contentTypeScope="" ma:versionID="9148b4b5e0fa88318cca793ec4b24004">
  <xsd:schema xmlns:xsd="http://www.w3.org/2001/XMLSchema" xmlns:xs="http://www.w3.org/2001/XMLSchema" xmlns:p="http://schemas.microsoft.com/office/2006/metadata/properties" xmlns:ns2="30577b95-eb91-4f16-9434-7f8d99b86dbd" xmlns:ns3="9945de61-050f-4a31-adbb-2cf301d783f2" targetNamespace="http://schemas.microsoft.com/office/2006/metadata/properties" ma:root="true" ma:fieldsID="f7637506841938321eb59714a7d9a011" ns2:_="" ns3:_="">
    <xsd:import namespace="30577b95-eb91-4f16-9434-7f8d99b86dbd"/>
    <xsd:import namespace="9945de61-050f-4a31-adbb-2cf301d78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77b95-eb91-4f16-9434-7f8d99b8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45de61-050f-4a31-adbb-2cf301d783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4D6F61-FD60-4FBD-9470-E8C733C04234}"/>
</file>

<file path=customXml/itemProps2.xml><?xml version="1.0" encoding="utf-8"?>
<ds:datastoreItem xmlns:ds="http://schemas.openxmlformats.org/officeDocument/2006/customXml" ds:itemID="{62E2A090-33EC-464B-905F-2E4CDFF7EDB8}"/>
</file>

<file path=customXml/itemProps3.xml><?xml version="1.0" encoding="utf-8"?>
<ds:datastoreItem xmlns:ds="http://schemas.openxmlformats.org/officeDocument/2006/customXml" ds:itemID="{C3FD3A04-57BB-4E7B-A883-835A1B2F39CF}"/>
</file>

<file path=docProps/app.xml><?xml version="1.0" encoding="utf-8"?>
<Properties xmlns="http://schemas.openxmlformats.org/officeDocument/2006/extended-properties" xmlns:vt="http://schemas.openxmlformats.org/officeDocument/2006/docPropsVTypes">
  <Template>Office Theme</Template>
  <TotalTime>507</TotalTime>
  <Words>155</Words>
  <Application>Microsoft Macintosh PowerPoint</Application>
  <PresentationFormat>On-screen Show (16:9)</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Tahoma</vt:lpstr>
      <vt:lpstr>Office Theme</vt:lpstr>
      <vt:lpstr>Department of Biomedical Informatics –  Hatice Osmanbeyoglu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Osmanbeyoglu, Hatice Ulku</cp:lastModifiedBy>
  <cp:revision>74</cp:revision>
  <cp:lastPrinted>2019-07-18T13:58:01Z</cp:lastPrinted>
  <dcterms:created xsi:type="dcterms:W3CDTF">2019-07-18T12:44:10Z</dcterms:created>
  <dcterms:modified xsi:type="dcterms:W3CDTF">2023-12-10T14:06:39Z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0x010100E3D0DC958FBEEE48836E062EF598A96D</vt:lpwstr>
  </property>
</Properties>
</file>