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3"/>
  </p:handout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C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21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38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2C9C9F-45B0-CF48-8065-55FECDAF78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1D255-3D8B-5847-8573-45ED078D95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B294F-7AA8-0C48-883B-228BCD4E5DD5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B79B95-97E5-7B43-99CF-A518ECF3D8A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DE643-2E3B-2C4C-9046-6CF7193963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7BBA79-B11D-9E47-B16A-594C9D24D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13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61F0AD-32E4-7248-AD55-7F85DBB96E9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9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90" y="387178"/>
            <a:ext cx="3141029" cy="1155872"/>
          </a:xfrm>
        </p:spPr>
        <p:txBody>
          <a:bodyPr anchor="t" anchorCtr="0"/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90" y="1543050"/>
            <a:ext cx="3141029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0BA991-80B8-1345-97A6-181C5E1647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965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989" y="390152"/>
            <a:ext cx="3141029" cy="1262964"/>
          </a:xfrm>
        </p:spPr>
        <p:txBody>
          <a:bodyPr anchor="t" anchorCtr="0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7989" y="1543050"/>
            <a:ext cx="3141030" cy="2858691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C5A1D5-8200-3F47-A816-45C48D3759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816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C19F0C-2525-F24C-A176-9016BC47CD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3551B1E-06E3-D748-9A57-FBC7672BE2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394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5FDE3-7EB8-C443-93C7-AA64149B22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87178"/>
            <a:ext cx="7886700" cy="8808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8A21C36-4369-1741-AA83-82725D0733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860" y="4677511"/>
            <a:ext cx="1152767" cy="355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11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A344E40-6F7A-5541-9DAA-B311B0F3BEE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8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B907B2-B125-B640-917E-06D52FB40D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35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6E9A0B-9D3C-B04B-B855-F14C842568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729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1E0248-2B7B-5D4A-A26B-F79E81D6DB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34070"/>
            <a:ext cx="7886700" cy="883968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7220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0B8F101A-5762-A94D-B26B-936FC3619C3C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F74D26-B3E9-5846-BF9C-66B2674F2C1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6380" y="4510795"/>
            <a:ext cx="1377729" cy="688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80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84048"/>
            <a:ext cx="7886700" cy="88396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74391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7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3C3E2-54D7-554A-BB87-84589E0A3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12648"/>
            <a:ext cx="9144000" cy="594581"/>
          </a:xfrm>
        </p:spPr>
        <p:txBody>
          <a:bodyPr/>
          <a:lstStyle/>
          <a:p>
            <a:pPr algn="ctr"/>
            <a:r>
              <a:rPr lang="en-US" sz="2400" dirty="0"/>
              <a:t>Sequelae of COVID-19-associated acute kidney injury</a:t>
            </a:r>
            <a:br>
              <a:rPr lang="en-US" sz="2400" dirty="0"/>
            </a:br>
            <a:r>
              <a:rPr lang="en-US" sz="1600" dirty="0"/>
              <a:t>Shyam Visweswaran MD PhD and </a:t>
            </a:r>
            <a:r>
              <a:rPr lang="en-US" sz="1600" dirty="0">
                <a:solidFill>
                  <a:srgbClr val="FF0000"/>
                </a:solidFill>
              </a:rPr>
              <a:t>DBMI team members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CB3B8-82C7-004F-A08A-14FF61550B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5290" y="1188377"/>
            <a:ext cx="5031501" cy="2427179"/>
          </a:xfrm>
        </p:spPr>
        <p:txBody>
          <a:bodyPr/>
          <a:lstStyle/>
          <a:p>
            <a:r>
              <a:rPr lang="en-US" sz="1400" dirty="0">
                <a:solidFill>
                  <a:srgbClr val="222222"/>
                </a:solidFill>
              </a:rPr>
              <a:t>While acute kidney injury (AKI) is prevalent in COVID-19 patients, the long-term kidney function recovery outcomes of COVID-19-associated AKI remained poorly understood</a:t>
            </a:r>
          </a:p>
          <a:p>
            <a:r>
              <a:rPr lang="en-US" sz="1400" dirty="0">
                <a:solidFill>
                  <a:srgbClr val="222222"/>
                </a:solidFill>
              </a:rPr>
              <a:t>EHR data </a:t>
            </a:r>
            <a:r>
              <a:rPr lang="en-US" sz="1400" b="0" i="0" dirty="0">
                <a:solidFill>
                  <a:srgbClr val="222222"/>
                </a:solidFill>
                <a:effectLst/>
              </a:rPr>
              <a:t>from 12,891 hospitalized patients with COVID-19 across five countries and15 tertiary care institutions worldwide</a:t>
            </a:r>
          </a:p>
          <a:p>
            <a:r>
              <a:rPr lang="en-US" sz="1400" dirty="0">
                <a:solidFill>
                  <a:srgbClr val="222222"/>
                </a:solidFill>
              </a:rPr>
              <a:t>COVID-19-associated AKI was prevalent in 49.5% in the study cohort, and it was associated with higher mortality</a:t>
            </a:r>
          </a:p>
          <a:p>
            <a:r>
              <a:rPr lang="en-US" sz="1400" dirty="0">
                <a:solidFill>
                  <a:srgbClr val="222222"/>
                </a:solidFill>
              </a:rPr>
              <a:t>Severe COVID-19-associated AKI was associated with worse long-term post-AKI kidney function recovery</a:t>
            </a:r>
            <a:endParaRPr lang="en-US" sz="1400" b="0" i="0" dirty="0">
              <a:solidFill>
                <a:srgbClr val="222222"/>
              </a:solidFill>
              <a:effectLst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2A62CA-6A75-45DC-BB5E-913295C52EA3}"/>
              </a:ext>
            </a:extLst>
          </p:cNvPr>
          <p:cNvSpPr/>
          <p:nvPr/>
        </p:nvSpPr>
        <p:spPr>
          <a:xfrm>
            <a:off x="5428151" y="4266036"/>
            <a:ext cx="33800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800" b="1" dirty="0">
                <a:solidFill>
                  <a:schemeClr val="bg1"/>
                </a:solidFill>
              </a:rPr>
              <a:t>Funding</a:t>
            </a:r>
            <a:r>
              <a:rPr lang="en-US" sz="800" dirty="0">
                <a:solidFill>
                  <a:schemeClr val="bg1"/>
                </a:solidFill>
              </a:rPr>
              <a:t>:  NIH/NCATS UL1 TR001857 (PI Reis) and NIH/NCATS U24 TR004111 ENACT (PI: Reis, Visweswaran)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BAD7AD5-EE88-60E9-6950-CF52F0790200}"/>
              </a:ext>
            </a:extLst>
          </p:cNvPr>
          <p:cNvSpPr/>
          <p:nvPr/>
        </p:nvSpPr>
        <p:spPr>
          <a:xfrm>
            <a:off x="364079" y="3896704"/>
            <a:ext cx="487392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457200"/>
            <a:r>
              <a:rPr lang="en-US" sz="800" dirty="0">
                <a:solidFill>
                  <a:schemeClr val="bg1"/>
                </a:solidFill>
              </a:rPr>
              <a:t>Tan BWL, Tan BWQ, …, </a:t>
            </a:r>
            <a:r>
              <a:rPr lang="en-US" sz="800" dirty="0">
                <a:solidFill>
                  <a:srgbClr val="FF0000"/>
                </a:solidFill>
              </a:rPr>
              <a:t>Morris M, </a:t>
            </a:r>
            <a:r>
              <a:rPr lang="en-US" sz="800" dirty="0">
                <a:solidFill>
                  <a:schemeClr val="bg1"/>
                </a:solidFill>
              </a:rPr>
              <a:t>Visweswaran S, …, </a:t>
            </a:r>
            <a:r>
              <a:rPr lang="en-US" sz="800" dirty="0">
                <a:solidFill>
                  <a:srgbClr val="FF0000"/>
                </a:solidFill>
              </a:rPr>
              <a:t>Samayamuthu MJ, </a:t>
            </a:r>
            <a:r>
              <a:rPr lang="en-US" sz="800" dirty="0">
                <a:solidFill>
                  <a:schemeClr val="bg1"/>
                </a:solidFill>
              </a:rPr>
              <a:t>…, Consortium for Clinical Characterization of COVID-19 by EHR (4CE), ..., </a:t>
            </a:r>
            <a:r>
              <a:rPr lang="fi-FI" sz="800" dirty="0">
                <a:solidFill>
                  <a:schemeClr val="bg1"/>
                </a:solidFill>
              </a:rPr>
              <a:t>Holmes JH, Kee Ngiam KY</a:t>
            </a:r>
            <a:r>
              <a:rPr lang="en-US" sz="800" dirty="0">
                <a:solidFill>
                  <a:schemeClr val="bg1"/>
                </a:solidFill>
              </a:rPr>
              <a:t>. Long-term kidney function recovery and mortality after COVID-19-associated acute kidney injury: An international multi-</a:t>
            </a:r>
            <a:r>
              <a:rPr lang="en-US" sz="800" dirty="0" err="1">
                <a:solidFill>
                  <a:schemeClr val="bg1"/>
                </a:solidFill>
              </a:rPr>
              <a:t>centre</a:t>
            </a:r>
            <a:r>
              <a:rPr lang="en-US" sz="800" dirty="0">
                <a:solidFill>
                  <a:schemeClr val="bg1"/>
                </a:solidFill>
              </a:rPr>
              <a:t> observational cohort study. </a:t>
            </a:r>
            <a:r>
              <a:rPr lang="en-US" sz="800" dirty="0" err="1">
                <a:solidFill>
                  <a:schemeClr val="bg1"/>
                </a:solidFill>
              </a:rPr>
              <a:t>eClinicalMedicine</a:t>
            </a:r>
            <a:r>
              <a:rPr lang="en-US" sz="800" dirty="0">
                <a:solidFill>
                  <a:schemeClr val="bg1"/>
                </a:solidFill>
              </a:rPr>
              <a:t>. 2022 Nov 7; 55:101724. PMID: 36381999; PMCID: PMC9640184 (</a:t>
            </a:r>
            <a:r>
              <a:rPr lang="en-US" sz="800" i="1" dirty="0">
                <a:solidFill>
                  <a:schemeClr val="bg1"/>
                </a:solidFill>
              </a:rPr>
              <a:t>impact factor 15.1</a:t>
            </a:r>
            <a:r>
              <a:rPr lang="en-US" sz="8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FABA2C73-777A-F247-BA47-393B31ECF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7572" y="4666831"/>
            <a:ext cx="2011362" cy="3524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b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ea typeface="ＭＳ Ｐゴシック" pitchFamily="34" charset="-128"/>
                <a:cs typeface="Tahoma" pitchFamily="34" charset="0"/>
              </a:rPr>
              <a:t>Department of Biomedical Informatics</a:t>
            </a:r>
          </a:p>
        </p:txBody>
      </p:sp>
      <p:pic>
        <p:nvPicPr>
          <p:cNvPr id="8" name="Picture 43" descr="dbmi2">
            <a:extLst>
              <a:ext uri="{FF2B5EF4-FFF2-40B4-BE49-F238E27FC236}">
                <a16:creationId xmlns:a16="http://schemas.microsoft.com/office/drawing/2014/main" id="{51C698DA-D0DB-62DE-DB63-9EB5193719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2216" y="4666831"/>
            <a:ext cx="411914" cy="413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 descr="A graph showing the number of patients with covid-19&#10;&#10;Description automatically generated">
            <a:extLst>
              <a:ext uri="{FF2B5EF4-FFF2-40B4-BE49-F238E27FC236}">
                <a16:creationId xmlns:a16="http://schemas.microsoft.com/office/drawing/2014/main" id="{2AB37F0A-2DAB-AB28-0740-81188AF9B7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674" y="1033518"/>
            <a:ext cx="2555274" cy="30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2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orge Ahead Palette">
      <a:dk1>
        <a:srgbClr val="003493"/>
      </a:dk1>
      <a:lt1>
        <a:srgbClr val="FFFFFF"/>
      </a:lt1>
      <a:dk2>
        <a:srgbClr val="00205B"/>
      </a:dk2>
      <a:lt2>
        <a:srgbClr val="FFB71B"/>
      </a:lt2>
      <a:accent1>
        <a:srgbClr val="B48400"/>
      </a:accent1>
      <a:accent2>
        <a:srgbClr val="49C1E0"/>
      </a:accent2>
      <a:accent3>
        <a:srgbClr val="96989A"/>
      </a:accent3>
      <a:accent4>
        <a:srgbClr val="000000"/>
      </a:accent4>
      <a:accent5>
        <a:srgbClr val="DB5729"/>
      </a:accent5>
      <a:accent6>
        <a:srgbClr val="008163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D0DC958FBEEE48836E062EF598A96D" ma:contentTypeVersion="6" ma:contentTypeDescription="Create a new document." ma:contentTypeScope="" ma:versionID="9148b4b5e0fa88318cca793ec4b24004">
  <xsd:schema xmlns:xsd="http://www.w3.org/2001/XMLSchema" xmlns:xs="http://www.w3.org/2001/XMLSchema" xmlns:p="http://schemas.microsoft.com/office/2006/metadata/properties" xmlns:ns2="30577b95-eb91-4f16-9434-7f8d99b86dbd" xmlns:ns3="9945de61-050f-4a31-adbb-2cf301d783f2" targetNamespace="http://schemas.microsoft.com/office/2006/metadata/properties" ma:root="true" ma:fieldsID="f7637506841938321eb59714a7d9a011" ns2:_="" ns3:_="">
    <xsd:import namespace="30577b95-eb91-4f16-9434-7f8d99b86dbd"/>
    <xsd:import namespace="9945de61-050f-4a31-adbb-2cf301d783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577b95-eb91-4f16-9434-7f8d99b86d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45de61-050f-4a31-adbb-2cf301d783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FED61C-9913-4523-AF76-7573EA130CAE}"/>
</file>

<file path=customXml/itemProps2.xml><?xml version="1.0" encoding="utf-8"?>
<ds:datastoreItem xmlns:ds="http://schemas.openxmlformats.org/officeDocument/2006/customXml" ds:itemID="{1DEF849E-D0B5-427C-B0A8-2DC05E32C403}"/>
</file>

<file path=customXml/itemProps3.xml><?xml version="1.0" encoding="utf-8"?>
<ds:datastoreItem xmlns:ds="http://schemas.openxmlformats.org/officeDocument/2006/customXml" ds:itemID="{944D2940-B62F-4728-A703-85B34BB7F8B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426</TotalTime>
  <Words>192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Tahoma</vt:lpstr>
      <vt:lpstr>Office Theme</vt:lpstr>
      <vt:lpstr>Sequelae of COVID-19-associated acute kidney injury Shyam Visweswaran MD PhD and DBMI team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Dudley, Jane</dc:creator>
  <cp:lastModifiedBy>Lorrie A. Ogden</cp:lastModifiedBy>
  <cp:revision>73</cp:revision>
  <cp:lastPrinted>2019-07-18T13:58:01Z</cp:lastPrinted>
  <dcterms:created xsi:type="dcterms:W3CDTF">2019-07-18T12:44:10Z</dcterms:created>
  <dcterms:modified xsi:type="dcterms:W3CDTF">2024-01-12T17:05:40Z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0x010100E3D0DC958FBEEE48836E062EF598A96D</vt:lpwstr>
  </property>
</Properties>
</file>