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78" r:id="rId4"/>
    <p:sldId id="276" r:id="rId5"/>
    <p:sldId id="273" r:id="rId6"/>
    <p:sldId id="274" r:id="rId7"/>
    <p:sldId id="272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1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7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002060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002060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002060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002060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9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837D-9DDD-4F02-8DC2-01D2E0AFD78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2128D-C782-472C-B1F9-EEFF7230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am05.safelinks.protection.outlook.com/?url=https%3A%2F%2Fscholar.google.com%2Fcitations%3Fhl%3Den%26user%3Dj3lK3ygAAAAJ&amp;data=02%7C01%7CYALINI%40pitt.edu%7C67e77903273946cf134708d83625f19b%7C9ef9f489e0a04eeb87cc3a526112fd0d%7C1%7C0%7C637318883913007687&amp;sdata=lKX%2F1AvPK9qr%2BPdo%2BljPLdSY809HxSp0b3P6ffVfBmU%3D&amp;reserved=0" TargetMode="External"/><Relationship Id="rId2" Type="http://schemas.openxmlformats.org/officeDocument/2006/relationships/hyperlink" Target="mailto:yalini@pitt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78" y="235259"/>
            <a:ext cx="7824718" cy="965744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latin typeface="Corbel" panose="020B0503020204020204" pitchFamily="34" charset="0"/>
              </a:rPr>
              <a:t>Yalini Senathirajah, PhD</a:t>
            </a:r>
            <a:br>
              <a:rPr lang="en-US" sz="4400" dirty="0">
                <a:solidFill>
                  <a:srgbClr val="002060"/>
                </a:solidFill>
                <a:latin typeface="Corbel" panose="020B0503020204020204" pitchFamily="34" charset="0"/>
              </a:rPr>
            </a:br>
            <a:r>
              <a:rPr lang="en-US" sz="1300" dirty="0">
                <a:solidFill>
                  <a:srgbClr val="002060"/>
                </a:solidFill>
                <a:latin typeface="Corbel" panose="020B0503020204020204" pitchFamily="34" charset="0"/>
                <a:hlinkClick r:id="rId2"/>
              </a:rPr>
              <a:t>yalini@pitt.edu</a:t>
            </a:r>
            <a:r>
              <a:rPr lang="en-US" sz="1300" dirty="0">
                <a:solidFill>
                  <a:srgbClr val="002060"/>
                </a:solidFill>
                <a:latin typeface="Corbel" panose="020B0503020204020204" pitchFamily="34" charset="0"/>
              </a:rPr>
              <a:t> 347-619-4021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37" y="1312673"/>
            <a:ext cx="6048124" cy="346404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Moonshot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Revolutionize the design &amp; use of healthcare software, making it safe, easy to use, fit to task, and adaptive to change.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Perhaps by giving control to the user, via a modular/</a:t>
            </a:r>
            <a:r>
              <a:rPr lang="en-US" dirty="0" err="1">
                <a:solidFill>
                  <a:srgbClr val="002060"/>
                </a:solidFill>
              </a:rPr>
              <a:t>composable</a:t>
            </a:r>
            <a:r>
              <a:rPr lang="en-US" dirty="0">
                <a:solidFill>
                  <a:srgbClr val="002060"/>
                </a:solidFill>
              </a:rPr>
              <a:t> platform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>
                <a:solidFill>
                  <a:srgbClr val="002060"/>
                </a:solidFill>
              </a:rPr>
              <a:t>http://www.ehrlab.org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099" y="-1"/>
            <a:ext cx="2730901" cy="3656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8862" y="3450740"/>
            <a:ext cx="3729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for decoration.  </a:t>
            </a:r>
          </a:p>
          <a:p>
            <a:r>
              <a:rPr lang="en-US" dirty="0"/>
              <a:t>NASA uses a similar approach in their </a:t>
            </a:r>
          </a:p>
          <a:p>
            <a:r>
              <a:rPr lang="en-US" dirty="0"/>
              <a:t>mission control software.</a:t>
            </a:r>
          </a:p>
        </p:txBody>
      </p:sp>
      <p:pic>
        <p:nvPicPr>
          <p:cNvPr id="1026" name="Picture 2" descr="http://www.ahrq.gov/sites/all/themes/ahrqtheme/images/ahrq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03" y="6044228"/>
            <a:ext cx="54102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78" y="4669346"/>
            <a:ext cx="2085013" cy="2188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67C8A2-0724-4536-BE46-E6EE9E1ED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39" y="479365"/>
            <a:ext cx="1581150" cy="209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32B96-F5F7-479A-B81B-5420228FA1C5}"/>
              </a:ext>
            </a:extLst>
          </p:cNvPr>
          <p:cNvSpPr txBox="1"/>
          <p:nvPr/>
        </p:nvSpPr>
        <p:spPr>
          <a:xfrm>
            <a:off x="6483803" y="5579007"/>
            <a:ext cx="4305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>
                <a:hlinkClick r:id="rId7"/>
              </a:rPr>
              <a:t>https://scholar.google.com/citations?hl=en&amp;user=j3lK3ygAAAAJ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971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MedWISER</a:t>
            </a:r>
            <a:r>
              <a:rPr lang="en-US" dirty="0"/>
              <a:t>* – model for healthcare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Modular and user-composable architecture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clinician control and sharing</a:t>
            </a:r>
          </a:p>
          <a:p>
            <a:r>
              <a:rPr lang="en-US" dirty="0"/>
              <a:t>Several potential advantages at individual HCI and macro system level: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fit to task, clinician cognitive support</a:t>
            </a:r>
          </a:p>
          <a:p>
            <a:pPr lvl="1"/>
            <a:r>
              <a:rPr lang="en-US" dirty="0"/>
              <a:t>Communication/collaboration, influence transmission</a:t>
            </a:r>
          </a:p>
          <a:p>
            <a:pPr lvl="1"/>
            <a:r>
              <a:rPr lang="en-US" dirty="0"/>
              <a:t>HCI – address display fragmentation problem, others, specific safety/interaction design</a:t>
            </a:r>
          </a:p>
          <a:p>
            <a:pPr lvl="1"/>
            <a:r>
              <a:rPr lang="en-US" dirty="0"/>
              <a:t>Visualization, incorporation of multiple data sources</a:t>
            </a:r>
          </a:p>
          <a:p>
            <a:pPr lvl="1"/>
            <a:r>
              <a:rPr lang="en-US" dirty="0"/>
              <a:t>Rapid changeability, creation of new tools (e.g. during epidemics, new </a:t>
            </a:r>
            <a:r>
              <a:rPr lang="en-US" dirty="0" err="1"/>
              <a:t>Tx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New mode of software creation; implications for reliability, security</a:t>
            </a:r>
          </a:p>
          <a:p>
            <a:pPr lvl="1"/>
            <a:r>
              <a:rPr lang="en-US" dirty="0"/>
              <a:t>Clinician acceptance</a:t>
            </a:r>
          </a:p>
          <a:p>
            <a:pPr lvl="1"/>
            <a:endParaRPr lang="en-US" dirty="0"/>
          </a:p>
          <a:p>
            <a:r>
              <a:rPr lang="en-US" dirty="0"/>
              <a:t>Built and tested system;  (AHRQ-funded, R01HS023708)</a:t>
            </a:r>
          </a:p>
          <a:p>
            <a:r>
              <a:rPr lang="en-US" dirty="0"/>
              <a:t>Work on hold pending external collaborations due to UPMC Epic install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*Medical Widget-based Information Sharing Environment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CAB14-7E91-4309-8897-AC3580B10527}"/>
              </a:ext>
            </a:extLst>
          </p:cNvPr>
          <p:cNvSpPr txBox="1"/>
          <p:nvPr/>
        </p:nvSpPr>
        <p:spPr>
          <a:xfrm>
            <a:off x="159155" y="6031210"/>
            <a:ext cx="1107867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Navigation in the electronic health record: a review of the safety and usability literature. LC Roman, JS Ancker, SB Johnson, Y Senathirajah. Journal of biomedical informatics 67, 69-79 54 2017</a:t>
            </a:r>
          </a:p>
          <a:p>
            <a:r>
              <a:rPr lang="en-US" sz="1100" dirty="0"/>
              <a:t>The clinician in the driver’s seat: part 1–a drag/drop user-composable electronic health record platform. Y Senathirajah, S Bakken, D Kaufman. Journal of biomedical informatics 52, 165-176</a:t>
            </a:r>
          </a:p>
          <a:p>
            <a:r>
              <a:rPr lang="en-US" sz="1100" dirty="0"/>
              <a:t>Safer design - Composable EHRs and Mechanisms for Safety. Senathirajah Y. (2015). Borycki EM, et al., eds., IOS Press. Stud Health Technol Inform 2015:218:40602. PMID:26262532</a:t>
            </a:r>
          </a:p>
          <a:p>
            <a:endParaRPr lang="en-US" dirty="0"/>
          </a:p>
        </p:txBody>
      </p:sp>
      <p:pic>
        <p:nvPicPr>
          <p:cNvPr id="1026" name="DefaultOcx">
            <a:extLst>
              <a:ext uri="{FF2B5EF4-FFF2-40B4-BE49-F238E27FC236}">
                <a16:creationId xmlns:a16="http://schemas.microsoft.com/office/drawing/2014/main" id="{56856887-9F38-4427-AE7E-4A8EC02F78F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28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BBEE-64DA-DBDA-14CF-1228ECA4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 – understanding ‘long Covid’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9DC0-432E-8D18-DE56-09AA4E728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Computable phenotypes for several conditions</a:t>
            </a:r>
          </a:p>
          <a:p>
            <a:r>
              <a:rPr lang="en-US" dirty="0"/>
              <a:t>Representativeness of data – are our definitions accurate?</a:t>
            </a:r>
          </a:p>
          <a:p>
            <a:r>
              <a:rPr lang="en-US" dirty="0"/>
              <a:t>Possible work comparing RECOVER phenotypes with frequencies in  non-RECOVER populations</a:t>
            </a:r>
          </a:p>
          <a:p>
            <a:r>
              <a:rPr lang="en-US" dirty="0"/>
              <a:t>Policy implications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64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3A60-D631-3B64-53D1-BA041296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‘Efferent informatics’* - getting advances into care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8F006-62A0-B73C-8F8F-E3701CF78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current informatics analyzes data, makes algorithms, then </a:t>
            </a:r>
            <a:r>
              <a:rPr lang="en-US" dirty="0">
                <a:sym typeface="Wingdings" panose="05000000000000000000" pitchFamily="2" charset="2"/>
              </a:rPr>
              <a:t> ?</a:t>
            </a:r>
          </a:p>
          <a:p>
            <a:r>
              <a:rPr lang="en-US" dirty="0">
                <a:sym typeface="Wingdings" panose="05000000000000000000" pitchFamily="2" charset="2"/>
              </a:rPr>
              <a:t>Can take $100K + years to get into use, if ever</a:t>
            </a:r>
          </a:p>
          <a:p>
            <a:r>
              <a:rPr lang="en-US" dirty="0">
                <a:sym typeface="Wingdings" panose="05000000000000000000" pitchFamily="2" charset="2"/>
              </a:rPr>
              <a:t>$4.2B spent on health AI </a:t>
            </a:r>
            <a:r>
              <a:rPr lang="en-US" dirty="0" err="1">
                <a:sym typeface="Wingdings" panose="05000000000000000000" pitchFamily="2" charset="2"/>
              </a:rPr>
              <a:t>devt</a:t>
            </a:r>
            <a:r>
              <a:rPr lang="en-US" dirty="0">
                <a:sym typeface="Wingdings" panose="05000000000000000000" pitchFamily="2" charset="2"/>
              </a:rPr>
              <a:t> algorithms, little in deployment</a:t>
            </a:r>
          </a:p>
          <a:p>
            <a:r>
              <a:rPr lang="en-US" dirty="0">
                <a:sym typeface="Wingdings" panose="05000000000000000000" pitchFamily="2" charset="2"/>
              </a:rPr>
              <a:t>‘learning health system’ – the ‘efferent arm’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BC74B-78C0-F5F2-EB74-6A4941A7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76" y="4383980"/>
            <a:ext cx="5226424" cy="247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3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3C73-D38C-4F24-9446-E162DE93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4" y="365125"/>
            <a:ext cx="10956636" cy="1325563"/>
          </a:xfrm>
        </p:spPr>
        <p:txBody>
          <a:bodyPr/>
          <a:lstStyle/>
          <a:p>
            <a:r>
              <a:rPr lang="en-US" dirty="0"/>
              <a:t>Complex clinical data visualization for clinicians – NAFLD, primary care, </a:t>
            </a:r>
            <a:r>
              <a:rPr lang="en-US" dirty="0" err="1"/>
              <a:t>Covid</a:t>
            </a:r>
            <a:r>
              <a:rPr lang="en-US" dirty="0"/>
              <a:t>,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1368-7B96-4704-86A3-516DF5488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1825625"/>
            <a:ext cx="10956636" cy="4351338"/>
          </a:xfrm>
        </p:spPr>
        <p:txBody>
          <a:bodyPr/>
          <a:lstStyle/>
          <a:p>
            <a:r>
              <a:rPr lang="en-US" b="1" dirty="0"/>
              <a:t>NAFLD clinic </a:t>
            </a:r>
            <a:r>
              <a:rPr lang="en-US" dirty="0"/>
              <a:t>(</a:t>
            </a:r>
            <a:r>
              <a:rPr lang="en-US" sz="1800" dirty="0"/>
              <a:t>Jay Behari</a:t>
            </a:r>
            <a:r>
              <a:rPr lang="en-US" dirty="0"/>
              <a:t>) – 5 related comorbidities, complex data must be visualized for </a:t>
            </a:r>
          </a:p>
          <a:p>
            <a:pPr lvl="1"/>
            <a:r>
              <a:rPr lang="en-US" dirty="0"/>
              <a:t>Clinician understanding</a:t>
            </a:r>
          </a:p>
          <a:p>
            <a:pPr lvl="1"/>
            <a:r>
              <a:rPr lang="en-US" dirty="0"/>
              <a:t>Patient communication</a:t>
            </a:r>
          </a:p>
          <a:p>
            <a:r>
              <a:rPr lang="en-US" b="1" dirty="0"/>
              <a:t>?Emergency medicine</a:t>
            </a:r>
            <a:endParaRPr lang="en-US" dirty="0"/>
          </a:p>
          <a:p>
            <a:pPr lvl="1"/>
            <a:r>
              <a:rPr lang="en-US" dirty="0" err="1"/>
              <a:t>MedWISER</a:t>
            </a:r>
            <a:r>
              <a:rPr lang="en-US" dirty="0"/>
              <a:t> + process mining </a:t>
            </a:r>
            <a:r>
              <a:rPr lang="en-US" dirty="0">
                <a:sym typeface="Wingdings" panose="05000000000000000000" pitchFamily="2" charset="2"/>
              </a:rPr>
              <a:t> improved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  ED workflow + </a:t>
            </a:r>
            <a:r>
              <a:rPr lang="en-US" dirty="0" err="1">
                <a:sym typeface="Wingdings" panose="05000000000000000000" pitchFamily="2" charset="2"/>
              </a:rPr>
              <a:t>Hx</a:t>
            </a:r>
            <a:r>
              <a:rPr lang="en-US" dirty="0">
                <a:sym typeface="Wingdings" panose="05000000000000000000" pitchFamily="2" charset="2"/>
              </a:rPr>
              <a:t>  Dx safety?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AA9CD-B9AE-4B01-8F8D-7E817B773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309" y="3241689"/>
            <a:ext cx="5884589" cy="3616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CDCAAD-DFBB-4112-9616-ABE12386A7BF}"/>
              </a:ext>
            </a:extLst>
          </p:cNvPr>
          <p:cNvSpPr txBox="1"/>
          <p:nvPr/>
        </p:nvSpPr>
        <p:spPr>
          <a:xfrm>
            <a:off x="6225310" y="2651760"/>
            <a:ext cx="573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Specialized user-configurable visualizations permit at-a-glance data appraisal of complex conditions</a:t>
            </a:r>
          </a:p>
        </p:txBody>
      </p:sp>
    </p:spTree>
    <p:extLst>
      <p:ext uri="{BB962C8B-B14F-4D97-AF65-F5344CB8AC3E}">
        <p14:creationId xmlns:p14="http://schemas.microsoft.com/office/powerpoint/2010/main" val="17531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25CA-6365-4581-84A9-E3F093C1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‘the rest of us’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5347F-E277-4764-9183-40C29033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213"/>
            <a:ext cx="10515600" cy="46336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Worked in both high resource academic medical centers (Columbia, Northwell, UPMC) and low-resource (Downstate, Harlem)</a:t>
            </a:r>
          </a:p>
          <a:p>
            <a:r>
              <a:rPr lang="en-US" dirty="0"/>
              <a:t>Government ignores challenges within low-resource settings with respect to tech demands (e.g. interoperability mandate)</a:t>
            </a:r>
          </a:p>
          <a:p>
            <a:r>
              <a:rPr lang="en-US" dirty="0"/>
              <a:t>COVID-19: underserved areas hit particularly hard, and health systems could benefit from various HIT innovations</a:t>
            </a:r>
          </a:p>
          <a:p>
            <a:r>
              <a:rPr lang="en-US" dirty="0">
                <a:sym typeface="Wingdings" panose="05000000000000000000" pitchFamily="2" charset="2"/>
              </a:rPr>
              <a:t>R01 (AHRQ) - new techniques to meet pandemic needs of underserved/low resource institutions + policy changes</a:t>
            </a:r>
          </a:p>
          <a:p>
            <a:r>
              <a:rPr lang="en-US" b="1" dirty="0" err="1">
                <a:sym typeface="Wingdings" panose="05000000000000000000" pitchFamily="2" charset="2"/>
              </a:rPr>
              <a:t>MedWISER</a:t>
            </a:r>
            <a:r>
              <a:rPr lang="en-US" dirty="0">
                <a:sym typeface="Wingdings" panose="05000000000000000000" pitchFamily="2" charset="2"/>
              </a:rPr>
              <a:t> plays a role in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Fast change for pandemics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aggregation + vis. from multiple source decisions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396B-ED6E-43F6-B639-B4B9E8EF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mining of clinical/administrative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1E91-96B8-46CD-8F27-2D749A15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47" y="1772252"/>
            <a:ext cx="562765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understand causes of diagnostic and treatment delay and pinpoint possible locations of disparate treatment/system bias</a:t>
            </a:r>
          </a:p>
          <a:p>
            <a:r>
              <a:rPr lang="en-US" dirty="0"/>
              <a:t>Applicable at both individual patient and system levels</a:t>
            </a:r>
          </a:p>
          <a:p>
            <a:r>
              <a:rPr lang="en-US" dirty="0"/>
              <a:t>‘Diagnose’ health systems to pinpoint place in processes where disparities or delays occur</a:t>
            </a:r>
          </a:p>
          <a:p>
            <a:r>
              <a:rPr lang="en-US" dirty="0"/>
              <a:t>Create alternate decision support to shorten pathways where delays (individual patient) occur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74C2C-A429-F255-32CB-3E8060EAD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76" y="1179749"/>
            <a:ext cx="6465853" cy="49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4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086B-A6BA-EF3F-1EB6-7C0E651D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in AI and clinical algorithms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C7352-C662-7982-3DB6-8FB155A8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sources of sex-based bias in clinical algorithms</a:t>
            </a:r>
          </a:p>
          <a:p>
            <a:r>
              <a:rPr lang="en-US" dirty="0"/>
              <a:t>Understand and prevent future bias in AI-based tools</a:t>
            </a:r>
          </a:p>
          <a:p>
            <a:r>
              <a:rPr lang="en-US" dirty="0"/>
              <a:t>Use AI to de-bias current workflows?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334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6" ma:contentTypeDescription="Create a new document." ma:contentTypeScope="" ma:versionID="9148b4b5e0fa88318cca793ec4b24004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f7637506841938321eb59714a7d9a011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2CDDD2-93EB-43DA-A862-2CD3A735DDDA}"/>
</file>

<file path=customXml/itemProps2.xml><?xml version="1.0" encoding="utf-8"?>
<ds:datastoreItem xmlns:ds="http://schemas.openxmlformats.org/officeDocument/2006/customXml" ds:itemID="{EE12B794-61AA-4A42-AE31-039A4B351202}"/>
</file>

<file path=customXml/itemProps3.xml><?xml version="1.0" encoding="utf-8"?>
<ds:datastoreItem xmlns:ds="http://schemas.openxmlformats.org/officeDocument/2006/customXml" ds:itemID="{6C61C63D-0242-4F16-811A-1F4049730B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31045</TotalTime>
  <Words>669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Office Theme</vt:lpstr>
      <vt:lpstr>Yalini Senathirajah, PhD yalini@pitt.edu 347-619-4021</vt:lpstr>
      <vt:lpstr>MedWISER* – model for healthcare systems</vt:lpstr>
      <vt:lpstr>RECOVER – understanding ‘long Covid’</vt:lpstr>
      <vt:lpstr>‘Efferent informatics’* - getting advances into care</vt:lpstr>
      <vt:lpstr>Complex clinical data visualization for clinicians – NAFLD, primary care, Covid, ED</vt:lpstr>
      <vt:lpstr>Tools for ‘the rest of us’</vt:lpstr>
      <vt:lpstr>Process mining of clinical/administrative data </vt:lpstr>
      <vt:lpstr>Equity in AI and clinical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Yalini Senathirajah</dc:title>
  <dc:creator>lroman</dc:creator>
  <cp:lastModifiedBy>Senathirajah, Yalini</cp:lastModifiedBy>
  <cp:revision>367</cp:revision>
  <dcterms:created xsi:type="dcterms:W3CDTF">2016-12-04T17:45:08Z</dcterms:created>
  <dcterms:modified xsi:type="dcterms:W3CDTF">2023-11-28T22:07:25Z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0x010100E3D0DC958FBEEE48836E062EF598A96D</vt:lpwstr>
  </property>
</Properties>
</file>