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handoutMasterIdLst>
    <p:handoutMasterId r:id="rId6"/>
  </p:handoutMasterIdLst>
  <p:sldIdLst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4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184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E024C4-109F-4742-8A0F-4459B1DC55DE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F506564A-0BAF-4C31-B882-AA4BC3CED8A5}">
      <dgm:prSet phldrT="[Text]" custT="1"/>
      <dgm:spPr>
        <a:solidFill>
          <a:schemeClr val="bg2">
            <a:lumMod val="50000"/>
            <a:lumOff val="50000"/>
            <a:alpha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200" dirty="0" err="1"/>
            <a:t>Koita</a:t>
          </a:r>
          <a:r>
            <a:rPr lang="en-US" sz="1200" dirty="0"/>
            <a:t> Center for Digital Health (KCDH) </a:t>
          </a:r>
        </a:p>
        <a:p>
          <a:r>
            <a:rPr lang="en-US" sz="1100" dirty="0" err="1"/>
            <a:t>Mumbia</a:t>
          </a:r>
          <a:r>
            <a:rPr lang="en-US" sz="1100" dirty="0"/>
            <a:t>, India</a:t>
          </a:r>
        </a:p>
        <a:p>
          <a:r>
            <a:rPr lang="en-US" sz="1200" dirty="0"/>
            <a:t>Ganesh Ramakrishnan</a:t>
          </a:r>
        </a:p>
      </dgm:t>
    </dgm:pt>
    <dgm:pt modelId="{DEB958AA-0D37-4546-AE85-A839248AB4B2}" type="parTrans" cxnId="{A905AA0B-090F-4423-9BF2-D164E45BE88E}">
      <dgm:prSet/>
      <dgm:spPr/>
      <dgm:t>
        <a:bodyPr/>
        <a:lstStyle/>
        <a:p>
          <a:endParaRPr lang="en-US"/>
        </a:p>
      </dgm:t>
    </dgm:pt>
    <dgm:pt modelId="{D0F19AA5-CC78-4BF6-ADA7-2C45A1092B1C}" type="sibTrans" cxnId="{A905AA0B-090F-4423-9BF2-D164E45BE88E}">
      <dgm:prSet/>
      <dgm:spPr/>
      <dgm:t>
        <a:bodyPr/>
        <a:lstStyle/>
        <a:p>
          <a:endParaRPr lang="en-US"/>
        </a:p>
      </dgm:t>
    </dgm:pt>
    <dgm:pt modelId="{F9C618FE-8390-4476-B853-B57086B95DEF}">
      <dgm:prSet phldrT="[Text]" custT="1"/>
      <dgm:spPr>
        <a:solidFill>
          <a:schemeClr val="tx2">
            <a:lumMod val="75000"/>
            <a:alpha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200" dirty="0"/>
            <a:t>VIHAR</a:t>
          </a:r>
        </a:p>
        <a:p>
          <a:r>
            <a:rPr lang="en-US" sz="1100" dirty="0"/>
            <a:t>University of Pittsburgh, USA</a:t>
          </a:r>
        </a:p>
        <a:p>
          <a:r>
            <a:rPr lang="en-US" sz="1200" dirty="0"/>
            <a:t>Vanathi Gopalakrishnan</a:t>
          </a:r>
        </a:p>
      </dgm:t>
    </dgm:pt>
    <dgm:pt modelId="{BE0581B1-0231-4059-9661-FF1256ABCB24}" type="parTrans" cxnId="{7E120347-8034-4792-8A27-6A27DA367C5B}">
      <dgm:prSet/>
      <dgm:spPr/>
      <dgm:t>
        <a:bodyPr/>
        <a:lstStyle/>
        <a:p>
          <a:endParaRPr lang="en-US"/>
        </a:p>
      </dgm:t>
    </dgm:pt>
    <dgm:pt modelId="{F51F544E-0D18-4F7A-BCAD-0C834B59B9FE}" type="sibTrans" cxnId="{7E120347-8034-4792-8A27-6A27DA367C5B}">
      <dgm:prSet/>
      <dgm:spPr/>
      <dgm:t>
        <a:bodyPr/>
        <a:lstStyle/>
        <a:p>
          <a:endParaRPr lang="en-US"/>
        </a:p>
      </dgm:t>
    </dgm:pt>
    <dgm:pt modelId="{66C39E3F-AF30-4C6C-AF75-31F108B1BC26}">
      <dgm:prSet phldrT="[Text]" custT="1"/>
      <dgm:spPr>
        <a:solidFill>
          <a:srgbClr val="FF0000">
            <a:alpha val="50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200"/>
            <a:t>Carnegie Mellon University, Africa</a:t>
          </a:r>
        </a:p>
        <a:p>
          <a:r>
            <a:rPr lang="en-US" sz="1100"/>
            <a:t>Rwanda, Africa</a:t>
          </a:r>
        </a:p>
        <a:p>
          <a:r>
            <a:rPr lang="en-US" sz="1200"/>
            <a:t>Edith Luhanga</a:t>
          </a:r>
        </a:p>
      </dgm:t>
    </dgm:pt>
    <dgm:pt modelId="{497EFA21-ADF9-4F03-8FA9-63200A458F5D}" type="parTrans" cxnId="{8638DD1C-AC7E-4443-BC1F-FC7BDC368229}">
      <dgm:prSet/>
      <dgm:spPr/>
      <dgm:t>
        <a:bodyPr/>
        <a:lstStyle/>
        <a:p>
          <a:endParaRPr lang="en-US"/>
        </a:p>
      </dgm:t>
    </dgm:pt>
    <dgm:pt modelId="{79DE658B-4FD9-45D2-89DB-7F7D63825E66}" type="sibTrans" cxnId="{8638DD1C-AC7E-4443-BC1F-FC7BDC368229}">
      <dgm:prSet/>
      <dgm:spPr/>
      <dgm:t>
        <a:bodyPr/>
        <a:lstStyle/>
        <a:p>
          <a:endParaRPr lang="en-US"/>
        </a:p>
      </dgm:t>
    </dgm:pt>
    <dgm:pt modelId="{2EFB390E-65F7-4D25-A8E5-A48365BDFDC8}" type="pres">
      <dgm:prSet presAssocID="{06E024C4-109F-4742-8A0F-4459B1DC55DE}" presName="Name0" presStyleCnt="0">
        <dgm:presLayoutVars>
          <dgm:chMax val="7"/>
          <dgm:dir/>
          <dgm:resizeHandles val="exact"/>
        </dgm:presLayoutVars>
      </dgm:prSet>
      <dgm:spPr/>
    </dgm:pt>
    <dgm:pt modelId="{45788771-670F-44C4-944E-C79F5705BC6A}" type="pres">
      <dgm:prSet presAssocID="{06E024C4-109F-4742-8A0F-4459B1DC55DE}" presName="ellipse1" presStyleLbl="vennNode1" presStyleIdx="0" presStyleCnt="3">
        <dgm:presLayoutVars>
          <dgm:bulletEnabled val="1"/>
        </dgm:presLayoutVars>
      </dgm:prSet>
      <dgm:spPr/>
    </dgm:pt>
    <dgm:pt modelId="{E924A512-82A9-4E99-8EB0-A583C35C2403}" type="pres">
      <dgm:prSet presAssocID="{06E024C4-109F-4742-8A0F-4459B1DC55DE}" presName="ellipse2" presStyleLbl="vennNode1" presStyleIdx="1" presStyleCnt="3" custLinFactNeighborX="-1235" custLinFactNeighborY="0">
        <dgm:presLayoutVars>
          <dgm:bulletEnabled val="1"/>
        </dgm:presLayoutVars>
      </dgm:prSet>
      <dgm:spPr/>
    </dgm:pt>
    <dgm:pt modelId="{ABDACB1D-4940-4C79-B62B-6120258DD53F}" type="pres">
      <dgm:prSet presAssocID="{06E024C4-109F-4742-8A0F-4459B1DC55DE}" presName="ellipse3" presStyleLbl="vennNode1" presStyleIdx="2" presStyleCnt="3" custLinFactNeighborX="7322" custLinFactNeighborY="0">
        <dgm:presLayoutVars>
          <dgm:bulletEnabled val="1"/>
        </dgm:presLayoutVars>
      </dgm:prSet>
      <dgm:spPr/>
    </dgm:pt>
  </dgm:ptLst>
  <dgm:cxnLst>
    <dgm:cxn modelId="{A905AA0B-090F-4423-9BF2-D164E45BE88E}" srcId="{06E024C4-109F-4742-8A0F-4459B1DC55DE}" destId="{F506564A-0BAF-4C31-B882-AA4BC3CED8A5}" srcOrd="0" destOrd="0" parTransId="{DEB958AA-0D37-4546-AE85-A839248AB4B2}" sibTransId="{D0F19AA5-CC78-4BF6-ADA7-2C45A1092B1C}"/>
    <dgm:cxn modelId="{8638DD1C-AC7E-4443-BC1F-FC7BDC368229}" srcId="{06E024C4-109F-4742-8A0F-4459B1DC55DE}" destId="{66C39E3F-AF30-4C6C-AF75-31F108B1BC26}" srcOrd="2" destOrd="0" parTransId="{497EFA21-ADF9-4F03-8FA9-63200A458F5D}" sibTransId="{79DE658B-4FD9-45D2-89DB-7F7D63825E66}"/>
    <dgm:cxn modelId="{1A93C63A-161E-421F-AE4F-F5D10C3EE4AE}" type="presOf" srcId="{F506564A-0BAF-4C31-B882-AA4BC3CED8A5}" destId="{45788771-670F-44C4-944E-C79F5705BC6A}" srcOrd="0" destOrd="0" presId="urn:microsoft.com/office/officeart/2005/8/layout/rings+Icon"/>
    <dgm:cxn modelId="{7E120347-8034-4792-8A27-6A27DA367C5B}" srcId="{06E024C4-109F-4742-8A0F-4459B1DC55DE}" destId="{F9C618FE-8390-4476-B853-B57086B95DEF}" srcOrd="1" destOrd="0" parTransId="{BE0581B1-0231-4059-9661-FF1256ABCB24}" sibTransId="{F51F544E-0D18-4F7A-BCAD-0C834B59B9FE}"/>
    <dgm:cxn modelId="{F2327A91-32EB-4F67-81BB-815DE67ACB17}" type="presOf" srcId="{F9C618FE-8390-4476-B853-B57086B95DEF}" destId="{E924A512-82A9-4E99-8EB0-A583C35C2403}" srcOrd="0" destOrd="0" presId="urn:microsoft.com/office/officeart/2005/8/layout/rings+Icon"/>
    <dgm:cxn modelId="{4CF39B9C-7787-4163-ABE5-690100AB6B1F}" type="presOf" srcId="{06E024C4-109F-4742-8A0F-4459B1DC55DE}" destId="{2EFB390E-65F7-4D25-A8E5-A48365BDFDC8}" srcOrd="0" destOrd="0" presId="urn:microsoft.com/office/officeart/2005/8/layout/rings+Icon"/>
    <dgm:cxn modelId="{453D129D-646B-48F0-817F-E9726584B019}" type="presOf" srcId="{66C39E3F-AF30-4C6C-AF75-31F108B1BC26}" destId="{ABDACB1D-4940-4C79-B62B-6120258DD53F}" srcOrd="0" destOrd="0" presId="urn:microsoft.com/office/officeart/2005/8/layout/rings+Icon"/>
    <dgm:cxn modelId="{FEFBFBB8-942A-4150-93FA-739FD6F83467}" type="presParOf" srcId="{2EFB390E-65F7-4D25-A8E5-A48365BDFDC8}" destId="{45788771-670F-44C4-944E-C79F5705BC6A}" srcOrd="0" destOrd="0" presId="urn:microsoft.com/office/officeart/2005/8/layout/rings+Icon"/>
    <dgm:cxn modelId="{B0BC7D29-C8C0-46D5-B87C-D8E66987374C}" type="presParOf" srcId="{2EFB390E-65F7-4D25-A8E5-A48365BDFDC8}" destId="{E924A512-82A9-4E99-8EB0-A583C35C2403}" srcOrd="1" destOrd="0" presId="urn:microsoft.com/office/officeart/2005/8/layout/rings+Icon"/>
    <dgm:cxn modelId="{DED6FAC9-3970-48DB-94B0-51127BD33E0A}" type="presParOf" srcId="{2EFB390E-65F7-4D25-A8E5-A48365BDFDC8}" destId="{ABDACB1D-4940-4C79-B62B-6120258DD53F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788771-670F-44C4-944E-C79F5705BC6A}">
      <dsp:nvSpPr>
        <dsp:cNvPr id="0" name=""/>
        <dsp:cNvSpPr/>
      </dsp:nvSpPr>
      <dsp:spPr>
        <a:xfrm>
          <a:off x="195749" y="0"/>
          <a:ext cx="1919947" cy="1919919"/>
        </a:xfrm>
        <a:prstGeom prst="ellipse">
          <a:avLst/>
        </a:prstGeom>
        <a:solidFill>
          <a:schemeClr val="bg2">
            <a:lumMod val="50000"/>
            <a:lumOff val="50000"/>
            <a:alpha val="5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Koita</a:t>
          </a:r>
          <a:r>
            <a:rPr lang="en-US" sz="1200" kern="1200" dirty="0"/>
            <a:t> Center for Digital Health (KCDH)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Mumbia</a:t>
          </a:r>
          <a:r>
            <a:rPr lang="en-US" sz="1100" kern="1200" dirty="0"/>
            <a:t>, India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Ganesh Ramakrishnan</a:t>
          </a:r>
        </a:p>
      </dsp:txBody>
      <dsp:txXfrm>
        <a:off x="476919" y="281166"/>
        <a:ext cx="1357607" cy="1357587"/>
      </dsp:txXfrm>
    </dsp:sp>
    <dsp:sp modelId="{E924A512-82A9-4E99-8EB0-A583C35C2403}">
      <dsp:nvSpPr>
        <dsp:cNvPr id="0" name=""/>
        <dsp:cNvSpPr/>
      </dsp:nvSpPr>
      <dsp:spPr>
        <a:xfrm>
          <a:off x="1160252" y="1280480"/>
          <a:ext cx="1919947" cy="1919919"/>
        </a:xfrm>
        <a:prstGeom prst="ellipse">
          <a:avLst/>
        </a:prstGeom>
        <a:solidFill>
          <a:schemeClr val="tx2">
            <a:lumMod val="75000"/>
            <a:alpha val="5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VIHAR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University of Pittsburgh, USA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Vanathi Gopalakrishnan</a:t>
          </a:r>
        </a:p>
      </dsp:txBody>
      <dsp:txXfrm>
        <a:off x="1441422" y="1561646"/>
        <a:ext cx="1357607" cy="1357587"/>
      </dsp:txXfrm>
    </dsp:sp>
    <dsp:sp modelId="{ABDACB1D-4940-4C79-B62B-6120258DD53F}">
      <dsp:nvSpPr>
        <dsp:cNvPr id="0" name=""/>
        <dsp:cNvSpPr/>
      </dsp:nvSpPr>
      <dsp:spPr>
        <a:xfrm>
          <a:off x="2311587" y="0"/>
          <a:ext cx="1919947" cy="1919919"/>
        </a:xfrm>
        <a:prstGeom prst="ellipse">
          <a:avLst/>
        </a:prstGeom>
        <a:solidFill>
          <a:srgbClr val="FF0000">
            <a:alpha val="50000"/>
          </a:srgb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Carnegie Mellon University, Africa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Rwanda, Africa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Edith Luhanga</a:t>
          </a:r>
        </a:p>
      </dsp:txBody>
      <dsp:txXfrm>
        <a:off x="2592757" y="281166"/>
        <a:ext cx="1357607" cy="1357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0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0" y="1543050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89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89" y="1543050"/>
            <a:ext cx="3141030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82" y="77177"/>
            <a:ext cx="8752955" cy="898437"/>
          </a:xfrm>
        </p:spPr>
        <p:txBody>
          <a:bodyPr/>
          <a:lstStyle/>
          <a:p>
            <a:pPr algn="ctr"/>
            <a:r>
              <a:rPr lang="en-US" sz="2400" b="1" dirty="0"/>
              <a:t>V</a:t>
            </a:r>
            <a:r>
              <a:rPr lang="en-US" sz="2400" dirty="0"/>
              <a:t>ijayalakshmi </a:t>
            </a:r>
            <a:r>
              <a:rPr lang="en-US" sz="2400" b="1" dirty="0"/>
              <a:t>I</a:t>
            </a:r>
            <a:r>
              <a:rPr lang="en-US" sz="2400" dirty="0"/>
              <a:t>nnovation Center for Women’s </a:t>
            </a:r>
            <a:r>
              <a:rPr lang="en-US" sz="2400" b="1" dirty="0"/>
              <a:t>H</a:t>
            </a:r>
            <a:r>
              <a:rPr lang="en-US" sz="2400" dirty="0"/>
              <a:t>ealth </a:t>
            </a:r>
            <a:r>
              <a:rPr lang="en-US" sz="2400" b="1" dirty="0"/>
              <a:t>A</a:t>
            </a:r>
            <a:r>
              <a:rPr lang="en-US" sz="2400" dirty="0"/>
              <a:t>nalytics </a:t>
            </a:r>
            <a:r>
              <a:rPr lang="en-US" sz="2400" b="1" dirty="0"/>
              <a:t>R</a:t>
            </a:r>
            <a:r>
              <a:rPr lang="en-US" sz="2400" dirty="0"/>
              <a:t>esearch (VIHAR)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547" y="975614"/>
            <a:ext cx="4286706" cy="3192272"/>
          </a:xfrm>
        </p:spPr>
        <p:txBody>
          <a:bodyPr/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 (Body CS)"/>
              </a:rPr>
              <a:t>Mission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 (Body CS)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 (Body CS)"/>
              </a:rPr>
              <a:t>To conduct world-class research and training that empowers females of all ages across the world to take charge of their own health and well-being in collaboration with health care technology and systems</a:t>
            </a:r>
          </a:p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 (Body CS)"/>
              </a:rPr>
              <a:t>Vision </a:t>
            </a:r>
            <a:endParaRPr lang="en-US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 (Body CS)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 (Body CS)"/>
              </a:rPr>
              <a:t>To become the world’s premier innovation center of knowledge and practice in evidence-based girls and women’s integrated health and wellness across the life span.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222222"/>
                </a:solidFill>
              </a:rPr>
              <a:t>	Philanthropic Support for Named Center</a:t>
            </a: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FABA2C73-777A-F247-BA47-393B31ECF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724" y="4654639"/>
            <a:ext cx="2011362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ＭＳ Ｐゴシック" pitchFamily="34" charset="-128"/>
                <a:cs typeface="Tahoma" pitchFamily="34" charset="0"/>
              </a:rPr>
              <a:t>Department of Biomedical Informatics</a:t>
            </a:r>
          </a:p>
        </p:txBody>
      </p:sp>
      <p:pic>
        <p:nvPicPr>
          <p:cNvPr id="8" name="Picture 43" descr="dbmi2">
            <a:extLst>
              <a:ext uri="{FF2B5EF4-FFF2-40B4-BE49-F238E27FC236}">
                <a16:creationId xmlns:a16="http://schemas.microsoft.com/office/drawing/2014/main" id="{51C698DA-D0DB-62DE-DB63-9EB519371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934" y="4666831"/>
            <a:ext cx="411914" cy="41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5F416905-0C86-324A-AD2B-8FD66D5BBF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8423959"/>
              </p:ext>
            </p:extLst>
          </p:nvPr>
        </p:nvGraphicFramePr>
        <p:xfrm>
          <a:off x="4733796" y="987806"/>
          <a:ext cx="4286706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12" descr="A blue logo with a person in a circle&#10;&#10;Description automatically generated">
            <a:extLst>
              <a:ext uri="{FF2B5EF4-FFF2-40B4-BE49-F238E27FC236}">
                <a16:creationId xmlns:a16="http://schemas.microsoft.com/office/drawing/2014/main" id="{CF0CA5B9-853A-E94C-ADC0-4DB6FBAFFA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10205" y="3842795"/>
            <a:ext cx="1342413" cy="126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4" ma:contentTypeDescription="Create a new document." ma:contentTypeScope="" ma:versionID="3e3b9f50aa54928afd9c930f1664fc3c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275473bc263c880fbc53d5e92ec0a89e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0FD43C-0D75-4183-B00E-16D4139B24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577b95-eb91-4f16-9434-7f8d99b86dbd"/>
    <ds:schemaRef ds:uri="9945de61-050f-4a31-adbb-2cf301d783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2B77F0-7682-4F30-B6E0-378E98FF1F0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F2C7769-2B06-4A2D-9D4E-C5EA5AD849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</TotalTime>
  <Words>111</Words>
  <Application>Microsoft Macintosh PowerPoint</Application>
  <PresentationFormat>On-screen Show (16:9)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Tahoma</vt:lpstr>
      <vt:lpstr>Office Theme</vt:lpstr>
      <vt:lpstr>Vijayalakshmi Innovation Center for Women’s Health Analytics Research (VIHAR)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Microsoft Office User</cp:lastModifiedBy>
  <cp:revision>89</cp:revision>
  <cp:lastPrinted>2019-07-18T13:58:01Z</cp:lastPrinted>
  <dcterms:created xsi:type="dcterms:W3CDTF">2019-07-18T12:44:10Z</dcterms:created>
  <dcterms:modified xsi:type="dcterms:W3CDTF">2023-11-28T17:14:43Z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