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0" r:id="rId5"/>
  </p:sldMasterIdLst>
  <p:notesMasterIdLst>
    <p:notesMasterId r:id="rId11"/>
  </p:notesMasterIdLst>
  <p:sldIdLst>
    <p:sldId id="256" r:id="rId6"/>
    <p:sldId id="260" r:id="rId7"/>
    <p:sldId id="262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palakrishnan, Vanathi" initials="GV" lastIdx="1" clrIdx="0">
    <p:extLst>
      <p:ext uri="{19B8F6BF-5375-455C-9EA6-DF929625EA0E}">
        <p15:presenceInfo xmlns:p15="http://schemas.microsoft.com/office/powerpoint/2012/main" userId="Gopalakrishnan, Vanat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726"/>
    <a:srgbClr val="D4BA6E"/>
    <a:srgbClr val="FFE187"/>
    <a:srgbClr val="7A2A28"/>
    <a:srgbClr val="1F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/>
    <p:restoredTop sz="94683"/>
  </p:normalViewPr>
  <p:slideViewPr>
    <p:cSldViewPr>
      <p:cViewPr varScale="1">
        <p:scale>
          <a:sx n="84" d="100"/>
          <a:sy n="84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C2C84B-9DE9-4DA5-B05C-D999CB801B59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6C0C13-CD81-420F-8EC1-DCA11782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0C13-CD81-420F-8EC1-DCA117823C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43600"/>
            <a:ext cx="14017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DC71-DD55-4D7C-880E-342DD17A9124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05E9-ADAD-4238-94E4-7C54CEC5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528-68B5-49E9-9E75-EB8216FB3E2F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7CFA-1757-4C0B-A759-CF6BE072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2BFF-1255-4D6A-B0CD-6732CFBA2250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BAA0-8279-4230-BB58-1C3472059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536918" y="1114051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7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8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536918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7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9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9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8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7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43600"/>
            <a:ext cx="14017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0B46-DFF0-4DE7-820B-2E93FB973DCE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E814-9EF9-4834-8E83-272A4DC6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6235" y="261866"/>
            <a:ext cx="851535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18167-D812-47CE-BB4D-E8743BF60613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74C0-A242-4187-98F1-557EFC3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79F1-1D2C-4371-BAC2-BF4CE88E946D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0D54-D81C-4E6B-93E6-F30A6D7A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D1D8-098E-45B5-8F86-D21C90980B76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BB09-E4F0-401A-B4F5-2A642ADCC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920-BEFC-41A9-949F-694EA911EE2B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7302-D691-43A8-9FC7-AADFA2F34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9A8F-7691-4C90-837E-F866F7030B2C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6A85-0E03-440C-80D0-68324264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CE5E-2ABC-4637-8E17-B7C73F22E172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EC2-32B7-404D-B648-29E0B3FE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449-76B3-4E25-A4A5-6BB1B24CACC7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946C-F6E1-4640-8BD2-C4EF94C3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D3CF6-0C03-44FF-AE46-6A686C84D9CF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D874D-C8EF-4FF6-8DF6-C64E34A6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vanathi@pit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vanathi-gopalakrishnan-33b408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09880" y="1997185"/>
            <a:ext cx="5564452" cy="1470025"/>
          </a:xfr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altLang="en-US" sz="4000" i="1" dirty="0">
                <a:solidFill>
                  <a:schemeClr val="bg2">
                    <a:lumMod val="50000"/>
                  </a:schemeClr>
                </a:solidFill>
              </a:rPr>
              <a:t>Biomedical Data Science  for Precision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" y="3540029"/>
            <a:ext cx="8153399" cy="295433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err="1">
                <a:solidFill>
                  <a:schemeClr val="bg1">
                    <a:lumMod val="50000"/>
                  </a:schemeClr>
                </a:solidFill>
              </a:rPr>
              <a:t>Vanathi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bg1">
                    <a:lumMod val="50000"/>
                  </a:schemeClr>
                </a:solidFill>
              </a:rPr>
              <a:t>Gopalakrishnan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, PhD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Associate Professor of Biomedical Informatics,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Computational &amp; Systems Biology,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Bioengineering, Clinical and Translational Science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Director,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PRoBE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Laboratory for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attern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ecognition fr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m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iomedical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vidence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University of Pittsburgh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r="54882" b="5263"/>
          <a:stretch/>
        </p:blipFill>
        <p:spPr bwMode="auto">
          <a:xfrm>
            <a:off x="533400" y="247267"/>
            <a:ext cx="4419600" cy="151549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8210" y="2743246"/>
            <a:ext cx="1844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vanathi@pitt.edu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Room 530, BAUM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E1CEB3C7-5155-5A4D-9D3F-57237CC62E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13334"/>
          <a:stretch/>
        </p:blipFill>
        <p:spPr>
          <a:xfrm>
            <a:off x="6211404" y="247267"/>
            <a:ext cx="2418028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236282" y="1529261"/>
            <a:ext cx="6957844" cy="73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500" b="1" dirty="0"/>
              <a:t>Research Goals: To Accelerate Biomedical Knowledge Discovery by</a:t>
            </a:r>
          </a:p>
          <a:p>
            <a:pPr marL="0" indent="0" algn="ctr">
              <a:buNone/>
            </a:pPr>
            <a:r>
              <a:rPr lang="en-US" altLang="en-US" sz="1500" b="1" dirty="0"/>
              <a:t>Developing and Applying novel hybrid Artificial Intelligence Methods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87558"/>
            <a:ext cx="802182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Pattern Recognition from Biomedical Evidence:</a:t>
            </a:r>
            <a:b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</a:rPr>
              <a:t>PRoBE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 Lab</a:t>
            </a:r>
          </a:p>
        </p:txBody>
      </p:sp>
      <p:sp>
        <p:nvSpPr>
          <p:cNvPr id="4" name="Oval 3"/>
          <p:cNvSpPr/>
          <p:nvPr/>
        </p:nvSpPr>
        <p:spPr>
          <a:xfrm>
            <a:off x="2468284" y="2613616"/>
            <a:ext cx="1849194" cy="782240"/>
          </a:xfrm>
          <a:prstGeom prst="ellipse">
            <a:avLst/>
          </a:prstGeom>
          <a:solidFill>
            <a:srgbClr val="D4BA6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Gill Sans Nova"/>
              </a:rPr>
              <a:t>PRIOR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Gill Sans Nova"/>
              </a:rPr>
              <a:t>KNOWLEDGE</a:t>
            </a:r>
          </a:p>
        </p:txBody>
      </p:sp>
      <p:sp>
        <p:nvSpPr>
          <p:cNvPr id="6" name="Oval 5"/>
          <p:cNvSpPr/>
          <p:nvPr/>
        </p:nvSpPr>
        <p:spPr>
          <a:xfrm>
            <a:off x="4950210" y="2613617"/>
            <a:ext cx="1625370" cy="77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DATA</a:t>
            </a:r>
          </a:p>
        </p:txBody>
      </p:sp>
      <p:sp>
        <p:nvSpPr>
          <p:cNvPr id="8" name="Oval 7"/>
          <p:cNvSpPr/>
          <p:nvPr/>
        </p:nvSpPr>
        <p:spPr>
          <a:xfrm>
            <a:off x="2961145" y="4233315"/>
            <a:ext cx="3121573" cy="1028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PREDICTIVE  MODELS FOR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BIOMEDICINE</a:t>
            </a:r>
          </a:p>
        </p:txBody>
      </p:sp>
      <p:cxnSp>
        <p:nvCxnSpPr>
          <p:cNvPr id="10" name="Straight Arrow Connector 9"/>
          <p:cNvCxnSpPr>
            <a:cxnSpLocks/>
            <a:stCxn id="4" idx="4"/>
          </p:cNvCxnSpPr>
          <p:nvPr/>
        </p:nvCxnSpPr>
        <p:spPr>
          <a:xfrm>
            <a:off x="3392881" y="3395856"/>
            <a:ext cx="423393" cy="860862"/>
          </a:xfrm>
          <a:prstGeom prst="straightConnector1">
            <a:avLst/>
          </a:prstGeom>
          <a:ln w="38100">
            <a:solidFill>
              <a:srgbClr val="D4BA6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323697" y="3419450"/>
            <a:ext cx="439199" cy="928194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494489" y="5300326"/>
            <a:ext cx="69114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0000"/>
                </a:solidFill>
                <a:cs typeface="+mn-cs"/>
              </a:rPr>
              <a:t>Enable predictions about for example: mechanism of action, target selection, useful biomarkers for early detection or monitoring of disease, toxicity risk, and clinical trial outcomes.</a:t>
            </a:r>
          </a:p>
        </p:txBody>
      </p:sp>
      <p:sp>
        <p:nvSpPr>
          <p:cNvPr id="11" name="Plus 10"/>
          <p:cNvSpPr/>
          <p:nvPr/>
        </p:nvSpPr>
        <p:spPr>
          <a:xfrm>
            <a:off x="4389288" y="2809058"/>
            <a:ext cx="400050" cy="401981"/>
          </a:xfrm>
          <a:prstGeom prst="mathPlus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Gill Sans Nova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4567971" y="3657997"/>
            <a:ext cx="4030" cy="53700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90652" y="3646965"/>
            <a:ext cx="4286366" cy="369332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Nova"/>
                <a:cs typeface="+mn-cs"/>
              </a:rPr>
              <a:t>RULE LEARNING METHODOLOGIES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186" y="2541353"/>
            <a:ext cx="4361204" cy="10287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Gill Sans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408" y="3761061"/>
            <a:ext cx="25684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Examples: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Bayesian Rule Learner (BRL)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Transfer Rule Learning (TRL)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084" y="2383842"/>
            <a:ext cx="130356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Obtained for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example from: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Literature,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Ontologies,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Past analyses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5450" y="24931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Gill Sans Nov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339" y="2443997"/>
            <a:ext cx="1951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Obtained for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example from: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Biomedical Assays, Clinical Assessments,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Imaging tests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0005" y="3318943"/>
            <a:ext cx="18811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Integrative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278461749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85826" y="464000"/>
            <a:ext cx="7429500" cy="85725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BIOMEDICAL DATA </a:t>
            </a:r>
            <a:r>
              <a:rPr lang="en-US" altLang="en-US" sz="2700" dirty="0" err="1">
                <a:solidFill>
                  <a:schemeClr val="accent3">
                    <a:lumMod val="50000"/>
                  </a:schemeClr>
                </a:solidFill>
              </a:rPr>
              <a:t>PRoBE</a:t>
            </a:r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 LAB HAS ANALYZED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004" y="1422946"/>
            <a:ext cx="3913859" cy="433368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600" dirty="0"/>
              <a:t>Proteomic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Mass Spectral (large/wide/deep)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Immunoassay</a:t>
            </a:r>
          </a:p>
          <a:p>
            <a:pPr>
              <a:defRPr/>
            </a:pPr>
            <a:r>
              <a:rPr lang="en-US" sz="1600" dirty="0"/>
              <a:t>Genomic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GWAS/SNPs(very large)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DNA Methylation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Gene Expression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microRNA</a:t>
            </a:r>
          </a:p>
          <a:p>
            <a:pPr>
              <a:defRPr/>
            </a:pPr>
            <a:r>
              <a:rPr lang="en-US" sz="1600" dirty="0"/>
              <a:t>Images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Cardiac MRI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Brain fMRI</a:t>
            </a:r>
          </a:p>
          <a:p>
            <a:pPr>
              <a:defRPr/>
            </a:pPr>
            <a:r>
              <a:rPr lang="en-US" sz="1600" dirty="0"/>
              <a:t>Microbiome</a:t>
            </a:r>
          </a:p>
          <a:p>
            <a:pPr>
              <a:defRPr/>
            </a:pPr>
            <a:r>
              <a:rPr lang="en-US" sz="1600" dirty="0"/>
              <a:t>Metabolome</a:t>
            </a:r>
          </a:p>
          <a:p>
            <a:pPr>
              <a:defRPr/>
            </a:pPr>
            <a:r>
              <a:rPr lang="en-US" sz="1600" dirty="0"/>
              <a:t>Exposome</a:t>
            </a:r>
          </a:p>
          <a:p>
            <a:pPr>
              <a:defRPr/>
            </a:pPr>
            <a:r>
              <a:rPr lang="en-US" sz="1600" dirty="0"/>
              <a:t>Federated EHR </a:t>
            </a:r>
          </a:p>
          <a:p>
            <a:pPr>
              <a:buFont typeface="Arial" pitchFamily="34" charset="0"/>
              <a:buChar char="–"/>
              <a:defRPr/>
            </a:pPr>
            <a:endParaRPr lang="en-US" sz="1600" dirty="0"/>
          </a:p>
          <a:p>
            <a:pPr lvl="1">
              <a:buFont typeface="Arial" pitchFamily="34" charset="0"/>
              <a:buChar char="–"/>
              <a:defRPr/>
            </a:pP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1250"/>
            <a:ext cx="4373945" cy="5072750"/>
          </a:xfrm>
        </p:spPr>
        <p:txBody>
          <a:bodyPr rtlCol="0">
            <a:normAutofit fontScale="25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 sz="6400" dirty="0"/>
              <a:t>From biomarker</a:t>
            </a:r>
            <a:r>
              <a:rPr lang="en-US" sz="6400" baseline="30000" dirty="0"/>
              <a:t> </a:t>
            </a:r>
            <a:r>
              <a:rPr lang="en-US" sz="6400" dirty="0"/>
              <a:t>discovery studies for early detection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Amyotrophic Lateral Sclerosis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Alzheimer’s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Lung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Breast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Esophageal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Inflammatory Bowel Diseases Ulcerative Colitis, </a:t>
            </a:r>
            <a:r>
              <a:rPr lang="en-US" sz="6400" dirty="0" err="1"/>
              <a:t>Crohn’s</a:t>
            </a:r>
            <a:endParaRPr lang="en-US" sz="6400" dirty="0"/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Coronary Artery Disease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Pediatric Cardiomyopathy</a:t>
            </a:r>
          </a:p>
          <a:p>
            <a:pPr marL="342900" lvl="1" indent="0">
              <a:spcAft>
                <a:spcPts val="450"/>
              </a:spcAft>
              <a:buNone/>
              <a:defRPr/>
            </a:pPr>
            <a:r>
              <a:rPr lang="en-US" sz="6400" dirty="0"/>
              <a:t>Markers for diagnosis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Helminth’s infections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Beryllium Exposure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Type 2 Diabetes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Cardiovascular Disease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Intervertebral Aging</a:t>
            </a:r>
          </a:p>
          <a:p>
            <a:pPr marL="342900" lvl="1" indent="0">
              <a:buNone/>
              <a:defRPr/>
            </a:pPr>
            <a:endParaRPr lang="en-US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11" y="3523806"/>
            <a:ext cx="1333691" cy="112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1" y="3230012"/>
            <a:ext cx="847580" cy="9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46" y="2233078"/>
            <a:ext cx="90473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79" y="2306597"/>
            <a:ext cx="114468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various bacteria&#10;&#10;Description automatically generated">
            <a:extLst>
              <a:ext uri="{FF2B5EF4-FFF2-40B4-BE49-F238E27FC236}">
                <a16:creationId xmlns:a16="http://schemas.microsoft.com/office/drawing/2014/main" id="{7ED7F837-674E-7A41-8370-50999AECB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870" y="4371062"/>
            <a:ext cx="1403131" cy="1066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BE5A9-E89E-3F49-9BFB-08FD104C2D44}"/>
              </a:ext>
            </a:extLst>
          </p:cNvPr>
          <p:cNvSpPr txBox="1"/>
          <p:nvPr/>
        </p:nvSpPr>
        <p:spPr>
          <a:xfrm>
            <a:off x="2430580" y="5418067"/>
            <a:ext cx="242085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srgbClr val="000000"/>
                </a:solidFill>
                <a:latin typeface="Gill Sans Nova"/>
                <a:cs typeface="+mn-cs"/>
              </a:rPr>
              <a:t>https://</a:t>
            </a:r>
            <a:r>
              <a:rPr lang="en-US" sz="825" dirty="0" err="1">
                <a:solidFill>
                  <a:srgbClr val="000000"/>
                </a:solidFill>
                <a:latin typeface="Gill Sans Nova"/>
                <a:cs typeface="+mn-cs"/>
              </a:rPr>
              <a:t>www.nature.com</a:t>
            </a:r>
            <a:r>
              <a:rPr lang="en-US" sz="825" dirty="0">
                <a:solidFill>
                  <a:srgbClr val="000000"/>
                </a:solidFill>
                <a:latin typeface="Gill Sans Nova"/>
                <a:cs typeface="+mn-cs"/>
              </a:rPr>
              <a:t>/articles/s41584-019-0253-3</a:t>
            </a:r>
          </a:p>
        </p:txBody>
      </p:sp>
      <p:pic>
        <p:nvPicPr>
          <p:cNvPr id="10" name="Picture 9" descr="A spine with text overlay&#10;&#10;Description automatically generated">
            <a:extLst>
              <a:ext uri="{FF2B5EF4-FFF2-40B4-BE49-F238E27FC236}">
                <a16:creationId xmlns:a16="http://schemas.microsoft.com/office/drawing/2014/main" id="{8C375FB6-E389-CE41-BFF3-9F4F690C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879" y="47798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30"/>
            <a:ext cx="8229600" cy="1072679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Example: Lung Cancer Early Detection</a:t>
            </a:r>
          </a:p>
        </p:txBody>
      </p:sp>
      <p:pic>
        <p:nvPicPr>
          <p:cNvPr id="49154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10116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52600" y="2362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93824" y="3048000"/>
            <a:ext cx="66837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15000" y="2514600"/>
            <a:ext cx="749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17526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378" y="163681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</a:t>
            </a:r>
          </a:p>
          <a:p>
            <a:r>
              <a:rPr lang="en-US" dirty="0"/>
              <a:t>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286000"/>
            <a:ext cx="124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 screen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</a:t>
            </a:r>
          </a:p>
          <a:p>
            <a:r>
              <a:rPr lang="en-US" dirty="0"/>
              <a:t>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828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of early detection </a:t>
            </a:r>
          </a:p>
          <a:p>
            <a:endParaRPr lang="en-US" dirty="0"/>
          </a:p>
          <a:p>
            <a:r>
              <a:rPr lang="en-US" dirty="0"/>
              <a:t>#  Unnecessary biopsies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8288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" y="3808933"/>
            <a:ext cx="4663631" cy="1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7559" y="3992436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serologic </a:t>
            </a:r>
          </a:p>
          <a:p>
            <a:r>
              <a:rPr lang="en-US" dirty="0"/>
              <a:t>Quantitative immunoassays</a:t>
            </a:r>
          </a:p>
          <a:p>
            <a:r>
              <a:rPr lang="en-US" dirty="0" err="1"/>
              <a:t>Luminex</a:t>
            </a:r>
            <a:r>
              <a:rPr lang="en-US" dirty="0"/>
              <a:t> </a:t>
            </a:r>
            <a:r>
              <a:rPr lang="en-US" dirty="0" err="1"/>
              <a:t>xMAP</a:t>
            </a:r>
            <a:r>
              <a:rPr lang="en-US" dirty="0"/>
              <a:t>® technology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381000" y="1447800"/>
            <a:ext cx="1295400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2895600"/>
            <a:ext cx="9906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1524000"/>
            <a:ext cx="1524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</a:p>
          <a:p>
            <a:pPr algn="ctr"/>
            <a:r>
              <a:rPr lang="en-US" dirty="0"/>
              <a:t>PREDICTION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14800" y="2438400"/>
            <a:ext cx="52296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6477000" y="1828800"/>
            <a:ext cx="381000" cy="533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477000" y="2743200"/>
            <a:ext cx="3810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237207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Bigbee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W. 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Gopalakrishnan, V.*,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Weissfeld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J, L., Wilson, D. O.,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Dacic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S.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Lokshin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A. E., Siegfried, J. M.  A Multiplexed Serum Biomarker Immunoassay Panel Discriminates Clinical Lung Cancer Patients from High-Risk Individuals Found to be Cancer-Free by CT Screening. J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Thorac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Oncol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 2012 Apr;7(4):698-708.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*These authors contributed equally to the study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561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" y="266056"/>
            <a:ext cx="7886700" cy="1325563"/>
          </a:xfrm>
        </p:spPr>
        <p:txBody>
          <a:bodyPr>
            <a:normAutofit/>
          </a:bodyPr>
          <a:lstStyle/>
          <a:p>
            <a:r>
              <a:rPr lang="en-US" i="1" u="sng" dirty="0"/>
              <a:t>Current Projects/Publications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06" y="1371601"/>
            <a:ext cx="8059293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/>
              <a:t>(1)   Biomarker discovery for Intervertebral Disc Degeneration (IDD) (Co-I)</a:t>
            </a:r>
          </a:p>
          <a:p>
            <a:pPr marL="0" indent="0">
              <a:buNone/>
            </a:pPr>
            <a:r>
              <a:rPr lang="en-US" sz="6400" dirty="0"/>
              <a:t>        Collaborators: Gwen Sowa and Nam Vo (</a:t>
            </a:r>
            <a:r>
              <a:rPr lang="en-US" sz="6400" dirty="0" err="1"/>
              <a:t>Orthopaedic</a:t>
            </a:r>
            <a:r>
              <a:rPr lang="en-US" sz="6400" dirty="0"/>
              <a:t> Surgery) – PI</a:t>
            </a:r>
          </a:p>
          <a:p>
            <a:pPr marL="0" indent="0">
              <a:buNone/>
            </a:pPr>
            <a:r>
              <a:rPr lang="en-US" sz="6400" dirty="0"/>
              <a:t>(2)   Predicting postpartum hemorrhage in Tanzania through automated </a:t>
            </a:r>
          </a:p>
          <a:p>
            <a:pPr marL="0" indent="0">
              <a:buNone/>
            </a:pPr>
            <a:r>
              <a:rPr lang="en-US" sz="6400" dirty="0"/>
              <a:t>         sensing and machine learning (Co-I). Collaborators: Edith </a:t>
            </a:r>
            <a:r>
              <a:rPr lang="en-US" sz="6400" dirty="0" err="1"/>
              <a:t>Luhanga</a:t>
            </a:r>
            <a:r>
              <a:rPr lang="en-US" sz="6400" dirty="0"/>
              <a:t> (CMU Africa) </a:t>
            </a:r>
          </a:p>
          <a:p>
            <a:pPr marL="0" indent="0">
              <a:buNone/>
            </a:pPr>
            <a:r>
              <a:rPr lang="en-US" sz="6400" b="0" i="0" u="none" strike="noStrike" dirty="0">
                <a:effectLst/>
              </a:rPr>
              <a:t>(3) </a:t>
            </a:r>
            <a:r>
              <a:rPr lang="en-US" sz="6400" u="none" strike="noStrike" dirty="0">
                <a:solidFill>
                  <a:srgbClr val="242424"/>
                </a:solidFill>
              </a:rPr>
              <a:t> </a:t>
            </a:r>
            <a:r>
              <a:rPr lang="en-US" sz="6400" b="0" i="0" dirty="0">
                <a:solidFill>
                  <a:srgbClr val="242424"/>
                </a:solidFill>
                <a:effectLst/>
              </a:rPr>
              <a:t> ENACT: Translating Health Informatics Tools to Research and Clinical Decision Making (Co-I) 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242424"/>
                </a:solidFill>
              </a:rPr>
              <a:t>        Collaborators: Steve Reis and </a:t>
            </a:r>
            <a:r>
              <a:rPr lang="en-US" sz="6400" dirty="0" err="1">
                <a:solidFill>
                  <a:srgbClr val="242424"/>
                </a:solidFill>
              </a:rPr>
              <a:t>Shyam</a:t>
            </a:r>
            <a:r>
              <a:rPr lang="en-US" sz="6400" dirty="0">
                <a:solidFill>
                  <a:srgbClr val="242424"/>
                </a:solidFill>
              </a:rPr>
              <a:t> </a:t>
            </a:r>
            <a:r>
              <a:rPr lang="en-US" sz="6400" dirty="0" err="1">
                <a:solidFill>
                  <a:srgbClr val="242424"/>
                </a:solidFill>
              </a:rPr>
              <a:t>Visweswaran</a:t>
            </a:r>
            <a:r>
              <a:rPr lang="en-US" sz="6400" dirty="0">
                <a:solidFill>
                  <a:srgbClr val="242424"/>
                </a:solidFill>
              </a:rPr>
              <a:t> – PI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Key Publications:</a:t>
            </a:r>
          </a:p>
          <a:p>
            <a:r>
              <a:rPr lang="en-US" sz="6400" dirty="0">
                <a:solidFill>
                  <a:srgbClr val="7030A0"/>
                </a:solidFill>
              </a:rPr>
              <a:t>Proteomic profiling of cerebrospinal fluid identifies biomarkers for amyotrophic lateral sclerosis</a:t>
            </a:r>
            <a:r>
              <a:rPr lang="en-US" sz="6400" dirty="0"/>
              <a:t>. S Ranganathan, E Williams, P </a:t>
            </a:r>
            <a:r>
              <a:rPr lang="en-US" sz="6400" dirty="0" err="1"/>
              <a:t>Ganchev</a:t>
            </a:r>
            <a:r>
              <a:rPr lang="en-US" sz="6400" dirty="0"/>
              <a:t>, V Gopalakrishnan, D </a:t>
            </a:r>
            <a:r>
              <a:rPr lang="en-US" sz="6400" dirty="0" err="1"/>
              <a:t>Lacomis</a:t>
            </a:r>
            <a:r>
              <a:rPr lang="en-US" sz="6400" dirty="0"/>
              <a:t>, ... Journal of neurochemistry 95 (5), 1461-1471</a:t>
            </a:r>
          </a:p>
          <a:p>
            <a:pPr fontAlgn="t"/>
            <a:r>
              <a:rPr lang="en-US" sz="6400" dirty="0">
                <a:solidFill>
                  <a:srgbClr val="660099"/>
                </a:solidFill>
              </a:rPr>
              <a:t>A multiplexed serum biomarker immunoassay panel discriminates clinical lung cancer patients from high-risk individuals found to be cancer-free by CT screening. </a:t>
            </a:r>
            <a:r>
              <a:rPr lang="en-US" sz="6400" dirty="0">
                <a:solidFill>
                  <a:srgbClr val="777777"/>
                </a:solidFill>
              </a:rPr>
              <a:t>WL </a:t>
            </a:r>
            <a:r>
              <a:rPr lang="en-US" sz="6400" dirty="0" err="1">
                <a:solidFill>
                  <a:srgbClr val="777777"/>
                </a:solidFill>
              </a:rPr>
              <a:t>Bigbee</a:t>
            </a:r>
            <a:r>
              <a:rPr lang="en-US" sz="6400" dirty="0">
                <a:solidFill>
                  <a:srgbClr val="777777"/>
                </a:solidFill>
              </a:rPr>
              <a:t>, V Gopalakrishnan, JL </a:t>
            </a:r>
            <a:r>
              <a:rPr lang="en-US" sz="6400" dirty="0" err="1">
                <a:solidFill>
                  <a:srgbClr val="777777"/>
                </a:solidFill>
              </a:rPr>
              <a:t>Weissfeld</a:t>
            </a:r>
            <a:r>
              <a:rPr lang="en-US" sz="6400" dirty="0">
                <a:solidFill>
                  <a:srgbClr val="777777"/>
                </a:solidFill>
              </a:rPr>
              <a:t>, DO Wilson, S </a:t>
            </a:r>
            <a:r>
              <a:rPr lang="en-US" sz="6400" dirty="0" err="1">
                <a:solidFill>
                  <a:srgbClr val="777777"/>
                </a:solidFill>
              </a:rPr>
              <a:t>Dacic</a:t>
            </a:r>
            <a:r>
              <a:rPr lang="en-US" sz="6400" dirty="0">
                <a:solidFill>
                  <a:srgbClr val="777777"/>
                </a:solidFill>
              </a:rPr>
              <a:t>, ...  Journal of thoracic oncology 7 (4), 698-708</a:t>
            </a:r>
          </a:p>
          <a:p>
            <a:pPr fontAlgn="t"/>
            <a:r>
              <a:rPr lang="en-US" sz="6400" dirty="0">
                <a:solidFill>
                  <a:srgbClr val="7030A0"/>
                </a:solidFill>
              </a:rPr>
              <a:t>Bayesian rule learning for biomedical data mining. 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Gopalakrishnan, V.,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Lustgarten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, J. L.,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Visweswaran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, S., and Cooper, G. F. (2010). </a:t>
            </a:r>
            <a:r>
              <a:rPr lang="en-US" sz="6400" b="0" i="1" dirty="0">
                <a:solidFill>
                  <a:srgbClr val="282828"/>
                </a:solidFill>
                <a:effectLst/>
              </a:rPr>
              <a:t>Bioinformatics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 26, 668–675.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doi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: 10.1093/bioinformatics/btq005</a:t>
            </a:r>
          </a:p>
          <a:p>
            <a:pPr fontAlgn="t"/>
            <a:r>
              <a:rPr lang="en-US" sz="6400" dirty="0"/>
              <a:t>Opinion: Global Chronic Disease Burden Can Be Reduced by Taking Care of Our Mitochondria. V Gopalakrishnan – 2023 (Preprints)</a:t>
            </a:r>
            <a:endParaRPr lang="en-US" sz="6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LinkedIn Profile: </a:t>
            </a:r>
            <a:r>
              <a:rPr lang="en-US" sz="6400" dirty="0">
                <a:hlinkClick r:id="rId2"/>
              </a:rPr>
              <a:t>https://www.linkedin.com/in/vanathi-gopalakrishnan-33b4087/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2" ma:contentTypeDescription="Create a new document." ma:contentTypeScope="" ma:versionID="3fbf97bed9aaebbf798f3bb0235cb64f">
  <xsd:schema xmlns:xsd="http://www.w3.org/2001/XMLSchema" xmlns:xs="http://www.w3.org/2001/XMLSchema" xmlns:p="http://schemas.microsoft.com/office/2006/metadata/properties" xmlns:ns2="30577b95-eb91-4f16-9434-7f8d99b86dbd" targetNamespace="http://schemas.microsoft.com/office/2006/metadata/properties" ma:root="true" ma:fieldsID="d5ac0ed9a1ef091fbeeb33643ffd0885" ns2:_="">
    <xsd:import namespace="30577b95-eb91-4f16-9434-7f8d99b86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14886-F616-4119-8ACC-7D107F9EF8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090FD5-4971-4EAF-AA41-CCF93B2284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78D869-B682-494E-9C23-F9BF00E9A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77b95-eb91-4f16-9434-7f8d99b86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622</Words>
  <Application>Microsoft Macintosh PowerPoint</Application>
  <PresentationFormat>On-screen Show (4:3)</PresentationFormat>
  <Paragraphs>108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Nova</vt:lpstr>
      <vt:lpstr>Office Theme</vt:lpstr>
      <vt:lpstr>GradientVTI</vt:lpstr>
      <vt:lpstr>Biomedical Data Science  for Precision Medicine</vt:lpstr>
      <vt:lpstr>Pattern Recognition from Biomedical Evidence: PRoBE Lab</vt:lpstr>
      <vt:lpstr>BIOMEDICAL DATA PRoBE LAB HAS ANALYZED</vt:lpstr>
      <vt:lpstr>Example: Lung Cancer Early Detection</vt:lpstr>
      <vt:lpstr>Current Projects/Publications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Data Science  for Precision Medicine</dc:title>
  <dc:creator>Gopalakrishnan, Vanathi</dc:creator>
  <cp:lastModifiedBy>Microsoft Office User</cp:lastModifiedBy>
  <cp:revision>27</cp:revision>
  <dcterms:created xsi:type="dcterms:W3CDTF">2020-08-28T15:26:21Z</dcterms:created>
  <dcterms:modified xsi:type="dcterms:W3CDTF">2023-11-28T15:10:54Z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