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4"/>
  </p:handout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E4684-5F40-874F-A39B-5A2E71B4E5E9}" v="1" dt="2022-12-20T18:33:57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/>
    <p:restoredTop sz="94694"/>
  </p:normalViewPr>
  <p:slideViewPr>
    <p:cSldViewPr snapToGrid="0" snapToObjects="1">
      <p:cViewPr varScale="1">
        <p:scale>
          <a:sx n="165" d="100"/>
          <a:sy n="165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93" y="312648"/>
            <a:ext cx="8507577" cy="594581"/>
          </a:xfrm>
        </p:spPr>
        <p:txBody>
          <a:bodyPr/>
          <a:lstStyle/>
          <a:p>
            <a:pPr algn="ctr"/>
            <a:r>
              <a:rPr lang="en-US" sz="2400" dirty="0"/>
              <a:t>AI for Precision Oncology</a:t>
            </a:r>
            <a:br>
              <a:rPr lang="en-US" sz="2400" dirty="0"/>
            </a:br>
            <a:r>
              <a:rPr lang="en-US" sz="1600" dirty="0"/>
              <a:t>Xinghua Lu, MD, PhD. </a:t>
            </a:r>
            <a:r>
              <a:rPr lang="en-US" sz="1600" dirty="0" err="1">
                <a:solidFill>
                  <a:srgbClr val="FF0000"/>
                </a:solidFill>
              </a:rPr>
              <a:t>Lujia</a:t>
            </a:r>
            <a:r>
              <a:rPr lang="en-US" sz="1600" dirty="0">
                <a:solidFill>
                  <a:srgbClr val="FF0000"/>
                </a:solidFill>
              </a:rPr>
              <a:t> Chen, Chunhui Cai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93" y="1097686"/>
            <a:ext cx="4286706" cy="289645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rgbClr val="222222"/>
                </a:solidFill>
              </a:rPr>
              <a:t>An AI model (COLOXIS) for precision oncology for GI cancers</a:t>
            </a:r>
            <a:endParaRPr lang="en-US" sz="1400" dirty="0">
              <a:solidFill>
                <a:srgbClr val="222222"/>
              </a:solidFill>
            </a:endParaRPr>
          </a:p>
          <a:p>
            <a:r>
              <a:rPr lang="en-US" sz="1400" dirty="0">
                <a:solidFill>
                  <a:srgbClr val="222222"/>
                </a:solidFill>
              </a:rPr>
              <a:t>We develop an AI model, which can predict whether a colorectal cancer (CRC) patient can benefit from oxaliplatin.  This is a potentially </a:t>
            </a:r>
            <a:r>
              <a:rPr lang="en-US" sz="1400" b="1" dirty="0">
                <a:solidFill>
                  <a:srgbClr val="222222"/>
                </a:solidFill>
              </a:rPr>
              <a:t>practice-changing clinical decision support system</a:t>
            </a:r>
          </a:p>
          <a:p>
            <a:r>
              <a:rPr lang="en-US" sz="1400" dirty="0">
                <a:solidFill>
                  <a:srgbClr val="222222"/>
                </a:solidFill>
              </a:rPr>
              <a:t>We utilize transcriptomic data of CRC patients to trained model</a:t>
            </a:r>
            <a:endParaRPr lang="en-US" sz="1400" b="0" i="0" dirty="0">
              <a:solidFill>
                <a:srgbClr val="222222"/>
              </a:solidFill>
              <a:effectLst/>
            </a:endParaRPr>
          </a:p>
          <a:p>
            <a:r>
              <a:rPr lang="en-US" sz="1400" b="0" i="0" dirty="0">
                <a:solidFill>
                  <a:srgbClr val="222222"/>
                </a:solidFill>
                <a:effectLst/>
              </a:rPr>
              <a:t>Our model is currently </a:t>
            </a:r>
            <a:r>
              <a:rPr lang="en-US" sz="1400" dirty="0">
                <a:solidFill>
                  <a:srgbClr val="222222"/>
                </a:solidFill>
              </a:rPr>
              <a:t>only reported </a:t>
            </a:r>
            <a:r>
              <a:rPr lang="en-US" sz="1400" b="1" dirty="0">
                <a:solidFill>
                  <a:srgbClr val="222222"/>
                </a:solidFill>
              </a:rPr>
              <a:t>predictive model for guiding oxaliplatin application</a:t>
            </a:r>
            <a:endParaRPr lang="en-US" sz="1400" b="0" i="0" dirty="0">
              <a:solidFill>
                <a:srgbClr val="222222"/>
              </a:solidFill>
              <a:effectLst/>
            </a:endParaRPr>
          </a:p>
          <a:p>
            <a:r>
              <a:rPr lang="en-US" sz="1400" dirty="0">
                <a:solidFill>
                  <a:srgbClr val="222222"/>
                </a:solidFill>
              </a:rPr>
              <a:t>Our model can predict benefit of oxaliplatin and bevacizumab in colon cancer adjuvant setting.</a:t>
            </a:r>
            <a:endParaRPr lang="en-US" sz="14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AD7AD5-EE88-60E9-6950-CF52F0790200}"/>
              </a:ext>
            </a:extLst>
          </p:cNvPr>
          <p:cNvSpPr/>
          <p:nvPr/>
        </p:nvSpPr>
        <p:spPr>
          <a:xfrm>
            <a:off x="335827" y="4078311"/>
            <a:ext cx="4873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sz="800" b="1" dirty="0">
                <a:solidFill>
                  <a:srgbClr val="FF0000"/>
                </a:solidFill>
              </a:rPr>
              <a:t>Chen, … Cai,… and Lu </a:t>
            </a:r>
            <a:r>
              <a:rPr lang="en-US" sz="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et al 2022 Machine learning predicts oxaliplatin benefit in colon cancer adjuvant therapy.  Submitted to Nature Medicine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FABA2C73-777A-F247-BA47-393B31ECF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724" y="4654639"/>
            <a:ext cx="2011362" cy="3524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Department of Biomedical Informatics</a:t>
            </a:r>
          </a:p>
        </p:txBody>
      </p:sp>
      <p:pic>
        <p:nvPicPr>
          <p:cNvPr id="8" name="Picture 43" descr="dbmi2">
            <a:extLst>
              <a:ext uri="{FF2B5EF4-FFF2-40B4-BE49-F238E27FC236}">
                <a16:creationId xmlns:a16="http://schemas.microsoft.com/office/drawing/2014/main" id="{51C698DA-D0DB-62DE-DB63-9EB51937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934" y="4666831"/>
            <a:ext cx="411914" cy="4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9687AA-6711-6079-D764-6C42B751CC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741" y="1169076"/>
            <a:ext cx="2139411" cy="1911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29CA10-BE9A-E493-128D-EC5026D0FC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842" y="1115373"/>
            <a:ext cx="2199158" cy="19651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364648-9626-BCD1-8D2A-C9C1F349618F}"/>
              </a:ext>
            </a:extLst>
          </p:cNvPr>
          <p:cNvSpPr txBox="1"/>
          <p:nvPr/>
        </p:nvSpPr>
        <p:spPr>
          <a:xfrm>
            <a:off x="7321638" y="3145442"/>
            <a:ext cx="164685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COLOXIS-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accent4"/>
                </a:solidFill>
              </a:rPr>
              <a:t>(Oxi-non-responders)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15676-F803-9A05-D7AE-A34A6A1B1EEB}"/>
              </a:ext>
            </a:extLst>
          </p:cNvPr>
          <p:cNvSpPr txBox="1"/>
          <p:nvPr/>
        </p:nvSpPr>
        <p:spPr>
          <a:xfrm>
            <a:off x="5420554" y="3175079"/>
            <a:ext cx="105252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COLOXIS+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2"/>
                </a:solidFill>
              </a:rPr>
              <a:t>(Oxi-responders)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01D8B-2789-7FD3-A27A-7C9A1ED4F066}"/>
              </a:ext>
            </a:extLst>
          </p:cNvPr>
          <p:cNvSpPr txBox="1"/>
          <p:nvPr/>
        </p:nvSpPr>
        <p:spPr>
          <a:xfrm>
            <a:off x="9022738" y="5592827"/>
            <a:ext cx="268919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COLOXIS-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(Oxi-non-responders)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N=539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2D12A2-7E98-2E28-E4F2-69D62753BB52}"/>
              </a:ext>
            </a:extLst>
          </p:cNvPr>
          <p:cNvSpPr txBox="1"/>
          <p:nvPr/>
        </p:nvSpPr>
        <p:spPr>
          <a:xfrm>
            <a:off x="5137775" y="3708979"/>
            <a:ext cx="362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COLOXIS model predicts oxaliplatin benefit</a:t>
            </a:r>
          </a:p>
        </p:txBody>
      </p: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93" y="312648"/>
            <a:ext cx="8507577" cy="594581"/>
          </a:xfrm>
        </p:spPr>
        <p:txBody>
          <a:bodyPr/>
          <a:lstStyle/>
          <a:p>
            <a:pPr algn="ctr"/>
            <a:r>
              <a:rPr lang="en-US" sz="2400" dirty="0"/>
              <a:t>AI for Precision Immune Oncology (IO)</a:t>
            </a:r>
            <a:br>
              <a:rPr lang="en-US" sz="2400" dirty="0"/>
            </a:br>
            <a:r>
              <a:rPr lang="en-US" sz="1600" dirty="0"/>
              <a:t>Xinghua Lu, MD, PhD. </a:t>
            </a:r>
            <a:r>
              <a:rPr lang="en-US" sz="1600" dirty="0" err="1">
                <a:solidFill>
                  <a:srgbClr val="FF0000"/>
                </a:solidFill>
              </a:rPr>
              <a:t>Lujia</a:t>
            </a:r>
            <a:r>
              <a:rPr lang="en-US" sz="1600" dirty="0">
                <a:solidFill>
                  <a:srgbClr val="FF0000"/>
                </a:solidFill>
              </a:rPr>
              <a:t> Chen, </a:t>
            </a:r>
            <a:r>
              <a:rPr lang="en-US" sz="1600" dirty="0" err="1">
                <a:solidFill>
                  <a:srgbClr val="FF0000"/>
                </a:solidFill>
              </a:rPr>
              <a:t>Xueer</a:t>
            </a:r>
            <a:r>
              <a:rPr lang="en-US" sz="1600" dirty="0">
                <a:solidFill>
                  <a:srgbClr val="FF0000"/>
                </a:solidFill>
              </a:rPr>
              <a:t> Chen, </a:t>
            </a:r>
            <a:r>
              <a:rPr lang="en-US" sz="1600" dirty="0" err="1">
                <a:solidFill>
                  <a:srgbClr val="FF0000"/>
                </a:solidFill>
              </a:rPr>
              <a:t>Greogory</a:t>
            </a:r>
            <a:r>
              <a:rPr lang="en-US" sz="1600" dirty="0">
                <a:solidFill>
                  <a:srgbClr val="FF0000"/>
                </a:solidFill>
              </a:rPr>
              <a:t> Cooper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93" y="1097686"/>
            <a:ext cx="4286706" cy="289645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rgbClr val="222222"/>
                </a:solidFill>
              </a:rPr>
              <a:t>An AI model for modeling cell-cell communication of individual tumors</a:t>
            </a:r>
            <a:endParaRPr lang="en-US" sz="1400" dirty="0">
              <a:solidFill>
                <a:srgbClr val="222222"/>
              </a:solidFill>
            </a:endParaRPr>
          </a:p>
          <a:p>
            <a:r>
              <a:rPr lang="en-US" sz="1400" dirty="0">
                <a:solidFill>
                  <a:srgbClr val="222222"/>
                </a:solidFill>
              </a:rPr>
              <a:t>Cell-cell communication (CCC) plays a fundamental role in determine immune evasion mechanisms of cancers.  We have developed an AI framework for modeling CCC networks.  The method can be used to </a:t>
            </a:r>
            <a:r>
              <a:rPr lang="en-US" sz="1400" b="1" dirty="0">
                <a:solidFill>
                  <a:srgbClr val="222222"/>
                </a:solidFill>
              </a:rPr>
              <a:t>identify novel IO targets and guide precision IO  </a:t>
            </a:r>
            <a:r>
              <a:rPr lang="en-US" sz="1400" dirty="0">
                <a:solidFill>
                  <a:srgbClr val="222222"/>
                </a:solidFill>
              </a:rPr>
              <a:t> </a:t>
            </a:r>
            <a:endParaRPr lang="en-US" sz="1400" b="1" dirty="0">
              <a:solidFill>
                <a:srgbClr val="222222"/>
              </a:solidFill>
            </a:endParaRPr>
          </a:p>
          <a:p>
            <a:r>
              <a:rPr lang="en-US" sz="1400" dirty="0">
                <a:solidFill>
                  <a:srgbClr val="222222"/>
                </a:solidFill>
              </a:rPr>
              <a:t>We have mined large number of single-cell transcriptomic and RNA seq data.</a:t>
            </a:r>
            <a:endParaRPr lang="en-US" sz="1400" b="0" i="0" dirty="0">
              <a:solidFill>
                <a:srgbClr val="222222"/>
              </a:solidFill>
              <a:effectLst/>
            </a:endParaRPr>
          </a:p>
          <a:p>
            <a:r>
              <a:rPr lang="en-US" sz="1400" b="0" i="0" dirty="0">
                <a:solidFill>
                  <a:srgbClr val="222222"/>
                </a:solidFill>
                <a:effectLst/>
              </a:rPr>
              <a:t>Our model is </a:t>
            </a:r>
            <a:r>
              <a:rPr lang="en-US" sz="1400" dirty="0">
                <a:solidFill>
                  <a:srgbClr val="222222"/>
                </a:solidFill>
              </a:rPr>
              <a:t>the first using causal learning to study CCC </a:t>
            </a:r>
            <a:endParaRPr lang="en-US" sz="1400" b="0" i="0" dirty="0">
              <a:solidFill>
                <a:srgbClr val="222222"/>
              </a:solidFill>
              <a:effectLst/>
            </a:endParaRPr>
          </a:p>
          <a:p>
            <a:r>
              <a:rPr lang="en-US" sz="1400" dirty="0">
                <a:solidFill>
                  <a:srgbClr val="222222"/>
                </a:solidFill>
              </a:rPr>
              <a:t>Our model can predict benefit of oxaliplatin and bevacizumab in colon cancer adjuvant setting.</a:t>
            </a:r>
            <a:endParaRPr lang="en-US" sz="14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AD7AD5-EE88-60E9-6950-CF52F0790200}"/>
              </a:ext>
            </a:extLst>
          </p:cNvPr>
          <p:cNvSpPr/>
          <p:nvPr/>
        </p:nvSpPr>
        <p:spPr>
          <a:xfrm>
            <a:off x="411914" y="4231855"/>
            <a:ext cx="4873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sz="800" b="1" dirty="0">
                <a:solidFill>
                  <a:srgbClr val="FF0000"/>
                </a:solidFill>
              </a:rPr>
              <a:t>Chen, Chen, … Cooper, and Lu </a:t>
            </a:r>
            <a:r>
              <a:rPr lang="en-US" sz="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et al 2022 An individualized causal framework for learning intercellular communication networks that define microenvironments of individual tumors. PLoS Computation Biology, to appear   </a:t>
            </a:r>
          </a:p>
          <a:p>
            <a:pPr indent="-457200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FABA2C73-777A-F247-BA47-393B31ECF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724" y="4654639"/>
            <a:ext cx="2011362" cy="3524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Department of Biomedical Informatics</a:t>
            </a:r>
          </a:p>
        </p:txBody>
      </p:sp>
      <p:pic>
        <p:nvPicPr>
          <p:cNvPr id="8" name="Picture 43" descr="dbmi2">
            <a:extLst>
              <a:ext uri="{FF2B5EF4-FFF2-40B4-BE49-F238E27FC236}">
                <a16:creationId xmlns:a16="http://schemas.microsoft.com/office/drawing/2014/main" id="{51C698DA-D0DB-62DE-DB63-9EB51937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934" y="4666831"/>
            <a:ext cx="411914" cy="4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801D8B-2789-7FD3-A27A-7C9A1ED4F066}"/>
              </a:ext>
            </a:extLst>
          </p:cNvPr>
          <p:cNvSpPr txBox="1"/>
          <p:nvPr/>
        </p:nvSpPr>
        <p:spPr>
          <a:xfrm>
            <a:off x="9022738" y="5592827"/>
            <a:ext cx="268919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COLOXIS-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(Oxi-non-responders)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N=539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C36DFF55-8B78-599C-6D21-C83885191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500" y="1001488"/>
            <a:ext cx="3454369" cy="2786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9FC79F-5617-A636-DE6D-3BC0E5EE5EA1}"/>
              </a:ext>
            </a:extLst>
          </p:cNvPr>
          <p:cNvSpPr txBox="1"/>
          <p:nvPr/>
        </p:nvSpPr>
        <p:spPr>
          <a:xfrm>
            <a:off x="5563832" y="3835834"/>
            <a:ext cx="3320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Fig.  Individualized CCC network reveals different subtypes of immune evasion mechanism of head and neck squamous carcinoma.</a:t>
            </a:r>
          </a:p>
        </p:txBody>
      </p:sp>
    </p:spTree>
    <p:extLst>
      <p:ext uri="{BB962C8B-B14F-4D97-AF65-F5344CB8AC3E}">
        <p14:creationId xmlns:p14="http://schemas.microsoft.com/office/powerpoint/2010/main" val="27128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4" ma:contentTypeDescription="Create a new document." ma:contentTypeScope="" ma:versionID="3e3b9f50aa54928afd9c930f1664fc3c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275473bc263c880fbc53d5e92ec0a89e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EE5A5B-B7F8-4089-AC04-345A80B58A68}"/>
</file>

<file path=customXml/itemProps2.xml><?xml version="1.0" encoding="utf-8"?>
<ds:datastoreItem xmlns:ds="http://schemas.openxmlformats.org/officeDocument/2006/customXml" ds:itemID="{00AFF71F-16AF-4F0A-B2D6-5087B923E27A}"/>
</file>

<file path=customXml/itemProps3.xml><?xml version="1.0" encoding="utf-8"?>
<ds:datastoreItem xmlns:ds="http://schemas.openxmlformats.org/officeDocument/2006/customXml" ds:itemID="{0B976378-D564-4606-AD19-7782425D0C0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326</Words>
  <Application>Microsoft Macintosh PowerPoint</Application>
  <PresentationFormat>On-screen Show (16:9)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Tahoma</vt:lpstr>
      <vt:lpstr>Verdana</vt:lpstr>
      <vt:lpstr>Office Theme</vt:lpstr>
      <vt:lpstr>AI for Precision Oncology Xinghua Lu, MD, PhD. Lujia Chen, Chunhui Cai </vt:lpstr>
      <vt:lpstr>AI for Precision Immune Oncology (IO) Xinghua Lu, MD, PhD. Lujia Chen, Xueer Chen, Greogory Cooper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Lu, Xinghua</cp:lastModifiedBy>
  <cp:revision>73</cp:revision>
  <cp:lastPrinted>2019-07-18T13:58:01Z</cp:lastPrinted>
  <dcterms:created xsi:type="dcterms:W3CDTF">2019-07-18T12:44:10Z</dcterms:created>
  <dcterms:modified xsi:type="dcterms:W3CDTF">2022-12-20T18:36:10Z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0x010100E3D0DC958FBEEE48836E062EF598A96D</vt:lpwstr>
  </property>
</Properties>
</file>