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/>
    <p:restoredTop sz="94694"/>
  </p:normalViewPr>
  <p:slideViewPr>
    <p:cSldViewPr snapToGrid="0" snapToObjects="1">
      <p:cViewPr varScale="1">
        <p:scale>
          <a:sx n="171" d="100"/>
          <a:sy n="171" d="100"/>
        </p:scale>
        <p:origin x="7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i.org/10.1038/s43587-022-00326-5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293" y="312648"/>
            <a:ext cx="8507577" cy="594581"/>
          </a:xfrm>
        </p:spPr>
        <p:txBody>
          <a:bodyPr/>
          <a:lstStyle/>
          <a:p>
            <a:pPr algn="ctr"/>
            <a:r>
              <a:rPr lang="en-US" sz="2400" dirty="0" err="1"/>
              <a:t>SenNet</a:t>
            </a:r>
            <a:r>
              <a:rPr lang="en-US" sz="2400" dirty="0"/>
              <a:t> Consortium</a:t>
            </a:r>
            <a:br>
              <a:rPr lang="en-US" sz="2400" dirty="0"/>
            </a:br>
            <a:r>
              <a:rPr lang="en-US" sz="1600" dirty="0"/>
              <a:t>Jonathan C. Silverstein, MD and staff leads: </a:t>
            </a:r>
            <a:r>
              <a:rPr lang="en-US" sz="1600" dirty="0">
                <a:solidFill>
                  <a:srgbClr val="FF0000"/>
                </a:solidFill>
              </a:rPr>
              <a:t>Kay Métis, MS and Bill </a:t>
            </a:r>
            <a:r>
              <a:rPr lang="en-US" sz="1600" dirty="0" err="1">
                <a:solidFill>
                  <a:srgbClr val="FF0000"/>
                </a:solidFill>
              </a:rPr>
              <a:t>Shirey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2A62CA-6A75-45DC-BB5E-913295C52EA3}"/>
              </a:ext>
            </a:extLst>
          </p:cNvPr>
          <p:cNvSpPr/>
          <p:nvPr/>
        </p:nvSpPr>
        <p:spPr>
          <a:xfrm>
            <a:off x="5428151" y="4266036"/>
            <a:ext cx="33800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en-US" sz="800" b="1" dirty="0">
                <a:solidFill>
                  <a:schemeClr val="bg1"/>
                </a:solidFill>
              </a:rPr>
              <a:t>Funding</a:t>
            </a:r>
            <a:r>
              <a:rPr lang="en-US" sz="800" dirty="0">
                <a:solidFill>
                  <a:schemeClr val="bg1"/>
                </a:solidFill>
              </a:rPr>
              <a:t>: NIH Common Fund / National Cancer Institute</a:t>
            </a:r>
          </a:p>
          <a:p>
            <a:pPr indent="-457200"/>
            <a:r>
              <a:rPr lang="en-US" sz="800" dirty="0">
                <a:solidFill>
                  <a:schemeClr val="bg1"/>
                </a:solidFill>
              </a:rPr>
              <a:t>PIs: Jonathan C. Silverstein, Phil Blood (PSC), Ziv Bar-Joseph (CMU)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AD7AD5-EE88-60E9-6950-CF52F0790200}"/>
              </a:ext>
            </a:extLst>
          </p:cNvPr>
          <p:cNvSpPr/>
          <p:nvPr/>
        </p:nvSpPr>
        <p:spPr>
          <a:xfrm>
            <a:off x="335827" y="4019815"/>
            <a:ext cx="48739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en-US" sz="800" b="1" dirty="0" err="1">
                <a:solidFill>
                  <a:schemeClr val="bg1">
                    <a:lumMod val="60000"/>
                    <a:lumOff val="40000"/>
                  </a:schemeClr>
                </a:solidFill>
              </a:rPr>
              <a:t>SenNet</a:t>
            </a:r>
            <a:r>
              <a:rPr lang="en-US" sz="800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 Consortium. NIH </a:t>
            </a:r>
            <a:r>
              <a:rPr lang="en-US" sz="800" b="1" dirty="0" err="1">
                <a:solidFill>
                  <a:schemeClr val="bg1">
                    <a:lumMod val="60000"/>
                    <a:lumOff val="40000"/>
                  </a:schemeClr>
                </a:solidFill>
              </a:rPr>
              <a:t>SenNet</a:t>
            </a:r>
            <a:r>
              <a:rPr lang="en-US" sz="800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 Consortium to map senescent cells throughout the human lifespan to understand physiological health. Nature Aging. 2022 Dec 20;2(12):1090–100. </a:t>
            </a:r>
            <a:r>
              <a:rPr lang="en-US" sz="800" b="1" dirty="0">
                <a:solidFill>
                  <a:schemeClr val="bg1">
                    <a:lumMod val="60000"/>
                    <a:lumOff val="40000"/>
                  </a:schemeClr>
                </a:solidFill>
                <a:hlinkClick r:id="rId2"/>
              </a:rPr>
              <a:t>https://doi.org/10.1038/s43587-022-00326-5</a:t>
            </a:r>
            <a:r>
              <a:rPr lang="en-US" sz="800" b="1" dirty="0">
                <a:solidFill>
                  <a:schemeClr val="bg1">
                    <a:lumMod val="60000"/>
                    <a:lumOff val="40000"/>
                  </a:schemeClr>
                </a:solidFill>
              </a:rPr>
              <a:t> 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FABA2C73-777A-F247-BA47-393B31ECF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0724" y="4654639"/>
            <a:ext cx="2011362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pitchFamily="34" charset="-128"/>
                <a:cs typeface="Tahoma" pitchFamily="34" charset="0"/>
              </a:rPr>
              <a:t>Department of Biomedical Informatics</a:t>
            </a:r>
          </a:p>
        </p:txBody>
      </p:sp>
      <p:pic>
        <p:nvPicPr>
          <p:cNvPr id="8" name="Picture 43" descr="dbmi2">
            <a:extLst>
              <a:ext uri="{FF2B5EF4-FFF2-40B4-BE49-F238E27FC236}">
                <a16:creationId xmlns:a16="http://schemas.microsoft.com/office/drawing/2014/main" id="{51C698DA-D0DB-62DE-DB63-9EB519371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934" y="4666831"/>
            <a:ext cx="411914" cy="41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0CDED8-BBF1-8155-0FEA-2E175B7607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5883" y="1242296"/>
            <a:ext cx="4728117" cy="265890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93" y="1097686"/>
            <a:ext cx="4286706" cy="2896453"/>
          </a:xfrm>
        </p:spPr>
        <p:txBody>
          <a:bodyPr/>
          <a:lstStyle/>
          <a:p>
            <a:r>
              <a:rPr lang="en-US" sz="1400" dirty="0">
                <a:solidFill>
                  <a:srgbClr val="222222"/>
                </a:solidFill>
              </a:rPr>
              <a:t>The NIH Common Fund Cellular Senescence Network (</a:t>
            </a:r>
            <a:r>
              <a:rPr lang="en-US" sz="1400" dirty="0" err="1">
                <a:solidFill>
                  <a:srgbClr val="222222"/>
                </a:solidFill>
              </a:rPr>
              <a:t>SenNet</a:t>
            </a:r>
            <a:r>
              <a:rPr lang="en-US" sz="1400" dirty="0">
                <a:solidFill>
                  <a:srgbClr val="222222"/>
                </a:solidFill>
              </a:rPr>
              <a:t>) will map senescent cells throughout the human lifespan and throughout the body.</a:t>
            </a:r>
          </a:p>
          <a:p>
            <a:r>
              <a:rPr lang="en-US" sz="1400" dirty="0">
                <a:solidFill>
                  <a:srgbClr val="222222"/>
                </a:solidFill>
              </a:rPr>
              <a:t>This network will extend the work of the Human </a:t>
            </a:r>
            <a:r>
              <a:rPr lang="en-US" sz="1400" dirty="0" err="1">
                <a:solidFill>
                  <a:srgbClr val="222222"/>
                </a:solidFill>
              </a:rPr>
              <a:t>BioMolecular</a:t>
            </a:r>
            <a:r>
              <a:rPr lang="en-US" sz="1400" dirty="0">
                <a:solidFill>
                  <a:srgbClr val="222222"/>
                </a:solidFill>
              </a:rPr>
              <a:t> Atlas Program (</a:t>
            </a:r>
            <a:r>
              <a:rPr lang="en-US" sz="1400" dirty="0" err="1">
                <a:solidFill>
                  <a:srgbClr val="222222"/>
                </a:solidFill>
              </a:rPr>
              <a:t>HuBMAP</a:t>
            </a:r>
            <a:r>
              <a:rPr lang="en-US" sz="1400" dirty="0">
                <a:solidFill>
                  <a:srgbClr val="222222"/>
                </a:solidFill>
              </a:rPr>
              <a:t>) to include detailed muti-</a:t>
            </a:r>
            <a:r>
              <a:rPr lang="en-US" sz="1400" dirty="0" err="1">
                <a:solidFill>
                  <a:srgbClr val="222222"/>
                </a:solidFill>
              </a:rPr>
              <a:t>omic</a:t>
            </a:r>
            <a:r>
              <a:rPr lang="en-US" sz="1400" dirty="0">
                <a:solidFill>
                  <a:srgbClr val="222222"/>
                </a:solidFill>
              </a:rPr>
              <a:t> and experimental single-cell maps focused upon senescent cells.</a:t>
            </a:r>
            <a:endParaRPr lang="en-US" sz="1400" b="0" i="0" dirty="0">
              <a:solidFill>
                <a:srgbClr val="222222"/>
              </a:solidFill>
              <a:effectLst/>
            </a:endParaRPr>
          </a:p>
          <a:p>
            <a:r>
              <a:rPr lang="en-US" sz="1400" dirty="0">
                <a:solidFill>
                  <a:srgbClr val="222222"/>
                </a:solidFill>
              </a:rPr>
              <a:t>The current plan includes mapping 18 organs among 60 participating sites. We serve as the consortium </a:t>
            </a:r>
            <a:r>
              <a:rPr lang="en-US" sz="1400" dirty="0" err="1">
                <a:solidFill>
                  <a:srgbClr val="222222"/>
                </a:solidFill>
              </a:rPr>
              <a:t>organizating</a:t>
            </a:r>
            <a:r>
              <a:rPr lang="en-US" sz="1400" dirty="0">
                <a:solidFill>
                  <a:srgbClr val="222222"/>
                </a:solidFill>
              </a:rPr>
              <a:t> and data coordination center (CODCC). We have supplement to support summer under-represented undergraduates.</a:t>
            </a:r>
            <a:endParaRPr lang="en-US" sz="1400" b="0" i="0" dirty="0">
              <a:solidFill>
                <a:srgbClr val="22222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4" ma:contentTypeDescription="Create a new document." ma:contentTypeScope="" ma:versionID="3e3b9f50aa54928afd9c930f1664fc3c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275473bc263c880fbc53d5e92ec0a89e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AA6182-BD81-4A60-A9ED-1F63ABCB75C2}"/>
</file>

<file path=customXml/itemProps2.xml><?xml version="1.0" encoding="utf-8"?>
<ds:datastoreItem xmlns:ds="http://schemas.openxmlformats.org/officeDocument/2006/customXml" ds:itemID="{354405D0-EA6F-4FFB-826E-5CE8533F042C}"/>
</file>

<file path=customXml/itemProps3.xml><?xml version="1.0" encoding="utf-8"?>
<ds:datastoreItem xmlns:ds="http://schemas.openxmlformats.org/officeDocument/2006/customXml" ds:itemID="{B7E94675-8B98-4084-A8E5-B3CAD82F117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</TotalTime>
  <Words>172</Words>
  <Application>Microsoft Macintosh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Tahoma</vt:lpstr>
      <vt:lpstr>Office Theme</vt:lpstr>
      <vt:lpstr>SenNet Consortium Jonathan C. Silverstein, MD and staff leads: Kay Métis, MS and Bill Shirey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Silverstein, Jonathan</cp:lastModifiedBy>
  <cp:revision>73</cp:revision>
  <cp:lastPrinted>2019-07-18T13:58:01Z</cp:lastPrinted>
  <dcterms:created xsi:type="dcterms:W3CDTF">2019-07-18T12:44:10Z</dcterms:created>
  <dcterms:modified xsi:type="dcterms:W3CDTF">2023-01-02T21:07:11Z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