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15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J. Becich, MD PhD" initials="MJB" lastIdx="6" clrIdx="0"/>
  <p:cmAuthor id="1" name="Greg Cooper" initials="G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C88"/>
    <a:srgbClr val="F9F5BD"/>
    <a:srgbClr val="FFCC00"/>
    <a:srgbClr val="2C4A6E"/>
    <a:srgbClr val="CC9900"/>
    <a:srgbClr val="7DB4F7"/>
    <a:srgbClr val="8386F1"/>
    <a:srgbClr val="5357EB"/>
    <a:srgbClr val="FCFADC"/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50" autoAdjust="0"/>
    <p:restoredTop sz="76463" autoAdjust="0"/>
  </p:normalViewPr>
  <p:slideViewPr>
    <p:cSldViewPr>
      <p:cViewPr varScale="1">
        <p:scale>
          <a:sx n="87" d="100"/>
          <a:sy n="87" d="100"/>
        </p:scale>
        <p:origin x="19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419" y="-8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9DB7A006-F503-4049-BFED-EB57192FA5E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1621454B-730B-4973-A156-8353A256C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84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EAA2-C562-2449-870F-3378707E88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21F-5B7A-46C8-B2EA-D7DAEE6D5AE6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6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F525-EE0D-45F1-A985-9686AD481122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3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D486-1C62-4718-89F0-37C3CF8CB85F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2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610F-5B84-48B0-9E3D-97BAAD8C6B21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8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A06F-A620-4E5E-AB3C-CCA19A505FA5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4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2F75-15C2-4D70-B643-3BAEDCB7975A}" type="datetime1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8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485A-70AE-4ED9-88BA-6D6D39688A10}" type="datetime1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0C48-DC60-4308-8156-12F4CFF310A3}" type="datetime1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8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57DC-90EC-4356-B2E4-B8909328CEE5}" type="datetime1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1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C3B7-10EB-4442-900A-528992E0FA06}" type="datetime1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1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7AF4-A4D1-4866-BFA7-5E972D29F906}" type="datetime1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9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EBA57-9790-460B-AD13-366BB6E3DB0E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3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092825"/>
            <a:ext cx="8130209" cy="490855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0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Innovation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 new method for </a:t>
            </a:r>
            <a:r>
              <a:rPr lang="en-US" sz="20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combining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observational electronic health record data with data from embedded clinical trials to predict individualized treatment outcomes.* 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0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Hypothesis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The combined data will yield better treatment effect estimates than either data source alone.</a:t>
            </a:r>
          </a:p>
          <a:p>
            <a:pPr marR="0">
              <a:spcBef>
                <a:spcPts val="0"/>
              </a:spcBef>
              <a:spcAft>
                <a:spcPts val="400"/>
              </a:spcAft>
            </a:pPr>
            <a:r>
              <a:rPr lang="en-US" sz="2000" u="sng" dirty="0">
                <a:ea typeface="Calibri" panose="020F0502020204030204" pitchFamily="34" charset="0"/>
                <a:cs typeface="Arial" panose="020B0604020202020204" pitchFamily="34" charset="0"/>
              </a:rPr>
              <a:t>Application area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Acute respiratory failure (ARF) is a major public health</a:t>
            </a:r>
          </a:p>
          <a:p>
            <a:pPr marR="0">
              <a:spcBef>
                <a:spcPts val="0"/>
              </a:spcBef>
              <a:spcAft>
                <a:spcPts val="400"/>
              </a:spcAft>
            </a:pPr>
            <a:r>
              <a:rPr lang="en-US" sz="2000" u="sng" dirty="0">
                <a:ea typeface="Calibri" panose="020F0502020204030204" pitchFamily="34" charset="0"/>
                <a:cs typeface="Arial" panose="020B0604020202020204" pitchFamily="34" charset="0"/>
              </a:rPr>
              <a:t>Significance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 If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the hypothesis is confirmed for ARF, this method (and its extensions) for predicting treatment outcomes will support individualized clinical care that is designed to prevent and treat ARF 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and many other clinical conditions.</a:t>
            </a:r>
          </a:p>
          <a:p>
            <a:pPr marR="0">
              <a:spcBef>
                <a:spcPts val="0"/>
              </a:spcBef>
              <a:spcAft>
                <a:spcPts val="400"/>
              </a:spcAft>
            </a:pPr>
            <a:r>
              <a:rPr lang="en-US" sz="20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Grant support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R01HL164835 (09/2022 – 08/2025)</a:t>
            </a:r>
          </a:p>
          <a:p>
            <a:pPr marR="0">
              <a:spcBef>
                <a:spcPts val="0"/>
              </a:spcBef>
              <a:spcAft>
                <a:spcPts val="400"/>
              </a:spcAft>
            </a:pP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Collaborators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Chris Seymour (Co-PI), Sofia Triantafillou (Co-I), Derek Angus (Co-I), Aman Mahajan (Co-I), David Huang (Co-I), Mathew Neal (Co-I), Lu Tang (Co-I), Oscar </a:t>
            </a:r>
            <a:r>
              <a:rPr lang="en-US" sz="2000" dirty="0"/>
              <a:t>Marroquin (Consultant), Scott Berry (Consultant), Anna Nakayama (Project Manager), Jason Kennedy (Data Manager)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18604" y="0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300" b="1" dirty="0">
                <a:solidFill>
                  <a:srgbClr val="F4EC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rgbClr val="F4EC88"/>
                </a:solidFill>
                <a:effectLst/>
                <a:ea typeface="ArialUnicodeMS"/>
                <a:cs typeface="Times New Roman" panose="02020603050405020304" pitchFamily="18" charset="0"/>
              </a:rPr>
              <a:t>Individualized Prediction of Treatment Effects </a:t>
            </a:r>
            <a:br>
              <a:rPr lang="en-US" sz="2000" b="1" dirty="0">
                <a:solidFill>
                  <a:srgbClr val="F4EC88"/>
                </a:solidFill>
                <a:effectLst/>
                <a:ea typeface="ArialUnicodeMS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F4EC88"/>
                </a:solidFill>
                <a:effectLst/>
                <a:ea typeface="ArialUnicodeMS"/>
                <a:cs typeface="Times New Roman" panose="02020603050405020304" pitchFamily="18" charset="0"/>
              </a:rPr>
              <a:t>Using Data from Both Embedded Clinical Trials and Electronic Health Records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rgbClr val="F4EC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22F134-FFB4-FF45-39F7-AA2865C3E879}"/>
              </a:ext>
            </a:extLst>
          </p:cNvPr>
          <p:cNvSpPr txBox="1"/>
          <p:nvPr/>
        </p:nvSpPr>
        <p:spPr>
          <a:xfrm>
            <a:off x="482600" y="6014075"/>
            <a:ext cx="6497676" cy="6976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Triantafillou S, Jabbari F, Cooper GF. Causal and interventional Markov boundaries. </a:t>
            </a:r>
          </a:p>
          <a:p>
            <a:pPr>
              <a:spcAft>
                <a:spcPts val="400"/>
              </a:spcAft>
            </a:pPr>
            <a:r>
              <a:rPr lang="en-US" sz="1200" dirty="0"/>
              <a:t>   In: </a:t>
            </a:r>
            <a:r>
              <a:rPr lang="en-US" sz="1200" i="1" dirty="0"/>
              <a:t>Uncertainty in Artificial Intelligence </a:t>
            </a:r>
            <a:r>
              <a:rPr lang="en-US" sz="1200" dirty="0"/>
              <a:t>(2021) 1434-1443. </a:t>
            </a:r>
          </a:p>
          <a:p>
            <a:r>
              <a:rPr lang="en-US" sz="1200" dirty="0"/>
              <a:t>   Additional related research under review by the </a:t>
            </a:r>
            <a:r>
              <a:rPr lang="en-US" sz="1200" i="1" dirty="0"/>
              <a:t>International Conference on AI and Statistics </a:t>
            </a:r>
            <a:r>
              <a:rPr lang="en-US" sz="1200" dirty="0"/>
              <a:t>2023.</a:t>
            </a:r>
          </a:p>
        </p:txBody>
      </p:sp>
    </p:spTree>
    <p:extLst>
      <p:ext uri="{BB962C8B-B14F-4D97-AF65-F5344CB8AC3E}">
        <p14:creationId xmlns:p14="http://schemas.microsoft.com/office/powerpoint/2010/main" val="23069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4" ma:contentTypeDescription="Create a new document." ma:contentTypeScope="" ma:versionID="3e3b9f50aa54928afd9c930f1664fc3c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275473bc263c880fbc53d5e92ec0a89e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86FC2F-8BC9-4893-9ABC-74180D279C5F}"/>
</file>

<file path=customXml/itemProps2.xml><?xml version="1.0" encoding="utf-8"?>
<ds:datastoreItem xmlns:ds="http://schemas.openxmlformats.org/officeDocument/2006/customXml" ds:itemID="{CE88332A-45DD-4624-A61F-C07E60F48DAC}"/>
</file>

<file path=customXml/itemProps3.xml><?xml version="1.0" encoding="utf-8"?>
<ds:datastoreItem xmlns:ds="http://schemas.openxmlformats.org/officeDocument/2006/customXml" ds:itemID="{E4091D25-CFE9-4397-9774-DD469BA50DD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18300</TotalTime>
  <Words>227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gfc</dc:creator>
  <cp:lastModifiedBy>Lorrie A. Ogden</cp:lastModifiedBy>
  <cp:revision>1074</cp:revision>
  <cp:lastPrinted>2015-07-30T17:50:56Z</cp:lastPrinted>
  <dcterms:created xsi:type="dcterms:W3CDTF">2013-09-07T00:25:04Z</dcterms:created>
  <dcterms:modified xsi:type="dcterms:W3CDTF">2022-11-08T18:38:23Z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