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81" autoAdjust="0"/>
    <p:restoredTop sz="85435" autoAdjust="0"/>
  </p:normalViewPr>
  <p:slideViewPr>
    <p:cSldViewPr>
      <p:cViewPr varScale="1">
        <p:scale>
          <a:sx n="62" d="100"/>
          <a:sy n="62" d="100"/>
        </p:scale>
        <p:origin x="-154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35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84DE-7875-4E2F-B34C-9B3CD9FAA2DD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5B88-9163-464A-B604-8D24C6D2C4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84DE-7875-4E2F-B34C-9B3CD9FAA2DD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5B88-9163-464A-B604-8D24C6D2C4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84DE-7875-4E2F-B34C-9B3CD9FAA2DD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5B88-9163-464A-B604-8D24C6D2C4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84DE-7875-4E2F-B34C-9B3CD9FAA2DD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5B88-9163-464A-B604-8D24C6D2C4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84DE-7875-4E2F-B34C-9B3CD9FAA2DD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5B88-9163-464A-B604-8D24C6D2C4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84DE-7875-4E2F-B34C-9B3CD9FAA2DD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5B88-9163-464A-B604-8D24C6D2C4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84DE-7875-4E2F-B34C-9B3CD9FAA2DD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5B88-9163-464A-B604-8D24C6D2C4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84DE-7875-4E2F-B34C-9B3CD9FAA2DD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5B88-9163-464A-B604-8D24C6D2C4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84DE-7875-4E2F-B34C-9B3CD9FAA2DD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5B88-9163-464A-B604-8D24C6D2C4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84DE-7875-4E2F-B34C-9B3CD9FAA2DD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5B88-9163-464A-B604-8D24C6D2C4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84DE-7875-4E2F-B34C-9B3CD9FAA2DD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5B88-9163-464A-B604-8D24C6D2C4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884DE-7875-4E2F-B34C-9B3CD9FAA2DD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35B88-9163-464A-B604-8D24C6D2C4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28600" y="152400"/>
            <a:ext cx="86868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Identifying and Managing Hypertension for Rural Patient Populations in Low- and Middle-Income Countries</a:t>
            </a: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1" y="1280161"/>
            <a:ext cx="3337559" cy="24990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1" y="3934119"/>
            <a:ext cx="3352800" cy="26952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8600" y="1280161"/>
            <a:ext cx="5105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dirty="0" smtClean="0"/>
              <a:t>Background</a:t>
            </a:r>
            <a:r>
              <a:rPr lang="en-US" dirty="0" smtClean="0"/>
              <a:t>: Elevated </a:t>
            </a:r>
            <a:r>
              <a:rPr lang="en-US" dirty="0"/>
              <a:t>blood pressure, often as a result of undiagnosed or uncontrolled hypertension, is a leading global risk for mortality especially in </a:t>
            </a:r>
            <a:r>
              <a:rPr lang="en-US" dirty="0" smtClean="0"/>
              <a:t>LMICs, </a:t>
            </a:r>
            <a:r>
              <a:rPr lang="en-US" dirty="0"/>
              <a:t>which account for 80% of all global deaths from cardiovascular </a:t>
            </a:r>
            <a:r>
              <a:rPr lang="en-US" dirty="0" smtClean="0"/>
              <a:t>disease.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Peer Support </a:t>
            </a:r>
            <a:r>
              <a:rPr lang="en-US" dirty="0" smtClean="0"/>
              <a:t>can be an effective resource in countries with weak health systems.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In Malawi, Peer support Groups established to BP in the community already exists, however continuity of care depends on proper data management.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b="1" u="sng" dirty="0" smtClean="0"/>
              <a:t>Impactful Innovation</a:t>
            </a:r>
            <a:r>
              <a:rPr lang="en-US" dirty="0" smtClean="0"/>
              <a:t>: We have developed a touchscreen-based, battery operated field unit that captures BP readings , stores them in the cloud and provides clinical decision support.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 smtClean="0"/>
              <a:t>Next </a:t>
            </a:r>
            <a:r>
              <a:rPr lang="en-US" b="1" dirty="0" smtClean="0"/>
              <a:t>Steps</a:t>
            </a:r>
            <a:r>
              <a:rPr lang="en-US" dirty="0" smtClean="0"/>
              <a:t>: Pilot the unit in 4 peer support groups and evaluate.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84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D0DC958FBEEE48836E062EF598A96D" ma:contentTypeVersion="4" ma:contentTypeDescription="Create a new document." ma:contentTypeScope="" ma:versionID="3e3b9f50aa54928afd9c930f1664fc3c">
  <xsd:schema xmlns:xsd="http://www.w3.org/2001/XMLSchema" xmlns:xs="http://www.w3.org/2001/XMLSchema" xmlns:p="http://schemas.microsoft.com/office/2006/metadata/properties" xmlns:ns2="30577b95-eb91-4f16-9434-7f8d99b86dbd" xmlns:ns3="9945de61-050f-4a31-adbb-2cf301d783f2" targetNamespace="http://schemas.microsoft.com/office/2006/metadata/properties" ma:root="true" ma:fieldsID="275473bc263c880fbc53d5e92ec0a89e" ns2:_="" ns3:_="">
    <xsd:import namespace="30577b95-eb91-4f16-9434-7f8d99b86dbd"/>
    <xsd:import namespace="9945de61-050f-4a31-adbb-2cf301d783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577b95-eb91-4f16-9434-7f8d99b86d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45de61-050f-4a31-adbb-2cf301d783f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CE7B94C-02DD-4382-86D3-5A65F794EAF3}"/>
</file>

<file path=customXml/itemProps2.xml><?xml version="1.0" encoding="utf-8"?>
<ds:datastoreItem xmlns:ds="http://schemas.openxmlformats.org/officeDocument/2006/customXml" ds:itemID="{CBDDFDDE-D100-4D7A-A6E0-937BCB334B54}"/>
</file>

<file path=customXml/itemProps3.xml><?xml version="1.0" encoding="utf-8"?>
<ds:datastoreItem xmlns:ds="http://schemas.openxmlformats.org/officeDocument/2006/customXml" ds:itemID="{5EFEB379-A155-405E-81B8-629EE83DDE57}"/>
</file>

<file path=docProps/app.xml><?xml version="1.0" encoding="utf-8"?>
<Properties xmlns="http://schemas.openxmlformats.org/officeDocument/2006/extended-properties" xmlns:vt="http://schemas.openxmlformats.org/officeDocument/2006/docPropsVTypes">
  <TotalTime>5721</TotalTime>
  <Words>135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Gerry Douglas Director – Center for Health Informatics for the Underserved</dc:title>
  <dc:creator>GD</dc:creator>
  <cp:lastModifiedBy>gdouglas</cp:lastModifiedBy>
  <cp:revision>155</cp:revision>
  <cp:lastPrinted>2018-09-07T20:35:44Z</cp:lastPrinted>
  <dcterms:created xsi:type="dcterms:W3CDTF">2011-11-30T15:26:58Z</dcterms:created>
  <dcterms:modified xsi:type="dcterms:W3CDTF">2022-12-19T18:46:56Z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0x010100E3D0DC958FBEEE48836E062EF598A96D</vt:lpwstr>
  </property>
</Properties>
</file>