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3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B8C04-3368-E543-8E7F-F2CAE078940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F80B-2172-EE46-9ECD-5290145C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9" y="120461"/>
            <a:ext cx="7886700" cy="458821"/>
          </a:xfrm>
        </p:spPr>
        <p:txBody>
          <a:bodyPr/>
          <a:lstStyle/>
          <a:p>
            <a:r>
              <a:rPr lang="en-US" sz="2400" dirty="0"/>
              <a:t>Department of Biomedical Informatics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1955"/>
            <a:ext cx="3479471" cy="3824507"/>
          </a:xfrm>
        </p:spPr>
        <p:txBody>
          <a:bodyPr/>
          <a:lstStyle/>
          <a:p>
            <a:r>
              <a:rPr lang="en-US" sz="1300" dirty="0"/>
              <a:t>We developed a topic modeling &amp; causal discovery framework to learn gene expression modules (GEMs) which reflect cellular signals/functions of a particular cell type in the tumor microenvironment in colorectal cancer. </a:t>
            </a:r>
          </a:p>
          <a:p>
            <a:r>
              <a:rPr lang="en-US" sz="1300" dirty="0"/>
              <a:t>Our model successfully learnt the intercellular interactions among cell types (T, B, Myeloid, Epithelial). </a:t>
            </a:r>
            <a:endParaRPr lang="en-US" sz="1300" b="1" dirty="0"/>
          </a:p>
          <a:p>
            <a:r>
              <a:rPr lang="en-US" sz="1300" dirty="0"/>
              <a:t>We developed new machine learning methods to validate the intercellular interactions using biological knowledge including well-known ligand-receptor pairs. </a:t>
            </a:r>
          </a:p>
          <a:p>
            <a:r>
              <a:rPr lang="en-US" sz="1300" dirty="0"/>
              <a:t>We built the signaling network from SGA to immune cells and indicated the possible influence of somatic mutation/alteration on epithelial cells and more complex communication among immune cells.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163897-EED5-1D90-05DD-9BFC9331BBBE}"/>
              </a:ext>
            </a:extLst>
          </p:cNvPr>
          <p:cNvSpPr/>
          <p:nvPr/>
        </p:nvSpPr>
        <p:spPr>
          <a:xfrm>
            <a:off x="1487510" y="4681835"/>
            <a:ext cx="7450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L., Zhang, H., et al (2022) Discovering the cell-cell communication involved in the tumor microenvironment in colorectal cancer. </a:t>
            </a:r>
          </a:p>
          <a:p>
            <a:r>
              <a:rPr lang="en-US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800" dirty="0">
                <a:solidFill>
                  <a:schemeClr val="accent4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Chen</a:t>
            </a:r>
            <a:r>
              <a:rPr lang="en-US" sz="800" dirty="0">
                <a:solidFill>
                  <a:schemeClr val="accent4"/>
                </a:solidFill>
                <a:latin typeface="ArialMT"/>
                <a:ea typeface="MS Mincho" panose="02020609040205080304" pitchFamily="49" charset="-128"/>
              </a:rPr>
              <a:t>, X., </a:t>
            </a:r>
            <a:r>
              <a:rPr lang="en-US" sz="800" b="1" dirty="0">
                <a:solidFill>
                  <a:schemeClr val="accent4"/>
                </a:solidFill>
                <a:latin typeface="ArialMT"/>
                <a:ea typeface="MS Mincho" panose="02020609040205080304" pitchFamily="49" charset="-128"/>
              </a:rPr>
              <a:t>Chen</a:t>
            </a:r>
            <a:r>
              <a:rPr lang="en-US" sz="800" dirty="0">
                <a:solidFill>
                  <a:schemeClr val="accent4"/>
                </a:solidFill>
                <a:latin typeface="ArialMT"/>
                <a:ea typeface="MS Mincho" panose="02020609040205080304" pitchFamily="49" charset="-128"/>
              </a:rPr>
              <a:t>, L., et al (2021). An individualized causal framework for learning intercellular communication networks that define microenvironments of individual tumors, </a:t>
            </a:r>
            <a:r>
              <a:rPr lang="en-US" sz="800" i="1" dirty="0" err="1">
                <a:solidFill>
                  <a:schemeClr val="accent4"/>
                </a:solidFill>
                <a:latin typeface="ArialMT"/>
                <a:ea typeface="MS Mincho" panose="02020609040205080304" pitchFamily="49" charset="-128"/>
              </a:rPr>
              <a:t>bioRxiv</a:t>
            </a:r>
            <a:r>
              <a:rPr lang="en-US" sz="800" dirty="0">
                <a:solidFill>
                  <a:schemeClr val="accent4"/>
                </a:solidFill>
                <a:latin typeface="ArialMT"/>
                <a:ea typeface="MS Mincho" panose="02020609040205080304" pitchFamily="49" charset="-128"/>
              </a:rPr>
              <a:t>.</a:t>
            </a:r>
            <a:endParaRPr lang="en-US" sz="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 descr="Chart, scatter chart&#10;&#10;Description automatically generated">
            <a:extLst>
              <a:ext uri="{FF2B5EF4-FFF2-40B4-BE49-F238E27FC236}">
                <a16:creationId xmlns:a16="http://schemas.microsoft.com/office/drawing/2014/main" id="{519DABB1-94E8-1E2F-AD9A-64747C68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34" t="5714" r="39874"/>
          <a:stretch/>
        </p:blipFill>
        <p:spPr>
          <a:xfrm>
            <a:off x="7539579" y="2328405"/>
            <a:ext cx="1333964" cy="2245917"/>
          </a:xfrm>
          <a:prstGeom prst="rect">
            <a:avLst/>
          </a:prstGeom>
        </p:spPr>
      </p:pic>
      <p:pic>
        <p:nvPicPr>
          <p:cNvPr id="51" name="Picture 50" descr="Text, whiteboard&#10;&#10;Description automatically generated">
            <a:extLst>
              <a:ext uri="{FF2B5EF4-FFF2-40B4-BE49-F238E27FC236}">
                <a16:creationId xmlns:a16="http://schemas.microsoft.com/office/drawing/2014/main" id="{41F9163A-4E4D-A44A-A85D-9D6EAEE4E88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10" y="3461651"/>
            <a:ext cx="1345959" cy="1238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AD718C-6E20-4629-BFC2-8776207A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071" y="450868"/>
            <a:ext cx="5702218" cy="1639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4A591-944C-7556-50E0-D539ADDE6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716" y="2420599"/>
            <a:ext cx="1794200" cy="2049112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02297A4E-194A-2B9B-E021-6F7B2D4DF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200" y="2095064"/>
            <a:ext cx="1611953" cy="13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6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4" ma:contentTypeDescription="Create a new document." ma:contentTypeScope="" ma:versionID="3e3b9f50aa54928afd9c930f1664fc3c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275473bc263c880fbc53d5e92ec0a89e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F11D60-7B0D-48A4-8ED1-FE728BE9361A}"/>
</file>

<file path=customXml/itemProps2.xml><?xml version="1.0" encoding="utf-8"?>
<ds:datastoreItem xmlns:ds="http://schemas.openxmlformats.org/officeDocument/2006/customXml" ds:itemID="{F495AC32-724A-4CC8-89EE-9EFAC5669F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2E0A1D-8AD5-4125-B2DC-22DC9997C9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1797</TotalTime>
  <Words>170</Words>
  <Application>Microsoft Office PowerPoint</Application>
  <PresentationFormat>On-screen Show (16:9)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ArialMT</vt:lpstr>
      <vt:lpstr>Calibri</vt:lpstr>
      <vt:lpstr>Office Theme</vt:lpstr>
      <vt:lpstr>Department of Biomedical Informatics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Becich, Michael John</cp:lastModifiedBy>
  <cp:revision>98</cp:revision>
  <cp:lastPrinted>2019-07-18T13:58:01Z</cp:lastPrinted>
  <dcterms:created xsi:type="dcterms:W3CDTF">2019-07-18T12:44:10Z</dcterms:created>
  <dcterms:modified xsi:type="dcterms:W3CDTF">2022-12-20T15:23:38Z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0x010100E3D0DC958FBEEE48836E062EF598A96D</vt:lpwstr>
  </property>
</Properties>
</file>