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3"/>
  </p:handoutMasterIdLst>
  <p:sldIdLst>
    <p:sldId id="259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C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1"/>
    <p:restoredTop sz="94694"/>
  </p:normalViewPr>
  <p:slideViewPr>
    <p:cSldViewPr snapToGrid="0" snapToObjects="1">
      <p:cViewPr varScale="1">
        <p:scale>
          <a:sx n="127" d="100"/>
          <a:sy n="127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2C9C9F-45B0-CF48-8065-55FECDAF78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1D255-3D8B-5847-8573-45ED078D9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294F-7AA8-0C48-883B-228BCD4E5DD5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9B95-97E5-7B43-99CF-A518ECF3D8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DE643-2E3B-2C4C-9046-6CF7193963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BA79-B11D-9E47-B16A-594C9D24D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13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61F0AD-32E4-7248-AD55-7F85DBB96E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90" y="387178"/>
            <a:ext cx="3141029" cy="1155872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90" y="1543050"/>
            <a:ext cx="3141029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0BA991-80B8-1345-97A6-181C5E1647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6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89" y="390152"/>
            <a:ext cx="3141029" cy="1262964"/>
          </a:xfrm>
        </p:spPr>
        <p:txBody>
          <a:bodyPr anchor="t" anchorCtr="0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89" y="1543050"/>
            <a:ext cx="3141030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C5A1D5-8200-3F47-A816-45C48D3759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81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C19F0C-2525-F24C-A176-9016BC47CD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4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2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551B1E-06E3-D748-9A57-FBC7672BE2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9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E5FDE3-7EB8-C443-93C7-AA64149B22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178"/>
            <a:ext cx="7886700" cy="8808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8A21C36-4369-1741-AA83-82725D0733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  <p:sp>
        <p:nvSpPr>
          <p:cNvPr id="4" name="Rectangle 32">
            <a:extLst>
              <a:ext uri="{FF2B5EF4-FFF2-40B4-BE49-F238E27FC236}">
                <a16:creationId xmlns:a16="http://schemas.microsoft.com/office/drawing/2014/main" id="{C84059E3-E08B-A0C7-3EA0-4D023FCC31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72001" y="4632723"/>
            <a:ext cx="2011362" cy="35242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2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ＭＳ Ｐゴシック" pitchFamily="34" charset="-128"/>
                <a:cs typeface="Tahoma" pitchFamily="34" charset="0"/>
              </a:rPr>
              <a:t>Department of Biomedical Informatics</a:t>
            </a:r>
          </a:p>
        </p:txBody>
      </p:sp>
      <p:pic>
        <p:nvPicPr>
          <p:cNvPr id="7" name="Picture 43" descr="dbmi2">
            <a:extLst>
              <a:ext uri="{FF2B5EF4-FFF2-40B4-BE49-F238E27FC236}">
                <a16:creationId xmlns:a16="http://schemas.microsoft.com/office/drawing/2014/main" id="{DAB3908E-1825-F6D0-6617-C048FABEAE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2374" y="4648727"/>
            <a:ext cx="411914" cy="41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81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344E40-6F7A-5541-9DAA-B311B0F3BE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B907B2-B125-B640-917E-06D52FB40D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5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6E9A0B-9D3C-B04B-B855-F14C842568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2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1E0248-2B7B-5D4A-A26B-F79E81D6DB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34070"/>
            <a:ext cx="7886700" cy="88396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722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F74D26-B3E9-5846-BF9C-66B2674F2C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380" y="4510795"/>
            <a:ext cx="1377729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0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84048"/>
            <a:ext cx="7886700" cy="8839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4391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293" y="312648"/>
            <a:ext cx="8507577" cy="594581"/>
          </a:xfrm>
        </p:spPr>
        <p:txBody>
          <a:bodyPr/>
          <a:lstStyle/>
          <a:p>
            <a:pPr algn="ctr"/>
            <a:r>
              <a:rPr lang="en-US" sz="2400" dirty="0"/>
              <a:t>Risk profiles of post-acute sequelae of COVID-19</a:t>
            </a:r>
            <a:br>
              <a:rPr lang="en-US" sz="2400" dirty="0"/>
            </a:br>
            <a:r>
              <a:rPr lang="en-US" sz="1600" dirty="0"/>
              <a:t>Shyam Visweswaran MD PhD and </a:t>
            </a:r>
            <a:r>
              <a:rPr lang="en-US" sz="1600" dirty="0">
                <a:solidFill>
                  <a:srgbClr val="FF0000"/>
                </a:solidFill>
              </a:rPr>
              <a:t>DBMI team members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293" y="1097686"/>
            <a:ext cx="4286707" cy="2896453"/>
          </a:xfrm>
        </p:spPr>
        <p:txBody>
          <a:bodyPr/>
          <a:lstStyle/>
          <a:p>
            <a:r>
              <a:rPr lang="en-US" sz="1400" dirty="0">
                <a:solidFill>
                  <a:srgbClr val="222222"/>
                </a:solidFill>
              </a:rPr>
              <a:t>Characterization of risk profiles of post-acute sequelae of COVID-19 (PASC) using large scale e</a:t>
            </a:r>
            <a:r>
              <a:rPr lang="en-US" sz="1400" b="0" i="0" dirty="0">
                <a:solidFill>
                  <a:srgbClr val="222222"/>
                </a:solidFill>
                <a:effectLst/>
              </a:rPr>
              <a:t>lectronic health record (EHR) data analyses </a:t>
            </a:r>
            <a:endParaRPr lang="en-US" sz="1400" dirty="0">
              <a:solidFill>
                <a:srgbClr val="222222"/>
              </a:solidFill>
            </a:endParaRPr>
          </a:p>
          <a:p>
            <a:r>
              <a:rPr lang="en-US" sz="1400" dirty="0">
                <a:solidFill>
                  <a:srgbClr val="222222"/>
                </a:solidFill>
              </a:rPr>
              <a:t>EHR data </a:t>
            </a:r>
            <a:r>
              <a:rPr lang="en-US" sz="1400" b="0" i="0" dirty="0">
                <a:solidFill>
                  <a:srgbClr val="222222"/>
                </a:solidFill>
                <a:effectLst/>
              </a:rPr>
              <a:t>from 277 international hospitals representing 414,602 patients with COVID-19 and 2.3 million control patients without COVID-19</a:t>
            </a:r>
          </a:p>
          <a:p>
            <a:r>
              <a:rPr lang="en-US" sz="1400" dirty="0">
                <a:solidFill>
                  <a:srgbClr val="222222"/>
                </a:solidFill>
              </a:rPr>
              <a:t>Compared to inpatient controls, i</a:t>
            </a:r>
            <a:r>
              <a:rPr lang="en-US" sz="1400" b="0" i="0" dirty="0">
                <a:solidFill>
                  <a:srgbClr val="222222"/>
                </a:solidFill>
                <a:effectLst/>
              </a:rPr>
              <a:t>npatient COVID-19 patients were at risk for angina pectoris, heart, cognitive dysfunctions and fatigue</a:t>
            </a:r>
          </a:p>
          <a:p>
            <a:r>
              <a:rPr lang="en-US" sz="1400" dirty="0">
                <a:solidFill>
                  <a:srgbClr val="222222"/>
                </a:solidFill>
              </a:rPr>
              <a:t>Relative to outpatient controls, o</a:t>
            </a:r>
            <a:r>
              <a:rPr lang="en-US" sz="1400" b="0" i="0" dirty="0">
                <a:solidFill>
                  <a:srgbClr val="222222"/>
                </a:solidFill>
                <a:effectLst/>
              </a:rPr>
              <a:t>utpatient COVID-19 patients were at risk for pulmonary embolism, venous embolism, atrial fibrillation, type 2 diabetes, and vitamin D deficiency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2A62CA-6A75-45DC-BB5E-913295C52EA3}"/>
              </a:ext>
            </a:extLst>
          </p:cNvPr>
          <p:cNvSpPr/>
          <p:nvPr/>
        </p:nvSpPr>
        <p:spPr>
          <a:xfrm>
            <a:off x="5428151" y="4266036"/>
            <a:ext cx="33800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/>
            <a:r>
              <a:rPr lang="en-US" sz="800" b="1" dirty="0">
                <a:solidFill>
                  <a:schemeClr val="bg1"/>
                </a:solidFill>
              </a:rPr>
              <a:t>Funding</a:t>
            </a:r>
            <a:r>
              <a:rPr lang="en-US" sz="800" dirty="0">
                <a:solidFill>
                  <a:schemeClr val="bg1"/>
                </a:solidFill>
              </a:rPr>
              <a:t>:  NIH/NCATS UL1 TR001857 CTSI (PI Reis) and </a:t>
            </a:r>
          </a:p>
          <a:p>
            <a:pPr indent="-457200"/>
            <a:r>
              <a:rPr lang="en-US" sz="800" dirty="0">
                <a:solidFill>
                  <a:schemeClr val="bg1"/>
                </a:solidFill>
              </a:rPr>
              <a:t>NIH/NCATS U24 TR004111 ENACT (PI: Reis, Visweswaran) </a:t>
            </a:r>
          </a:p>
        </p:txBody>
      </p:sp>
      <p:pic>
        <p:nvPicPr>
          <p:cNvPr id="1026" name="Picture 2" descr="Fig. 5">
            <a:extLst>
              <a:ext uri="{FF2B5EF4-FFF2-40B4-BE49-F238E27FC236}">
                <a16:creationId xmlns:a16="http://schemas.microsoft.com/office/drawing/2014/main" id="{3C404A3C-2776-B1EF-7643-096DE8E4C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163" y="1128426"/>
            <a:ext cx="4344681" cy="2896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BAD7AD5-EE88-60E9-6950-CF52F0790200}"/>
              </a:ext>
            </a:extLst>
          </p:cNvPr>
          <p:cNvSpPr/>
          <p:nvPr/>
        </p:nvSpPr>
        <p:spPr>
          <a:xfrm>
            <a:off x="335827" y="4019815"/>
            <a:ext cx="48739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/>
            <a:r>
              <a:rPr lang="en-US" sz="800" dirty="0">
                <a:solidFill>
                  <a:schemeClr val="bg1"/>
                </a:solidFill>
              </a:rPr>
              <a:t>Zhang HG, …, </a:t>
            </a:r>
            <a:r>
              <a:rPr lang="en-US" sz="800" dirty="0">
                <a:solidFill>
                  <a:srgbClr val="FF0000"/>
                </a:solidFill>
              </a:rPr>
              <a:t>Morris M, </a:t>
            </a:r>
            <a:r>
              <a:rPr lang="en-US" sz="800" dirty="0">
                <a:solidFill>
                  <a:schemeClr val="bg1"/>
                </a:solidFill>
              </a:rPr>
              <a:t>Visweswaran S, …, </a:t>
            </a:r>
            <a:r>
              <a:rPr lang="en-US" sz="800" dirty="0">
                <a:solidFill>
                  <a:srgbClr val="FF0000"/>
                </a:solidFill>
              </a:rPr>
              <a:t>Samayamuthu MJ, </a:t>
            </a:r>
            <a:r>
              <a:rPr lang="en-US" sz="800" dirty="0">
                <a:solidFill>
                  <a:schemeClr val="bg1"/>
                </a:solidFill>
              </a:rPr>
              <a:t>…, Consortium for Clinical Characterization of COVID-19 by EHR (4CE), ..., Kohane IS, Weber GM. International electronic health record-derived post-acute sequelae profiles of COVID-19 patients. NPJ Digital Medicine. 2022 Jun 29;5(1):81. PMID: 35768548 PMCID: PMC9242995 (</a:t>
            </a:r>
            <a:r>
              <a:rPr lang="en-US" sz="800" i="1" dirty="0">
                <a:solidFill>
                  <a:schemeClr val="bg1"/>
                </a:solidFill>
              </a:rPr>
              <a:t>impact factor 15.4</a:t>
            </a:r>
            <a:r>
              <a:rPr lang="en-US" sz="8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87323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0DC958FBEEE48836E062EF598A96D" ma:contentTypeVersion="4" ma:contentTypeDescription="Create a new document." ma:contentTypeScope="" ma:versionID="3e3b9f50aa54928afd9c930f1664fc3c">
  <xsd:schema xmlns:xsd="http://www.w3.org/2001/XMLSchema" xmlns:xs="http://www.w3.org/2001/XMLSchema" xmlns:p="http://schemas.microsoft.com/office/2006/metadata/properties" xmlns:ns2="30577b95-eb91-4f16-9434-7f8d99b86dbd" xmlns:ns3="9945de61-050f-4a31-adbb-2cf301d783f2" targetNamespace="http://schemas.microsoft.com/office/2006/metadata/properties" ma:root="true" ma:fieldsID="275473bc263c880fbc53d5e92ec0a89e" ns2:_="" ns3:_="">
    <xsd:import namespace="30577b95-eb91-4f16-9434-7f8d99b86dbd"/>
    <xsd:import namespace="9945de61-050f-4a31-adbb-2cf301d783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77b95-eb91-4f16-9434-7f8d99b86d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5de61-050f-4a31-adbb-2cf301d783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97842A-4E62-42DF-8897-1BF0313C720F}"/>
</file>

<file path=customXml/itemProps2.xml><?xml version="1.0" encoding="utf-8"?>
<ds:datastoreItem xmlns:ds="http://schemas.openxmlformats.org/officeDocument/2006/customXml" ds:itemID="{0EA08C86-2DCE-4322-8B2D-067642992725}"/>
</file>

<file path=customXml/itemProps3.xml><?xml version="1.0" encoding="utf-8"?>
<ds:datastoreItem xmlns:ds="http://schemas.openxmlformats.org/officeDocument/2006/customXml" ds:itemID="{763A7F69-1F65-4B01-B9DF-32577BFB024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</TotalTime>
  <Words>198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Tahoma</vt:lpstr>
      <vt:lpstr>Office Theme</vt:lpstr>
      <vt:lpstr>Risk profiles of post-acute sequelae of COVID-19 Shyam Visweswaran MD PhD and DBMI team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Shyam Visweswaran</cp:lastModifiedBy>
  <cp:revision>72</cp:revision>
  <cp:lastPrinted>2019-07-18T13:58:01Z</cp:lastPrinted>
  <dcterms:created xsi:type="dcterms:W3CDTF">2019-07-18T12:44:10Z</dcterms:created>
  <dcterms:modified xsi:type="dcterms:W3CDTF">2022-12-12T13:46:53Z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0x010100E3D0DC958FBEEE48836E062EF598A96D</vt:lpwstr>
  </property>
</Properties>
</file>