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4694"/>
  </p:normalViewPr>
  <p:slideViewPr>
    <p:cSldViewPr snapToGrid="0" snapToObjects="1">
      <p:cViewPr varScale="1">
        <p:scale>
          <a:sx n="127" d="100"/>
          <a:sy n="127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  <p:sp>
        <p:nvSpPr>
          <p:cNvPr id="4" name="Rectangle 32">
            <a:extLst>
              <a:ext uri="{FF2B5EF4-FFF2-40B4-BE49-F238E27FC236}">
                <a16:creationId xmlns:a16="http://schemas.microsoft.com/office/drawing/2014/main" id="{C84059E3-E08B-A0C7-3EA0-4D023FCC31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72001" y="4632723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7" name="Picture 43" descr="dbmi2">
            <a:extLst>
              <a:ext uri="{FF2B5EF4-FFF2-40B4-BE49-F238E27FC236}">
                <a16:creationId xmlns:a16="http://schemas.microsoft.com/office/drawing/2014/main" id="{DAB3908E-1825-F6D0-6617-C048FABEAE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374" y="4648727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93" y="312648"/>
            <a:ext cx="8507577" cy="594581"/>
          </a:xfrm>
        </p:spPr>
        <p:txBody>
          <a:bodyPr/>
          <a:lstStyle/>
          <a:p>
            <a:pPr algn="ctr"/>
            <a:r>
              <a:rPr lang="en-US" sz="2400" dirty="0"/>
              <a:t>Risk profiles of post-acute sequelae of COVID-19</a:t>
            </a:r>
            <a:br>
              <a:rPr lang="en-US" sz="2400" dirty="0"/>
            </a:br>
            <a:r>
              <a:rPr lang="en-US" sz="1600" dirty="0"/>
              <a:t>Shyam Visweswaran MD PhD and </a:t>
            </a:r>
            <a:r>
              <a:rPr lang="en-US" sz="1600" dirty="0">
                <a:solidFill>
                  <a:srgbClr val="FF0000"/>
                </a:solidFill>
              </a:rPr>
              <a:t>DBMI team members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3" y="1097686"/>
            <a:ext cx="4286707" cy="2896453"/>
          </a:xfrm>
        </p:spPr>
        <p:txBody>
          <a:bodyPr/>
          <a:lstStyle/>
          <a:p>
            <a:r>
              <a:rPr lang="en-US" sz="1400" dirty="0">
                <a:solidFill>
                  <a:srgbClr val="222222"/>
                </a:solidFill>
              </a:rPr>
              <a:t>Characterization of risk profiles of post-acute sequelae of COVID-19 (PASC) using large scale e</a:t>
            </a:r>
            <a:r>
              <a:rPr lang="en-US" sz="1400" b="0" i="0" dirty="0">
                <a:solidFill>
                  <a:srgbClr val="222222"/>
                </a:solidFill>
                <a:effectLst/>
              </a:rPr>
              <a:t>lectronic health record (EHR) data analyses </a:t>
            </a:r>
            <a:endParaRPr lang="en-US" sz="1400" dirty="0">
              <a:solidFill>
                <a:srgbClr val="222222"/>
              </a:solidFill>
            </a:endParaRPr>
          </a:p>
          <a:p>
            <a:r>
              <a:rPr lang="en-US" sz="1400" dirty="0">
                <a:solidFill>
                  <a:srgbClr val="222222"/>
                </a:solidFill>
              </a:rPr>
              <a:t>EHR data </a:t>
            </a:r>
            <a:r>
              <a:rPr lang="en-US" sz="1400" b="0" i="0" dirty="0">
                <a:solidFill>
                  <a:srgbClr val="222222"/>
                </a:solidFill>
                <a:effectLst/>
              </a:rPr>
              <a:t>from 277 international hospitals representing 414,602 patients with COVID-19 and 2.3 million control patients without COVID-19</a:t>
            </a:r>
          </a:p>
          <a:p>
            <a:r>
              <a:rPr lang="en-US" sz="1400" dirty="0">
                <a:solidFill>
                  <a:srgbClr val="222222"/>
                </a:solidFill>
              </a:rPr>
              <a:t>Compared to inpatient controls, i</a:t>
            </a:r>
            <a:r>
              <a:rPr lang="en-US" sz="1400" b="0" i="0" dirty="0">
                <a:solidFill>
                  <a:srgbClr val="222222"/>
                </a:solidFill>
                <a:effectLst/>
              </a:rPr>
              <a:t>npatient COVID-19 patients were at risk for angina pectoris, heart, cognitive dysfunctions and fatigue</a:t>
            </a:r>
          </a:p>
          <a:p>
            <a:r>
              <a:rPr lang="en-US" sz="1400" dirty="0">
                <a:solidFill>
                  <a:srgbClr val="222222"/>
                </a:solidFill>
              </a:rPr>
              <a:t>Relative to outpatient controls, o</a:t>
            </a:r>
            <a:r>
              <a:rPr lang="en-US" sz="1400" b="0" i="0" dirty="0">
                <a:solidFill>
                  <a:srgbClr val="222222"/>
                </a:solidFill>
                <a:effectLst/>
              </a:rPr>
              <a:t>utpatient COVID-19 patients were at risk for pulmonary embolism, venous embolism, atrial fibrillation, type 2 diabetes, and vitamin D deficiency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2A62CA-6A75-45DC-BB5E-913295C52EA3}"/>
              </a:ext>
            </a:extLst>
          </p:cNvPr>
          <p:cNvSpPr/>
          <p:nvPr/>
        </p:nvSpPr>
        <p:spPr>
          <a:xfrm>
            <a:off x="5428151" y="4266036"/>
            <a:ext cx="33800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b="1" dirty="0">
                <a:solidFill>
                  <a:schemeClr val="bg1"/>
                </a:solidFill>
              </a:rPr>
              <a:t>Funding</a:t>
            </a:r>
            <a:r>
              <a:rPr lang="en-US" sz="800" dirty="0">
                <a:solidFill>
                  <a:schemeClr val="bg1"/>
                </a:solidFill>
              </a:rPr>
              <a:t>:  NIH/NCATS UL1 TR001857 CTSI (PI Reis) and </a:t>
            </a:r>
          </a:p>
          <a:p>
            <a:pPr indent="-457200"/>
            <a:r>
              <a:rPr lang="en-US" sz="800" dirty="0">
                <a:solidFill>
                  <a:schemeClr val="bg1"/>
                </a:solidFill>
              </a:rPr>
              <a:t>NIH/NCATS U24 TR004111 ENACT (PI: Reis, Visweswaran) </a:t>
            </a:r>
          </a:p>
        </p:txBody>
      </p:sp>
      <p:pic>
        <p:nvPicPr>
          <p:cNvPr id="1026" name="Picture 2" descr="Fig. 5">
            <a:extLst>
              <a:ext uri="{FF2B5EF4-FFF2-40B4-BE49-F238E27FC236}">
                <a16:creationId xmlns:a16="http://schemas.microsoft.com/office/drawing/2014/main" id="{3C404A3C-2776-B1EF-7643-096DE8E4C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163" y="1128426"/>
            <a:ext cx="4344681" cy="289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BAD7AD5-EE88-60E9-6950-CF52F0790200}"/>
              </a:ext>
            </a:extLst>
          </p:cNvPr>
          <p:cNvSpPr/>
          <p:nvPr/>
        </p:nvSpPr>
        <p:spPr>
          <a:xfrm>
            <a:off x="335827" y="4019815"/>
            <a:ext cx="4873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dirty="0">
                <a:solidFill>
                  <a:schemeClr val="bg1"/>
                </a:solidFill>
              </a:rPr>
              <a:t>Zhang HG, …, </a:t>
            </a:r>
            <a:r>
              <a:rPr lang="en-US" sz="800" dirty="0">
                <a:solidFill>
                  <a:srgbClr val="FF0000"/>
                </a:solidFill>
              </a:rPr>
              <a:t>Morris M, </a:t>
            </a:r>
            <a:r>
              <a:rPr lang="en-US" sz="800" dirty="0">
                <a:solidFill>
                  <a:schemeClr val="bg1"/>
                </a:solidFill>
              </a:rPr>
              <a:t>Visweswaran S, …, </a:t>
            </a:r>
            <a:r>
              <a:rPr lang="en-US" sz="800" dirty="0">
                <a:solidFill>
                  <a:srgbClr val="FF0000"/>
                </a:solidFill>
              </a:rPr>
              <a:t>Samayamuthu MJ, </a:t>
            </a:r>
            <a:r>
              <a:rPr lang="en-US" sz="800" dirty="0">
                <a:solidFill>
                  <a:schemeClr val="bg1"/>
                </a:solidFill>
              </a:rPr>
              <a:t>…, Consortium for Clinical Characterization of COVID-19 by EHR (4CE), ..., Kohane IS, Weber GM. International electronic health record-derived post-acute sequelae profiles of COVID-19 patients. NPJ Digital Medicine. 2022 Jun 29;5(1):81. PMID: 35768548 PMCID: PMC9242995 (</a:t>
            </a:r>
            <a:r>
              <a:rPr lang="en-US" sz="800" i="1" dirty="0">
                <a:solidFill>
                  <a:schemeClr val="bg1"/>
                </a:solidFill>
              </a:rPr>
              <a:t>impact factor 15.4</a:t>
            </a:r>
            <a:r>
              <a:rPr lang="en-US" sz="8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7842A-4E62-42DF-8897-1BF0313C720F}"/>
</file>

<file path=customXml/itemProps2.xml><?xml version="1.0" encoding="utf-8"?>
<ds:datastoreItem xmlns:ds="http://schemas.openxmlformats.org/officeDocument/2006/customXml" ds:itemID="{0EA08C86-2DCE-4322-8B2D-067642992725}"/>
</file>

<file path=customXml/itemProps3.xml><?xml version="1.0" encoding="utf-8"?>
<ds:datastoreItem xmlns:ds="http://schemas.openxmlformats.org/officeDocument/2006/customXml" ds:itemID="{763A7F69-1F65-4B01-B9DF-32577BFB02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198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Office Theme</vt:lpstr>
      <vt:lpstr>Risk profiles of post-acute sequelae of COVID-19 Shyam Visweswaran MD PhD and DBMI team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Shyam Visweswaran</cp:lastModifiedBy>
  <cp:revision>72</cp:revision>
  <cp:lastPrinted>2019-07-18T13:58:01Z</cp:lastPrinted>
  <dcterms:created xsi:type="dcterms:W3CDTF">2019-07-18T12:44:10Z</dcterms:created>
  <dcterms:modified xsi:type="dcterms:W3CDTF">2022-12-12T13:46:53Z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