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69" r:id="rId4"/>
    <p:sldId id="267" r:id="rId5"/>
    <p:sldId id="268" r:id="rId6"/>
    <p:sldId id="271" r:id="rId7"/>
    <p:sldId id="27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000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34" autoAdjust="0"/>
    <p:restoredTop sz="94660"/>
  </p:normalViewPr>
  <p:slideViewPr>
    <p:cSldViewPr>
      <p:cViewPr varScale="1">
        <p:scale>
          <a:sx n="168" d="100"/>
          <a:sy n="168" d="100"/>
        </p:scale>
        <p:origin x="44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B30A-6043-4154-9AA5-6956D68D3A49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BA71-0BE4-4260-9D66-7FA9A7CF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8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B30A-6043-4154-9AA5-6956D68D3A49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BA71-0BE4-4260-9D66-7FA9A7CF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5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B30A-6043-4154-9AA5-6956D68D3A49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BA71-0BE4-4260-9D66-7FA9A7CF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5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320"/>
            <a:ext cx="8686800" cy="822960"/>
          </a:xfrm>
        </p:spPr>
        <p:txBody>
          <a:bodyPr lIns="45720" rIns="4572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B30A-6043-4154-9AA5-6956D68D3A49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BA71-0BE4-4260-9D66-7FA9A7CF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5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B30A-6043-4154-9AA5-6956D68D3A49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BA71-0BE4-4260-9D66-7FA9A7CF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1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B30A-6043-4154-9AA5-6956D68D3A49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BA71-0BE4-4260-9D66-7FA9A7CF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2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B30A-6043-4154-9AA5-6956D68D3A49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BA71-0BE4-4260-9D66-7FA9A7CF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8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B30A-6043-4154-9AA5-6956D68D3A49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BA71-0BE4-4260-9D66-7FA9A7CF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B30A-6043-4154-9AA5-6956D68D3A49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BA71-0BE4-4260-9D66-7FA9A7CF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8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B30A-6043-4154-9AA5-6956D68D3A49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BA71-0BE4-4260-9D66-7FA9A7CF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6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B30A-6043-4154-9AA5-6956D68D3A49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BA71-0BE4-4260-9D66-7FA9A7CF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4B30A-6043-4154-9AA5-6956D68D3A49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FBA71-0BE4-4260-9D66-7FA9A7CF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1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Shyam Visweswaran, MD, PhD</a:t>
            </a:r>
            <a:endParaRPr lang="en-US" sz="3200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086193" y="4642338"/>
            <a:ext cx="3010464" cy="88968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B40000"/>
                </a:solidFill>
              </a:rPr>
              <a:t>www.thevislab.com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B40000"/>
                </a:solidFill>
              </a:rPr>
              <a:t>shv3@pitt.edu</a:t>
            </a:r>
          </a:p>
        </p:txBody>
      </p:sp>
      <p:pic>
        <p:nvPicPr>
          <p:cNvPr id="1026" name="Picture 2" descr="C:\web\thevislab\public_html\dokuwiki\data\media\wiki\shy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059" y="1447800"/>
            <a:ext cx="238125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562600" cy="33264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Associate Professor of Biomedical Informatics</a:t>
            </a:r>
          </a:p>
          <a:p>
            <a:pPr marL="0" indent="0">
              <a:buNone/>
            </a:pPr>
            <a:r>
              <a:rPr lang="en-US" dirty="0" smtClean="0"/>
              <a:t>Director of Clinical Informatics</a:t>
            </a:r>
          </a:p>
          <a:p>
            <a:pPr marL="0" indent="0">
              <a:buNone/>
            </a:pPr>
            <a:r>
              <a:rPr lang="en-US" dirty="0" smtClean="0"/>
              <a:t>Director, Center for Clinical Research Informatics (CCRI)</a:t>
            </a:r>
          </a:p>
          <a:p>
            <a:pPr marL="0" indent="0">
              <a:buNone/>
            </a:pPr>
            <a:r>
              <a:rPr lang="en-US" dirty="0"/>
              <a:t>Director of Biomedical Informatics Core, Clinical and Translational Science </a:t>
            </a:r>
            <a:r>
              <a:rPr lang="en-US" dirty="0" smtClean="0"/>
              <a:t>Institute (CTSI)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6" name="Picture 15" descr="seal3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993" y="93300"/>
            <a:ext cx="1139825" cy="1139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dbmi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0125"/>
            <a:ext cx="11399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http://www.icre.pitt.edu/icrereport/images/ctsi_colo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91200"/>
            <a:ext cx="2117060" cy="83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://www.ccd.pitt.edu/wp-content/uploads/2015/03/logo-sbg-15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164" y="5683795"/>
            <a:ext cx="2780522" cy="83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home\Documents\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5791200"/>
            <a:ext cx="2042187" cy="74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2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focuses on different aspects of the Learning Health System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838200" y="1852098"/>
            <a:ext cx="7524373" cy="4256297"/>
            <a:chOff x="838200" y="1852098"/>
            <a:chExt cx="7524373" cy="4256297"/>
          </a:xfrm>
        </p:grpSpPr>
        <p:cxnSp>
          <p:nvCxnSpPr>
            <p:cNvPr id="28" name="Straight Arrow Connector 27"/>
            <p:cNvCxnSpPr/>
            <p:nvPr/>
          </p:nvCxnSpPr>
          <p:spPr>
            <a:xfrm flipH="1" flipV="1">
              <a:off x="1532606" y="4681915"/>
              <a:ext cx="132670" cy="130793"/>
            </a:xfrm>
            <a:prstGeom prst="straightConnector1">
              <a:avLst/>
            </a:prstGeom>
            <a:ln w="38100">
              <a:solidFill>
                <a:srgbClr val="B4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838200" y="1852098"/>
              <a:ext cx="7524373" cy="4256297"/>
              <a:chOff x="838200" y="1852098"/>
              <a:chExt cx="7524373" cy="425629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1371600" y="1852098"/>
                <a:ext cx="6990973" cy="4012933"/>
                <a:chOff x="1245587" y="1752600"/>
                <a:chExt cx="6990973" cy="4012933"/>
              </a:xfrm>
            </p:grpSpPr>
            <p:sp>
              <p:nvSpPr>
                <p:cNvPr id="41" name="Freeform 40"/>
                <p:cNvSpPr/>
                <p:nvPr/>
              </p:nvSpPr>
              <p:spPr>
                <a:xfrm>
                  <a:off x="1321787" y="2602782"/>
                  <a:ext cx="4540818" cy="944329"/>
                </a:xfrm>
                <a:custGeom>
                  <a:avLst/>
                  <a:gdLst>
                    <a:gd name="connsiteX0" fmla="*/ 0 w 4410075"/>
                    <a:gd name="connsiteY0" fmla="*/ 19050 h 19050"/>
                    <a:gd name="connsiteX1" fmla="*/ 4410075 w 4410075"/>
                    <a:gd name="connsiteY1" fmla="*/ 0 h 19050"/>
                    <a:gd name="connsiteX0" fmla="*/ 0 w 4410075"/>
                    <a:gd name="connsiteY0" fmla="*/ 1209675 h 1209675"/>
                    <a:gd name="connsiteX1" fmla="*/ 2257425 w 4410075"/>
                    <a:gd name="connsiteY1" fmla="*/ 0 h 1209675"/>
                    <a:gd name="connsiteX2" fmla="*/ 4410075 w 4410075"/>
                    <a:gd name="connsiteY2" fmla="*/ 1190625 h 1209675"/>
                    <a:gd name="connsiteX0" fmla="*/ 0 w 4410075"/>
                    <a:gd name="connsiteY0" fmla="*/ 1209675 h 1209675"/>
                    <a:gd name="connsiteX1" fmla="*/ 2257425 w 4410075"/>
                    <a:gd name="connsiteY1" fmla="*/ 0 h 1209675"/>
                    <a:gd name="connsiteX2" fmla="*/ 4410075 w 4410075"/>
                    <a:gd name="connsiteY2" fmla="*/ 1190625 h 1209675"/>
                    <a:gd name="connsiteX0" fmla="*/ 0 w 4410075"/>
                    <a:gd name="connsiteY0" fmla="*/ 1210119 h 1210119"/>
                    <a:gd name="connsiteX1" fmla="*/ 2257425 w 4410075"/>
                    <a:gd name="connsiteY1" fmla="*/ 444 h 1210119"/>
                    <a:gd name="connsiteX2" fmla="*/ 4410075 w 4410075"/>
                    <a:gd name="connsiteY2" fmla="*/ 1191069 h 1210119"/>
                    <a:gd name="connsiteX0" fmla="*/ 0 w 3895725"/>
                    <a:gd name="connsiteY0" fmla="*/ 1582175 h 1582175"/>
                    <a:gd name="connsiteX1" fmla="*/ 1743075 w 3895725"/>
                    <a:gd name="connsiteY1" fmla="*/ 444 h 1582175"/>
                    <a:gd name="connsiteX2" fmla="*/ 3895725 w 3895725"/>
                    <a:gd name="connsiteY2" fmla="*/ 1191069 h 1582175"/>
                    <a:gd name="connsiteX0" fmla="*/ 0 w 3895725"/>
                    <a:gd name="connsiteY0" fmla="*/ 1582175 h 1582175"/>
                    <a:gd name="connsiteX1" fmla="*/ 1743075 w 3895725"/>
                    <a:gd name="connsiteY1" fmla="*/ 444 h 1582175"/>
                    <a:gd name="connsiteX2" fmla="*/ 3895725 w 3895725"/>
                    <a:gd name="connsiteY2" fmla="*/ 1191069 h 1582175"/>
                    <a:gd name="connsiteX0" fmla="*/ 0 w 3619500"/>
                    <a:gd name="connsiteY0" fmla="*/ 1582034 h 1582034"/>
                    <a:gd name="connsiteX1" fmla="*/ 1743075 w 3619500"/>
                    <a:gd name="connsiteY1" fmla="*/ 303 h 1582034"/>
                    <a:gd name="connsiteX2" fmla="*/ 3619500 w 3619500"/>
                    <a:gd name="connsiteY2" fmla="*/ 1582034 h 1582034"/>
                    <a:gd name="connsiteX0" fmla="*/ 0 w 3619500"/>
                    <a:gd name="connsiteY0" fmla="*/ 1582348 h 1582348"/>
                    <a:gd name="connsiteX1" fmla="*/ 1743075 w 3619500"/>
                    <a:gd name="connsiteY1" fmla="*/ 617 h 1582348"/>
                    <a:gd name="connsiteX2" fmla="*/ 3619500 w 3619500"/>
                    <a:gd name="connsiteY2" fmla="*/ 1582348 h 1582348"/>
                    <a:gd name="connsiteX0" fmla="*/ 0 w 3619500"/>
                    <a:gd name="connsiteY0" fmla="*/ 1582348 h 1582348"/>
                    <a:gd name="connsiteX1" fmla="*/ 1743075 w 3619500"/>
                    <a:gd name="connsiteY1" fmla="*/ 617 h 1582348"/>
                    <a:gd name="connsiteX2" fmla="*/ 3619500 w 3619500"/>
                    <a:gd name="connsiteY2" fmla="*/ 1582348 h 1582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619500" h="1582348">
                      <a:moveTo>
                        <a:pt x="0" y="1582348"/>
                      </a:moveTo>
                      <a:cubicBezTo>
                        <a:pt x="3175" y="455633"/>
                        <a:pt x="930275" y="22842"/>
                        <a:pt x="1743075" y="617"/>
                      </a:cubicBezTo>
                      <a:cubicBezTo>
                        <a:pt x="2584450" y="-21608"/>
                        <a:pt x="3616325" y="556911"/>
                        <a:pt x="3619500" y="1582348"/>
                      </a:cubicBezTo>
                    </a:path>
                  </a:pathLst>
                </a:custGeom>
                <a:noFill/>
                <a:ln w="38100">
                  <a:solidFill>
                    <a:srgbClr val="0070C0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 flipH="1" flipV="1">
                  <a:off x="1245587" y="4211013"/>
                  <a:ext cx="4617018" cy="1004395"/>
                </a:xfrm>
                <a:custGeom>
                  <a:avLst/>
                  <a:gdLst>
                    <a:gd name="connsiteX0" fmla="*/ 0 w 4410075"/>
                    <a:gd name="connsiteY0" fmla="*/ 19050 h 19050"/>
                    <a:gd name="connsiteX1" fmla="*/ 4410075 w 4410075"/>
                    <a:gd name="connsiteY1" fmla="*/ 0 h 19050"/>
                    <a:gd name="connsiteX0" fmla="*/ 0 w 4410075"/>
                    <a:gd name="connsiteY0" fmla="*/ 1209675 h 1209675"/>
                    <a:gd name="connsiteX1" fmla="*/ 2257425 w 4410075"/>
                    <a:gd name="connsiteY1" fmla="*/ 0 h 1209675"/>
                    <a:gd name="connsiteX2" fmla="*/ 4410075 w 4410075"/>
                    <a:gd name="connsiteY2" fmla="*/ 1190625 h 1209675"/>
                    <a:gd name="connsiteX0" fmla="*/ 0 w 4410075"/>
                    <a:gd name="connsiteY0" fmla="*/ 1209675 h 1209675"/>
                    <a:gd name="connsiteX1" fmla="*/ 2257425 w 4410075"/>
                    <a:gd name="connsiteY1" fmla="*/ 0 h 1209675"/>
                    <a:gd name="connsiteX2" fmla="*/ 4410075 w 4410075"/>
                    <a:gd name="connsiteY2" fmla="*/ 1190625 h 1209675"/>
                    <a:gd name="connsiteX0" fmla="*/ 0 w 4410075"/>
                    <a:gd name="connsiteY0" fmla="*/ 1210119 h 1210119"/>
                    <a:gd name="connsiteX1" fmla="*/ 2257425 w 4410075"/>
                    <a:gd name="connsiteY1" fmla="*/ 444 h 1210119"/>
                    <a:gd name="connsiteX2" fmla="*/ 4410075 w 4410075"/>
                    <a:gd name="connsiteY2" fmla="*/ 1191069 h 1210119"/>
                    <a:gd name="connsiteX0" fmla="*/ 0 w 3895725"/>
                    <a:gd name="connsiteY0" fmla="*/ 1582175 h 1582175"/>
                    <a:gd name="connsiteX1" fmla="*/ 1743075 w 3895725"/>
                    <a:gd name="connsiteY1" fmla="*/ 444 h 1582175"/>
                    <a:gd name="connsiteX2" fmla="*/ 3895725 w 3895725"/>
                    <a:gd name="connsiteY2" fmla="*/ 1191069 h 1582175"/>
                    <a:gd name="connsiteX0" fmla="*/ 0 w 3895725"/>
                    <a:gd name="connsiteY0" fmla="*/ 1582175 h 1582175"/>
                    <a:gd name="connsiteX1" fmla="*/ 1743075 w 3895725"/>
                    <a:gd name="connsiteY1" fmla="*/ 444 h 1582175"/>
                    <a:gd name="connsiteX2" fmla="*/ 3895725 w 3895725"/>
                    <a:gd name="connsiteY2" fmla="*/ 1191069 h 1582175"/>
                    <a:gd name="connsiteX0" fmla="*/ 0 w 3619500"/>
                    <a:gd name="connsiteY0" fmla="*/ 1582034 h 1582034"/>
                    <a:gd name="connsiteX1" fmla="*/ 1743075 w 3619500"/>
                    <a:gd name="connsiteY1" fmla="*/ 303 h 1582034"/>
                    <a:gd name="connsiteX2" fmla="*/ 3619500 w 3619500"/>
                    <a:gd name="connsiteY2" fmla="*/ 1582034 h 1582034"/>
                    <a:gd name="connsiteX0" fmla="*/ 0 w 3619500"/>
                    <a:gd name="connsiteY0" fmla="*/ 1582348 h 1582348"/>
                    <a:gd name="connsiteX1" fmla="*/ 1743075 w 3619500"/>
                    <a:gd name="connsiteY1" fmla="*/ 617 h 1582348"/>
                    <a:gd name="connsiteX2" fmla="*/ 3619500 w 3619500"/>
                    <a:gd name="connsiteY2" fmla="*/ 1582348 h 1582348"/>
                    <a:gd name="connsiteX0" fmla="*/ 0 w 3619500"/>
                    <a:gd name="connsiteY0" fmla="*/ 1582348 h 1582348"/>
                    <a:gd name="connsiteX1" fmla="*/ 1743075 w 3619500"/>
                    <a:gd name="connsiteY1" fmla="*/ 617 h 1582348"/>
                    <a:gd name="connsiteX2" fmla="*/ 3619500 w 3619500"/>
                    <a:gd name="connsiteY2" fmla="*/ 1582348 h 1582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619500" h="1582348">
                      <a:moveTo>
                        <a:pt x="0" y="1582348"/>
                      </a:moveTo>
                      <a:cubicBezTo>
                        <a:pt x="3175" y="455633"/>
                        <a:pt x="930275" y="22842"/>
                        <a:pt x="1743075" y="617"/>
                      </a:cubicBezTo>
                      <a:cubicBezTo>
                        <a:pt x="2584450" y="-21608"/>
                        <a:pt x="3616325" y="556911"/>
                        <a:pt x="3619500" y="1582348"/>
                      </a:cubicBezTo>
                    </a:path>
                  </a:pathLst>
                </a:custGeom>
                <a:noFill/>
                <a:ln w="38100">
                  <a:solidFill>
                    <a:srgbClr val="B40000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2406917" y="2431145"/>
                  <a:ext cx="806228" cy="187992"/>
                </a:xfrm>
                <a:custGeom>
                  <a:avLst/>
                  <a:gdLst>
                    <a:gd name="connsiteX0" fmla="*/ 0 w 1838325"/>
                    <a:gd name="connsiteY0" fmla="*/ 0 h 1019175"/>
                    <a:gd name="connsiteX1" fmla="*/ 1838325 w 1838325"/>
                    <a:gd name="connsiteY1" fmla="*/ 1019175 h 1019175"/>
                    <a:gd name="connsiteX0" fmla="*/ 0 w 1838325"/>
                    <a:gd name="connsiteY0" fmla="*/ 0 h 1019175"/>
                    <a:gd name="connsiteX1" fmla="*/ 819150 w 1838325"/>
                    <a:gd name="connsiteY1" fmla="*/ 714375 h 1019175"/>
                    <a:gd name="connsiteX2" fmla="*/ 1838325 w 1838325"/>
                    <a:gd name="connsiteY2" fmla="*/ 1019175 h 1019175"/>
                    <a:gd name="connsiteX0" fmla="*/ 0 w 1924050"/>
                    <a:gd name="connsiteY0" fmla="*/ 0 h 923925"/>
                    <a:gd name="connsiteX1" fmla="*/ 904875 w 1924050"/>
                    <a:gd name="connsiteY1" fmla="*/ 619125 h 923925"/>
                    <a:gd name="connsiteX2" fmla="*/ 1924050 w 1924050"/>
                    <a:gd name="connsiteY2" fmla="*/ 923925 h 923925"/>
                    <a:gd name="connsiteX0" fmla="*/ 0 w 1924050"/>
                    <a:gd name="connsiteY0" fmla="*/ 0 h 923925"/>
                    <a:gd name="connsiteX1" fmla="*/ 904875 w 1924050"/>
                    <a:gd name="connsiteY1" fmla="*/ 619125 h 923925"/>
                    <a:gd name="connsiteX2" fmla="*/ 1924050 w 1924050"/>
                    <a:gd name="connsiteY2" fmla="*/ 923925 h 923925"/>
                    <a:gd name="connsiteX0" fmla="*/ 0 w 1924050"/>
                    <a:gd name="connsiteY0" fmla="*/ 0 h 923925"/>
                    <a:gd name="connsiteX1" fmla="*/ 904875 w 1924050"/>
                    <a:gd name="connsiteY1" fmla="*/ 619125 h 923925"/>
                    <a:gd name="connsiteX2" fmla="*/ 1924050 w 1924050"/>
                    <a:gd name="connsiteY2" fmla="*/ 923925 h 923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24050" h="923925">
                      <a:moveTo>
                        <a:pt x="0" y="0"/>
                      </a:moveTo>
                      <a:cubicBezTo>
                        <a:pt x="234950" y="282575"/>
                        <a:pt x="612775" y="460375"/>
                        <a:pt x="904875" y="619125"/>
                      </a:cubicBezTo>
                      <a:cubicBezTo>
                        <a:pt x="1244600" y="720725"/>
                        <a:pt x="1546225" y="879475"/>
                        <a:pt x="1924050" y="923925"/>
                      </a:cubicBezTo>
                    </a:path>
                  </a:pathLst>
                </a:custGeom>
                <a:noFill/>
                <a:ln w="38100">
                  <a:solidFill>
                    <a:srgbClr val="0070C0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44" name="Text Box 19"/>
                <p:cNvSpPr txBox="1"/>
                <p:nvPr/>
              </p:nvSpPr>
              <p:spPr>
                <a:xfrm>
                  <a:off x="2814798" y="2659807"/>
                  <a:ext cx="1866312" cy="69266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45720" tIns="45720" rIns="4572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kern="1200" dirty="0">
                      <a:solidFill>
                        <a:srgbClr val="000000"/>
                      </a:solidFill>
                      <a:effectLst/>
                      <a:ea typeface="Calibri"/>
                    </a:rPr>
                    <a:t>Extract, transform, and </a:t>
                  </a:r>
                  <a:r>
                    <a:rPr lang="en-US" sz="1600" kern="1200" dirty="0" smtClean="0">
                      <a:solidFill>
                        <a:srgbClr val="000000"/>
                      </a:solidFill>
                      <a:effectLst/>
                      <a:ea typeface="Calibri"/>
                    </a:rPr>
                    <a:t>assemble</a:t>
                  </a:r>
                  <a:endParaRPr lang="en-US" sz="1600" dirty="0">
                    <a:effectLst/>
                    <a:latin typeface="Times New Roman"/>
                    <a:ea typeface="Times New Roman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kern="1200" dirty="0">
                      <a:solidFill>
                        <a:srgbClr val="000000"/>
                      </a:solidFill>
                      <a:effectLst/>
                      <a:ea typeface="Calibri"/>
                    </a:rPr>
                    <a:t> </a:t>
                  </a:r>
                  <a:endParaRPr lang="en-US" sz="16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5" name="Text Box 20"/>
                <p:cNvSpPr txBox="1"/>
                <p:nvPr/>
              </p:nvSpPr>
              <p:spPr>
                <a:xfrm>
                  <a:off x="2731017" y="4624840"/>
                  <a:ext cx="2009295" cy="707866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45720" tIns="45720" rIns="4572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kern="1200" dirty="0">
                      <a:solidFill>
                        <a:srgbClr val="000000"/>
                      </a:solidFill>
                      <a:effectLst/>
                      <a:ea typeface="Calibri"/>
                    </a:rPr>
                    <a:t>Apply best evidence for each patient</a:t>
                  </a:r>
                  <a:endParaRPr lang="en-US" sz="1600" dirty="0">
                    <a:effectLst/>
                    <a:latin typeface="Times New Roman"/>
                    <a:ea typeface="Times New Roman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kern="1200" dirty="0">
                      <a:solidFill>
                        <a:srgbClr val="000000"/>
                      </a:solidFill>
                      <a:effectLst/>
                      <a:ea typeface="Calibri"/>
                    </a:rPr>
                    <a:t> </a:t>
                  </a:r>
                  <a:endParaRPr lang="en-US" sz="16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6" name="Text Box 30"/>
                <p:cNvSpPr txBox="1"/>
                <p:nvPr/>
              </p:nvSpPr>
              <p:spPr>
                <a:xfrm>
                  <a:off x="2526949" y="3534565"/>
                  <a:ext cx="2291500" cy="91163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45720" tIns="45720" rIns="4572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b="1" kern="1200" dirty="0">
                      <a:solidFill>
                        <a:srgbClr val="C00000"/>
                      </a:solidFill>
                      <a:effectLst/>
                      <a:ea typeface="Calibri"/>
                    </a:rPr>
                    <a:t>The </a:t>
                  </a:r>
                  <a:r>
                    <a:rPr lang="en-US" sz="2400" b="1" kern="1200" dirty="0" smtClean="0">
                      <a:solidFill>
                        <a:srgbClr val="C00000"/>
                      </a:solidFill>
                      <a:effectLst/>
                      <a:ea typeface="Calibri"/>
                    </a:rPr>
                    <a:t>Learning Health </a:t>
                  </a:r>
                  <a:r>
                    <a:rPr lang="en-US" sz="2400" b="1" kern="1200" dirty="0">
                      <a:solidFill>
                        <a:srgbClr val="C00000"/>
                      </a:solidFill>
                      <a:effectLst/>
                      <a:ea typeface="Calibri"/>
                    </a:rPr>
                    <a:t>System</a:t>
                  </a:r>
                  <a:r>
                    <a:rPr lang="en-US" sz="1600" b="1" kern="1200" dirty="0">
                      <a:solidFill>
                        <a:srgbClr val="C00000"/>
                      </a:solidFill>
                      <a:effectLst/>
                      <a:ea typeface="Calibri"/>
                    </a:rPr>
                    <a:t> </a:t>
                  </a:r>
                  <a:endParaRPr lang="en-US" sz="1600" dirty="0">
                    <a:solidFill>
                      <a:srgbClr val="C00000"/>
                    </a:solidFill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1671933" y="1754953"/>
                  <a:ext cx="1541212" cy="67619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1"/>
                  <a:tileRect/>
                </a:gra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kern="1200" dirty="0">
                      <a:solidFill>
                        <a:srgbClr val="000000"/>
                      </a:solidFill>
                      <a:effectLst/>
                      <a:ea typeface="Calibri"/>
                    </a:rPr>
                    <a:t>Molecular and Research Data</a:t>
                  </a:r>
                  <a:endParaRPr lang="en-US" sz="16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3537429" y="1752600"/>
                  <a:ext cx="1541212" cy="67619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1"/>
                  <a:tileRect/>
                </a:gra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kern="1200" dirty="0" smtClean="0">
                      <a:solidFill>
                        <a:srgbClr val="000000"/>
                      </a:solidFill>
                      <a:effectLst/>
                      <a:ea typeface="Calibri"/>
                    </a:rPr>
                    <a:t>Mobile Health Data</a:t>
                  </a:r>
                  <a:endParaRPr lang="en-US" sz="16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4184432" y="2428791"/>
                  <a:ext cx="535501" cy="291049"/>
                </a:xfrm>
                <a:custGeom>
                  <a:avLst/>
                  <a:gdLst>
                    <a:gd name="connsiteX0" fmla="*/ 0 w 1838325"/>
                    <a:gd name="connsiteY0" fmla="*/ 0 h 1019175"/>
                    <a:gd name="connsiteX1" fmla="*/ 1838325 w 1838325"/>
                    <a:gd name="connsiteY1" fmla="*/ 1019175 h 1019175"/>
                    <a:gd name="connsiteX0" fmla="*/ 0 w 1838325"/>
                    <a:gd name="connsiteY0" fmla="*/ 0 h 1019175"/>
                    <a:gd name="connsiteX1" fmla="*/ 819150 w 1838325"/>
                    <a:gd name="connsiteY1" fmla="*/ 714375 h 1019175"/>
                    <a:gd name="connsiteX2" fmla="*/ 1838325 w 1838325"/>
                    <a:gd name="connsiteY2" fmla="*/ 1019175 h 1019175"/>
                    <a:gd name="connsiteX0" fmla="*/ 0 w 1924050"/>
                    <a:gd name="connsiteY0" fmla="*/ 0 h 923925"/>
                    <a:gd name="connsiteX1" fmla="*/ 904875 w 1924050"/>
                    <a:gd name="connsiteY1" fmla="*/ 619125 h 923925"/>
                    <a:gd name="connsiteX2" fmla="*/ 1924050 w 1924050"/>
                    <a:gd name="connsiteY2" fmla="*/ 923925 h 923925"/>
                    <a:gd name="connsiteX0" fmla="*/ 0 w 1924050"/>
                    <a:gd name="connsiteY0" fmla="*/ 0 h 923925"/>
                    <a:gd name="connsiteX1" fmla="*/ 904875 w 1924050"/>
                    <a:gd name="connsiteY1" fmla="*/ 619125 h 923925"/>
                    <a:gd name="connsiteX2" fmla="*/ 1924050 w 1924050"/>
                    <a:gd name="connsiteY2" fmla="*/ 923925 h 923925"/>
                    <a:gd name="connsiteX0" fmla="*/ 0 w 1924050"/>
                    <a:gd name="connsiteY0" fmla="*/ 0 h 923925"/>
                    <a:gd name="connsiteX1" fmla="*/ 904875 w 1924050"/>
                    <a:gd name="connsiteY1" fmla="*/ 619125 h 923925"/>
                    <a:gd name="connsiteX2" fmla="*/ 1924050 w 1924050"/>
                    <a:gd name="connsiteY2" fmla="*/ 923925 h 923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24050" h="923925">
                      <a:moveTo>
                        <a:pt x="0" y="0"/>
                      </a:moveTo>
                      <a:cubicBezTo>
                        <a:pt x="234950" y="282575"/>
                        <a:pt x="612775" y="460375"/>
                        <a:pt x="904875" y="619125"/>
                      </a:cubicBezTo>
                      <a:cubicBezTo>
                        <a:pt x="1244600" y="720725"/>
                        <a:pt x="1546225" y="879475"/>
                        <a:pt x="1924050" y="923925"/>
                      </a:cubicBezTo>
                    </a:path>
                  </a:pathLst>
                </a:custGeom>
                <a:noFill/>
                <a:ln w="38100">
                  <a:solidFill>
                    <a:srgbClr val="0070C0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5078641" y="3547111"/>
                  <a:ext cx="1541212" cy="67619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1"/>
                  <a:tileRect/>
                </a:gra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000000"/>
                      </a:solidFill>
                      <a:ea typeface="Calibri"/>
                    </a:rPr>
                    <a:t>Integrated Research Data</a:t>
                  </a:r>
                  <a:endParaRPr lang="en-US" sz="1600" dirty="0"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3" name="Text Box 24"/>
                <p:cNvSpPr txBox="1"/>
                <p:nvPr/>
              </p:nvSpPr>
              <p:spPr>
                <a:xfrm>
                  <a:off x="5308983" y="5072154"/>
                  <a:ext cx="1465953" cy="693379"/>
                </a:xfrm>
                <a:prstGeom prst="rect">
                  <a:avLst/>
                </a:prstGeom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ln w="6350">
                  <a:solidFill>
                    <a:prstClr val="black"/>
                  </a:solidFill>
                </a:ln>
                <a:effectLst/>
              </p:spPr>
              <p:txBody>
                <a:bodyPr rot="0" spcFirstLastPara="0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dirty="0" smtClean="0">
                      <a:solidFill>
                        <a:srgbClr val="B40000"/>
                      </a:solidFill>
                      <a:effectLst/>
                      <a:ea typeface="Calibri"/>
                      <a:cs typeface="Times New Roman"/>
                    </a:rPr>
                    <a:t>1. Learning Electronic Medical Record System</a:t>
                  </a:r>
                  <a:endParaRPr lang="en-US" sz="1400" dirty="0">
                    <a:solidFill>
                      <a:srgbClr val="B40000"/>
                    </a:solidFill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4" name="Text Box 24"/>
                <p:cNvSpPr txBox="1"/>
                <p:nvPr/>
              </p:nvSpPr>
              <p:spPr>
                <a:xfrm>
                  <a:off x="6770607" y="5072154"/>
                  <a:ext cx="1465953" cy="693379"/>
                </a:xfrm>
                <a:prstGeom prst="rect">
                  <a:avLst/>
                </a:prstGeom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ln w="6350">
                  <a:solidFill>
                    <a:prstClr val="black"/>
                  </a:solidFill>
                </a:ln>
                <a:effectLst/>
              </p:spPr>
              <p:txBody>
                <a:bodyPr rot="0" spcFirstLastPara="0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rgbClr val="B40000"/>
                      </a:solidFill>
                      <a:ea typeface="Calibri"/>
                      <a:cs typeface="Times New Roman"/>
                    </a:rPr>
                    <a:t>2. Personalized Modeling &amp; Precision Medicine</a:t>
                  </a:r>
                  <a:endParaRPr lang="en-US" sz="1400" dirty="0">
                    <a:solidFill>
                      <a:srgbClr val="B40000"/>
                    </a:solidFill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5" name="Text Box 24"/>
                <p:cNvSpPr txBox="1"/>
                <p:nvPr/>
              </p:nvSpPr>
              <p:spPr>
                <a:xfrm>
                  <a:off x="5308983" y="2135711"/>
                  <a:ext cx="1465953" cy="693379"/>
                </a:xfrm>
                <a:prstGeom prst="rect">
                  <a:avLst/>
                </a:prstGeom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ln w="6350">
                  <a:solidFill>
                    <a:prstClr val="black"/>
                  </a:solidFill>
                </a:ln>
                <a:effectLst/>
              </p:spPr>
              <p:txBody>
                <a:bodyPr rot="0" spcFirstLastPara="0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rgbClr val="0070C0"/>
                      </a:solidFill>
                      <a:ea typeface="Calibri"/>
                      <a:cs typeface="Times New Roman"/>
                    </a:rPr>
                    <a:t>3. Data Mining &amp; Causal Discovery</a:t>
                  </a:r>
                  <a:endParaRPr lang="en-US" sz="1400" dirty="0">
                    <a:solidFill>
                      <a:srgbClr val="0070C0"/>
                    </a:solidFill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6" name="Text Box 24"/>
                <p:cNvSpPr txBox="1"/>
                <p:nvPr/>
              </p:nvSpPr>
              <p:spPr>
                <a:xfrm>
                  <a:off x="6770607" y="2135710"/>
                  <a:ext cx="1465953" cy="693379"/>
                </a:xfrm>
                <a:prstGeom prst="rect">
                  <a:avLst/>
                </a:prstGeom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ln w="6350">
                  <a:solidFill>
                    <a:prstClr val="black"/>
                  </a:solidFill>
                </a:ln>
                <a:effectLst/>
              </p:spPr>
              <p:txBody>
                <a:bodyPr rot="0" spcFirstLastPara="0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rgbClr val="0070C0"/>
                      </a:solidFill>
                      <a:ea typeface="Calibri"/>
                      <a:cs typeface="Times New Roman"/>
                    </a:rPr>
                    <a:t>4. Reuse of EMR Data</a:t>
                  </a:r>
                  <a:endParaRPr lang="en-US" sz="1400" dirty="0">
                    <a:solidFill>
                      <a:srgbClr val="0070C0"/>
                    </a:solidFill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37" name="Rectangle 36"/>
              <p:cNvSpPr/>
              <p:nvPr/>
            </p:nvSpPr>
            <p:spPr>
              <a:xfrm>
                <a:off x="838200" y="4005724"/>
                <a:ext cx="1541212" cy="67619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39999">
                    <a:schemeClr val="accent6">
                      <a:lumMod val="60000"/>
                      <a:lumOff val="40000"/>
                    </a:schemeClr>
                  </a:gs>
                  <a:gs pos="7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6200000" scaled="0"/>
                <a:tileRect/>
              </a:gra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kern="1200" dirty="0" smtClean="0">
                    <a:solidFill>
                      <a:srgbClr val="000000"/>
                    </a:solidFill>
                    <a:effectLst/>
                    <a:ea typeface="Calibri"/>
                  </a:rPr>
                  <a:t>Clinical </a:t>
                </a:r>
                <a:r>
                  <a:rPr lang="en-US" sz="1600" dirty="0" smtClean="0">
                    <a:solidFill>
                      <a:srgbClr val="000000"/>
                    </a:solidFill>
                    <a:ea typeface="Calibri"/>
                  </a:rPr>
                  <a:t>Decision</a:t>
                </a:r>
                <a:r>
                  <a:rPr lang="en-US" sz="1600" kern="1200" dirty="0" smtClean="0">
                    <a:solidFill>
                      <a:srgbClr val="000000"/>
                    </a:solidFill>
                    <a:effectLst/>
                    <a:ea typeface="Calibri"/>
                  </a:rPr>
                  <a:t> </a:t>
                </a:r>
                <a:r>
                  <a:rPr lang="en-US" sz="1600" dirty="0">
                    <a:solidFill>
                      <a:srgbClr val="000000"/>
                    </a:solidFill>
                    <a:ea typeface="Calibri"/>
                  </a:rPr>
                  <a:t>S</a:t>
                </a:r>
                <a:r>
                  <a:rPr lang="en-US" sz="1600" kern="1200" dirty="0" smtClean="0">
                    <a:solidFill>
                      <a:srgbClr val="000000"/>
                    </a:solidFill>
                    <a:effectLst/>
                    <a:ea typeface="Calibri"/>
                  </a:rPr>
                  <a:t>upport</a:t>
                </a:r>
                <a:endParaRPr lang="en-US" sz="16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38200" y="3308513"/>
                <a:ext cx="1541212" cy="676191"/>
              </a:xfrm>
              <a:prstGeom prst="rect">
                <a:avLst/>
              </a:prstGeom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1"/>
                <a:tileRect/>
              </a:gra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  <a:ea typeface="Calibri"/>
                  </a:rPr>
                  <a:t>Electronic Medical Records</a:t>
                </a:r>
                <a:endParaRPr lang="en-US" sz="1600" dirty="0">
                  <a:latin typeface="Times New Roman"/>
                  <a:ea typeface="Times New Roman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762324" y="5432204"/>
                <a:ext cx="1541212" cy="67619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39999">
                    <a:schemeClr val="accent6">
                      <a:lumMod val="60000"/>
                      <a:lumOff val="40000"/>
                    </a:schemeClr>
                  </a:gs>
                  <a:gs pos="7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6200000" scaled="0"/>
                <a:tileRect/>
              </a:gra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kern="1200" dirty="0" smtClean="0">
                    <a:solidFill>
                      <a:srgbClr val="000000"/>
                    </a:solidFill>
                    <a:effectLst/>
                    <a:ea typeface="Calibri"/>
                  </a:rPr>
                  <a:t>Patient </a:t>
                </a:r>
                <a:r>
                  <a:rPr lang="en-US" sz="1600" dirty="0" smtClean="0">
                    <a:solidFill>
                      <a:srgbClr val="000000"/>
                    </a:solidFill>
                    <a:ea typeface="Calibri"/>
                  </a:rPr>
                  <a:t>Decision</a:t>
                </a:r>
                <a:r>
                  <a:rPr lang="en-US" sz="1600" kern="1200" dirty="0" smtClean="0">
                    <a:solidFill>
                      <a:srgbClr val="000000"/>
                    </a:solidFill>
                    <a:effectLst/>
                    <a:ea typeface="Calibri"/>
                  </a:rPr>
                  <a:t> </a:t>
                </a:r>
                <a:r>
                  <a:rPr lang="en-US" sz="1600" dirty="0">
                    <a:solidFill>
                      <a:srgbClr val="000000"/>
                    </a:solidFill>
                    <a:ea typeface="Calibri"/>
                  </a:rPr>
                  <a:t>S</a:t>
                </a:r>
                <a:r>
                  <a:rPr lang="en-US" sz="1600" kern="1200" dirty="0" smtClean="0">
                    <a:solidFill>
                      <a:srgbClr val="000000"/>
                    </a:solidFill>
                    <a:effectLst/>
                    <a:ea typeface="Calibri"/>
                  </a:rPr>
                  <a:t>upport</a:t>
                </a:r>
                <a:endParaRPr lang="en-US" sz="16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 flipH="1">
                <a:off x="3303536" y="5257738"/>
                <a:ext cx="1313810" cy="522604"/>
              </a:xfrm>
              <a:custGeom>
                <a:avLst/>
                <a:gdLst>
                  <a:gd name="connsiteX0" fmla="*/ 0 w 1838325"/>
                  <a:gd name="connsiteY0" fmla="*/ 0 h 1019175"/>
                  <a:gd name="connsiteX1" fmla="*/ 1838325 w 1838325"/>
                  <a:gd name="connsiteY1" fmla="*/ 1019175 h 1019175"/>
                  <a:gd name="connsiteX0" fmla="*/ 0 w 1838325"/>
                  <a:gd name="connsiteY0" fmla="*/ 0 h 1019175"/>
                  <a:gd name="connsiteX1" fmla="*/ 819150 w 1838325"/>
                  <a:gd name="connsiteY1" fmla="*/ 714375 h 1019175"/>
                  <a:gd name="connsiteX2" fmla="*/ 1838325 w 1838325"/>
                  <a:gd name="connsiteY2" fmla="*/ 1019175 h 1019175"/>
                  <a:gd name="connsiteX0" fmla="*/ 0 w 1924050"/>
                  <a:gd name="connsiteY0" fmla="*/ 0 h 923925"/>
                  <a:gd name="connsiteX1" fmla="*/ 904875 w 1924050"/>
                  <a:gd name="connsiteY1" fmla="*/ 619125 h 923925"/>
                  <a:gd name="connsiteX2" fmla="*/ 1924050 w 1924050"/>
                  <a:gd name="connsiteY2" fmla="*/ 923925 h 923925"/>
                  <a:gd name="connsiteX0" fmla="*/ 0 w 1924050"/>
                  <a:gd name="connsiteY0" fmla="*/ 0 h 923925"/>
                  <a:gd name="connsiteX1" fmla="*/ 904875 w 1924050"/>
                  <a:gd name="connsiteY1" fmla="*/ 619125 h 923925"/>
                  <a:gd name="connsiteX2" fmla="*/ 1924050 w 1924050"/>
                  <a:gd name="connsiteY2" fmla="*/ 923925 h 923925"/>
                  <a:gd name="connsiteX0" fmla="*/ 0 w 1924050"/>
                  <a:gd name="connsiteY0" fmla="*/ 0 h 923925"/>
                  <a:gd name="connsiteX1" fmla="*/ 904875 w 1924050"/>
                  <a:gd name="connsiteY1" fmla="*/ 619125 h 923925"/>
                  <a:gd name="connsiteX2" fmla="*/ 1924050 w 1924050"/>
                  <a:gd name="connsiteY2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24050" h="923925">
                    <a:moveTo>
                      <a:pt x="0" y="0"/>
                    </a:moveTo>
                    <a:cubicBezTo>
                      <a:pt x="234950" y="282575"/>
                      <a:pt x="612775" y="460375"/>
                      <a:pt x="904875" y="619125"/>
                    </a:cubicBezTo>
                    <a:cubicBezTo>
                      <a:pt x="1244600" y="720725"/>
                      <a:pt x="1546225" y="879475"/>
                      <a:pt x="1924050" y="923925"/>
                    </a:cubicBezTo>
                  </a:path>
                </a:pathLst>
              </a:custGeom>
              <a:noFill/>
              <a:ln w="38100">
                <a:solidFill>
                  <a:srgbClr val="B4000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875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B40000"/>
                </a:solidFill>
              </a:rPr>
              <a:t>1. Learning </a:t>
            </a:r>
            <a:r>
              <a:rPr lang="en-US" sz="3200" dirty="0">
                <a:solidFill>
                  <a:srgbClr val="B40000"/>
                </a:solidFill>
              </a:rPr>
              <a:t>Electronic Medical Record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1"/>
            <a:ext cx="3124200" cy="3352800"/>
          </a:xfrm>
        </p:spPr>
        <p:txBody>
          <a:bodyPr lIns="45720" rIns="4572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500" dirty="0"/>
              <a:t>Improve EMRs to intelligently display the </a:t>
            </a:r>
            <a:r>
              <a:rPr lang="en-US" sz="2500" dirty="0">
                <a:solidFill>
                  <a:srgbClr val="B40000"/>
                </a:solidFill>
              </a:rPr>
              <a:t>right data</a:t>
            </a:r>
            <a:r>
              <a:rPr lang="en-US" sz="2500" dirty="0"/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500" dirty="0"/>
              <a:t>at the </a:t>
            </a:r>
            <a:r>
              <a:rPr lang="en-US" sz="2500" dirty="0">
                <a:solidFill>
                  <a:srgbClr val="B40000"/>
                </a:solidFill>
              </a:rPr>
              <a:t>right time </a:t>
            </a:r>
            <a:r>
              <a:rPr lang="en-US" sz="2500" dirty="0"/>
              <a:t>using </a:t>
            </a:r>
            <a:r>
              <a:rPr lang="en-US" sz="2500" dirty="0">
                <a:solidFill>
                  <a:srgbClr val="B40000"/>
                </a:solidFill>
              </a:rPr>
              <a:t>learning components </a:t>
            </a:r>
            <a:r>
              <a:rPr lang="en-US" sz="2500" dirty="0"/>
              <a:t>that adapt both to the </a:t>
            </a:r>
            <a:r>
              <a:rPr lang="en-US" sz="2500" dirty="0" smtClean="0"/>
              <a:t>physician and </a:t>
            </a:r>
            <a:r>
              <a:rPr lang="en-US" sz="2500" dirty="0"/>
              <a:t>the patient’s condition.</a:t>
            </a:r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7653" y="5638800"/>
            <a:ext cx="8686800" cy="990600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Collaborators: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Gregory </a:t>
            </a:r>
            <a:r>
              <a:rPr lang="en-US" sz="2000" dirty="0"/>
              <a:t>F. Cooper, Harry </a:t>
            </a:r>
            <a:r>
              <a:rPr lang="en-US" sz="2000" dirty="0" err="1"/>
              <a:t>Hochheiser</a:t>
            </a:r>
            <a:r>
              <a:rPr lang="en-US" sz="2000" dirty="0"/>
              <a:t>, Milos </a:t>
            </a:r>
            <a:r>
              <a:rPr lang="en-US" sz="2000" dirty="0" err="1" smtClean="0"/>
              <a:t>Hauskrecht</a:t>
            </a:r>
            <a:r>
              <a:rPr lang="en-US" sz="2000" dirty="0" smtClean="0"/>
              <a:t> (Computer Science),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Gilles Clermont (Critical Care Medicine) and </a:t>
            </a:r>
            <a:r>
              <a:rPr lang="en-US" sz="2000" dirty="0"/>
              <a:t>Dean </a:t>
            </a:r>
            <a:r>
              <a:rPr lang="en-US" sz="2000" dirty="0" err="1"/>
              <a:t>Sittig</a:t>
            </a:r>
            <a:r>
              <a:rPr lang="en-US" sz="2000" dirty="0"/>
              <a:t> (University of </a:t>
            </a:r>
            <a:r>
              <a:rPr lang="en-US" sz="2000" dirty="0" smtClean="0"/>
              <a:t>Texas)</a:t>
            </a: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4800600"/>
            <a:ext cx="3127248" cy="75781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Funding: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NLM </a:t>
            </a:r>
            <a:r>
              <a:rPr lang="en-US" sz="2000" dirty="0"/>
              <a:t>R01 LM012095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3844" b="28888"/>
          <a:stretch/>
        </p:blipFill>
        <p:spPr bwMode="auto">
          <a:xfrm>
            <a:off x="3352800" y="1341119"/>
            <a:ext cx="5562600" cy="38404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269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B40000"/>
                </a:solidFill>
                <a:ea typeface="Calibri"/>
                <a:cs typeface="Times New Roman"/>
              </a:rPr>
              <a:t>2. Personalized </a:t>
            </a:r>
            <a:r>
              <a:rPr lang="en-US" sz="3200" dirty="0">
                <a:solidFill>
                  <a:srgbClr val="B40000"/>
                </a:solidFill>
                <a:ea typeface="Calibri"/>
                <a:cs typeface="Times New Roman"/>
              </a:rPr>
              <a:t>Modeling </a:t>
            </a:r>
            <a:r>
              <a:rPr lang="en-US" sz="3200" dirty="0" smtClean="0">
                <a:solidFill>
                  <a:srgbClr val="B40000"/>
                </a:solidFill>
                <a:ea typeface="Calibri"/>
                <a:cs typeface="Times New Roman"/>
              </a:rPr>
              <a:t>&amp; Precision </a:t>
            </a:r>
            <a:r>
              <a:rPr lang="en-US" sz="3200" dirty="0">
                <a:solidFill>
                  <a:srgbClr val="B40000"/>
                </a:solidFill>
                <a:ea typeface="Calibri"/>
                <a:cs typeface="Times New Roman"/>
              </a:rPr>
              <a:t>Medicine</a:t>
            </a:r>
            <a:endParaRPr lang="en-US" sz="3200" dirty="0">
              <a:solidFill>
                <a:srgbClr val="B4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092497"/>
            <a:ext cx="5105401" cy="3484719"/>
          </a:xfrm>
        </p:spPr>
        <p:txBody>
          <a:bodyPr lIns="45720" rIns="45720"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700" dirty="0" smtClean="0">
                <a:solidFill>
                  <a:srgbClr val="B40000"/>
                </a:solidFill>
              </a:rPr>
              <a:t>Personalized modeling </a:t>
            </a:r>
            <a:r>
              <a:rPr lang="en-US" sz="2700" dirty="0" smtClean="0"/>
              <a:t>facilitates </a:t>
            </a:r>
            <a:r>
              <a:rPr lang="en-US" sz="2700" dirty="0">
                <a:solidFill>
                  <a:srgbClr val="B40000"/>
                </a:solidFill>
              </a:rPr>
              <a:t>precision medicine </a:t>
            </a:r>
            <a:r>
              <a:rPr lang="en-US" sz="2700" dirty="0" smtClean="0"/>
              <a:t>by enabling:</a:t>
            </a:r>
          </a:p>
          <a:p>
            <a:pPr marL="514350" indent="-514350">
              <a:spcBef>
                <a:spcPts val="0"/>
              </a:spcBef>
              <a:buAutoNum type="arabicParenR"/>
            </a:pPr>
            <a:r>
              <a:rPr lang="en-US" sz="2700" dirty="0" smtClean="0"/>
              <a:t>more accurate </a:t>
            </a:r>
            <a:r>
              <a:rPr lang="en-US" sz="2700" dirty="0" smtClean="0">
                <a:solidFill>
                  <a:srgbClr val="B40000"/>
                </a:solidFill>
              </a:rPr>
              <a:t>prediction</a:t>
            </a:r>
            <a:r>
              <a:rPr lang="en-US" sz="2700" dirty="0" smtClean="0"/>
              <a:t> of clinical outcomes, </a:t>
            </a:r>
          </a:p>
          <a:p>
            <a:pPr marL="514350" indent="-514350">
              <a:spcBef>
                <a:spcPts val="0"/>
              </a:spcBef>
              <a:buAutoNum type="arabicParenR"/>
            </a:pPr>
            <a:r>
              <a:rPr lang="en-US" sz="2700" dirty="0" smtClean="0"/>
              <a:t>discovery of disease </a:t>
            </a:r>
            <a:r>
              <a:rPr lang="en-US" sz="2700" dirty="0" smtClean="0">
                <a:solidFill>
                  <a:srgbClr val="B40000"/>
                </a:solidFill>
              </a:rPr>
              <a:t>subtypes</a:t>
            </a:r>
            <a:r>
              <a:rPr lang="en-US" sz="2700" dirty="0" smtClean="0"/>
              <a:t>, and</a:t>
            </a:r>
          </a:p>
          <a:p>
            <a:pPr marL="514350" indent="-514350">
              <a:spcBef>
                <a:spcPts val="0"/>
              </a:spcBef>
              <a:buAutoNum type="arabicParenR"/>
            </a:pPr>
            <a:r>
              <a:rPr lang="en-US" sz="2700" dirty="0" smtClean="0"/>
              <a:t>identification </a:t>
            </a:r>
            <a:r>
              <a:rPr lang="en-US" sz="2700" dirty="0"/>
              <a:t>of </a:t>
            </a:r>
            <a:r>
              <a:rPr lang="en-US" sz="2700" dirty="0" smtClean="0">
                <a:solidFill>
                  <a:srgbClr val="B40000"/>
                </a:solidFill>
              </a:rPr>
              <a:t>factors </a:t>
            </a:r>
            <a:r>
              <a:rPr lang="en-US" sz="2700" dirty="0">
                <a:solidFill>
                  <a:srgbClr val="B40000"/>
                </a:solidFill>
              </a:rPr>
              <a:t>that are </a:t>
            </a:r>
            <a:r>
              <a:rPr lang="en-US" sz="2700" dirty="0" smtClean="0">
                <a:solidFill>
                  <a:srgbClr val="B40000"/>
                </a:solidFill>
              </a:rPr>
              <a:t>specific </a:t>
            </a:r>
            <a:r>
              <a:rPr lang="en-US" sz="2700" dirty="0" smtClean="0"/>
              <a:t>to the </a:t>
            </a:r>
            <a:r>
              <a:rPr lang="en-US" sz="2700" dirty="0"/>
              <a:t>current </a:t>
            </a:r>
            <a:r>
              <a:rPr lang="en-US" sz="2700" dirty="0" smtClean="0"/>
              <a:t>individual.</a:t>
            </a:r>
          </a:p>
          <a:p>
            <a:pPr marL="0" indent="0">
              <a:spcBef>
                <a:spcPts val="0"/>
              </a:spcBef>
              <a:buNone/>
            </a:pPr>
            <a:endParaRPr lang="en-US" sz="27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700" dirty="0" smtClean="0"/>
              <a:t>     </a:t>
            </a:r>
            <a:endParaRPr lang="en-US" sz="2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599" y="5334000"/>
            <a:ext cx="8638693" cy="129540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Collaborators: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Gregory </a:t>
            </a:r>
            <a:r>
              <a:rPr lang="en-US" sz="2000" dirty="0"/>
              <a:t>F. </a:t>
            </a:r>
            <a:r>
              <a:rPr lang="en-US" sz="2000" dirty="0" smtClean="0"/>
              <a:t>Cooper, David Whitcomb (Gastroenterology &amp; Hepatology</a:t>
            </a:r>
            <a:r>
              <a:rPr lang="en-US" sz="2000" dirty="0"/>
              <a:t>), </a:t>
            </a:r>
            <a:r>
              <a:rPr lang="en-US" sz="2000" dirty="0" smtClean="0"/>
              <a:t>Adriana Johnson (MSTP trainee), Lorne Walker (Pediatrics Infectious Diseases</a:t>
            </a:r>
            <a:r>
              <a:rPr lang="en-US" sz="2000" dirty="0"/>
              <a:t>), Patrick </a:t>
            </a:r>
            <a:r>
              <a:rPr lang="en-US" sz="2000" dirty="0" smtClean="0"/>
              <a:t>O'Halloran (Staff)</a:t>
            </a:r>
            <a:endParaRPr lang="en-US" sz="2000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410200" y="1181815"/>
            <a:ext cx="3457093" cy="3395401"/>
            <a:chOff x="4114800" y="1676400"/>
            <a:chExt cx="4191000" cy="4116211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4306711"/>
              <a:ext cx="4191000" cy="1485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" name="Picture 3" descr="C:\Users\home\Desktop\Untitle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3493" y="1676400"/>
              <a:ext cx="2233614" cy="1916539"/>
            </a:xfrm>
            <a:prstGeom prst="rect">
              <a:avLst/>
            </a:prstGeom>
            <a:noFill/>
            <a:ln>
              <a:solidFill>
                <a:prstClr val="black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Down Arrow 10"/>
            <p:cNvSpPr/>
            <p:nvPr/>
          </p:nvSpPr>
          <p:spPr>
            <a:xfrm>
              <a:off x="5981700" y="3613195"/>
              <a:ext cx="457200" cy="685800"/>
            </a:xfrm>
            <a:prstGeom prst="downArrow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4880987"/>
            <a:ext cx="3886200" cy="75781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5121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B40000"/>
                </a:solidFill>
                <a:ea typeface="Calibri"/>
                <a:cs typeface="Times New Roman"/>
              </a:rPr>
              <a:t>2. Personalized </a:t>
            </a:r>
            <a:r>
              <a:rPr lang="en-US" sz="3200" dirty="0">
                <a:solidFill>
                  <a:srgbClr val="B40000"/>
                </a:solidFill>
                <a:ea typeface="Calibri"/>
                <a:cs typeface="Times New Roman"/>
              </a:rPr>
              <a:t>Modeling &amp; Precision Medicine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20" y="3429000"/>
            <a:ext cx="3865154" cy="2286000"/>
          </a:xfrm>
        </p:spPr>
        <p:txBody>
          <a:bodyPr lIns="45720" rIns="45720">
            <a:noAutofit/>
          </a:bodyPr>
          <a:lstStyle/>
          <a:p>
            <a:pPr marL="0" indent="0">
              <a:buNone/>
            </a:pPr>
            <a:r>
              <a:rPr lang="en-US" sz="2500" dirty="0"/>
              <a:t>The </a:t>
            </a:r>
            <a:r>
              <a:rPr lang="en-US" sz="2500" dirty="0">
                <a:solidFill>
                  <a:srgbClr val="B40000"/>
                </a:solidFill>
              </a:rPr>
              <a:t>All of Us Pennsylvania Research </a:t>
            </a:r>
            <a:r>
              <a:rPr lang="en-US" sz="2500" dirty="0" smtClean="0">
                <a:solidFill>
                  <a:srgbClr val="B40000"/>
                </a:solidFill>
              </a:rPr>
              <a:t>Program </a:t>
            </a:r>
            <a:r>
              <a:rPr lang="en-US" sz="2500" dirty="0" smtClean="0"/>
              <a:t>will </a:t>
            </a:r>
            <a:r>
              <a:rPr lang="en-US" sz="2500" dirty="0"/>
              <a:t>enroll </a:t>
            </a:r>
            <a:r>
              <a:rPr lang="en-US" sz="2500" dirty="0" smtClean="0">
                <a:solidFill>
                  <a:srgbClr val="B40000"/>
                </a:solidFill>
              </a:rPr>
              <a:t>120,000 participants </a:t>
            </a:r>
            <a:r>
              <a:rPr lang="en-US" sz="2500" dirty="0"/>
              <a:t>for the </a:t>
            </a:r>
            <a:r>
              <a:rPr lang="en-US" sz="2500" dirty="0">
                <a:solidFill>
                  <a:srgbClr val="B40000"/>
                </a:solidFill>
              </a:rPr>
              <a:t>All of Us </a:t>
            </a:r>
            <a:r>
              <a:rPr lang="en-US" sz="2500" dirty="0" smtClean="0">
                <a:solidFill>
                  <a:srgbClr val="B40000"/>
                </a:solidFill>
              </a:rPr>
              <a:t>Research </a:t>
            </a:r>
            <a:r>
              <a:rPr lang="en-US" sz="2500" dirty="0">
                <a:solidFill>
                  <a:srgbClr val="B40000"/>
                </a:solidFill>
              </a:rPr>
              <a:t>Program </a:t>
            </a:r>
            <a:r>
              <a:rPr lang="en-US" sz="2500" dirty="0" smtClean="0"/>
              <a:t>and </a:t>
            </a:r>
            <a:r>
              <a:rPr lang="en-US" sz="2500" dirty="0"/>
              <a:t>will collect EHR data and bio specimens.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14600" y="5943600"/>
            <a:ext cx="6395720" cy="7620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Collaborators: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Steven E. </a:t>
            </a:r>
            <a:r>
              <a:rPr lang="en-US" sz="2000" dirty="0" smtClean="0"/>
              <a:t>Reis (CTSI) and Oscar Marroquin (Medicine)</a:t>
            </a: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5347" y="5943600"/>
            <a:ext cx="3867652" cy="7620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Funding: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UG3 OD023153</a:t>
            </a:r>
            <a:endParaRPr lang="en-US" sz="2000" dirty="0"/>
          </a:p>
        </p:txBody>
      </p:sp>
      <p:pic>
        <p:nvPicPr>
          <p:cNvPr id="12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574" y="1143000"/>
            <a:ext cx="455027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home\Documents\allof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92136"/>
            <a:ext cx="1905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Documents\allofusp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58711"/>
            <a:ext cx="19050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812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3. Data Mining &amp; Causal Discovery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599" y="5867400"/>
            <a:ext cx="8638693" cy="76200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Collaborators: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Gregory </a:t>
            </a:r>
            <a:r>
              <a:rPr lang="en-US" sz="2000" dirty="0"/>
              <a:t>F. </a:t>
            </a:r>
            <a:r>
              <a:rPr lang="en-US" sz="2000" dirty="0" smtClean="0"/>
              <a:t>Cooper and Jeremy Espino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989" y="2149632"/>
            <a:ext cx="5372625" cy="3276601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8600" y="1219201"/>
            <a:ext cx="3124200" cy="3352800"/>
          </a:xfrm>
        </p:spPr>
        <p:txBody>
          <a:bodyPr lIns="45720" rIns="4572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500" dirty="0" smtClean="0"/>
              <a:t>Develop algorithms to analyze biomedical data to find </a:t>
            </a:r>
            <a:r>
              <a:rPr lang="en-US" sz="2500" dirty="0" smtClean="0">
                <a:solidFill>
                  <a:srgbClr val="0070C0"/>
                </a:solidFill>
              </a:rPr>
              <a:t>causal relationships </a:t>
            </a:r>
            <a:r>
              <a:rPr lang="en-US" sz="2500" dirty="0" smtClean="0"/>
              <a:t>that are novel, significant and valid.</a:t>
            </a:r>
            <a:endParaRPr lang="en-US" sz="2500" dirty="0"/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8600" y="4800600"/>
            <a:ext cx="3127248" cy="75781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Funding: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U54 HG008540</a:t>
            </a:r>
            <a:endParaRPr lang="en-US" sz="2000" dirty="0"/>
          </a:p>
        </p:txBody>
      </p:sp>
      <p:pic>
        <p:nvPicPr>
          <p:cNvPr id="16" name="Picture 15" descr="http://www.ccd.pitt.edu/wp-content/uploads/2015/03/logo-sbg-15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4326"/>
          <a:stretch/>
        </p:blipFill>
        <p:spPr bwMode="auto">
          <a:xfrm>
            <a:off x="3352800" y="1219201"/>
            <a:ext cx="2103120" cy="833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6477000" y="1372557"/>
            <a:ext cx="2390292" cy="48582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err="1" smtClean="0">
                <a:solidFill>
                  <a:srgbClr val="0070C0"/>
                </a:solidFill>
              </a:rPr>
              <a:t>www.ccd.pitt.edu</a:t>
            </a:r>
            <a:endParaRPr lang="en-US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6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4</a:t>
            </a:r>
            <a:r>
              <a:rPr lang="en-US" sz="3200" dirty="0" smtClean="0">
                <a:solidFill>
                  <a:srgbClr val="0070C0"/>
                </a:solidFill>
              </a:rPr>
              <a:t>. Reuse of EMR Data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949" y="1142999"/>
            <a:ext cx="5254451" cy="4038601"/>
          </a:xfrm>
        </p:spPr>
        <p:txBody>
          <a:bodyPr lIns="45720" rIns="45720">
            <a:noAutofit/>
          </a:bodyPr>
          <a:lstStyle/>
          <a:p>
            <a:pPr marL="0" indent="0">
              <a:buNone/>
            </a:pPr>
            <a:r>
              <a:rPr lang="en-US" sz="2500" dirty="0"/>
              <a:t>Enable </a:t>
            </a:r>
            <a:r>
              <a:rPr lang="en-US" sz="2500" dirty="0" smtClean="0"/>
              <a:t>reuse of Electronic </a:t>
            </a:r>
            <a:r>
              <a:rPr lang="en-US" sz="2500" dirty="0"/>
              <a:t>M</a:t>
            </a:r>
            <a:r>
              <a:rPr lang="en-US" sz="2500" dirty="0" smtClean="0"/>
              <a:t>edical </a:t>
            </a:r>
            <a:r>
              <a:rPr lang="en-US" sz="2500" dirty="0"/>
              <a:t>R</a:t>
            </a:r>
            <a:r>
              <a:rPr lang="en-US" sz="2500" dirty="0" smtClean="0"/>
              <a:t>ecord (EMR) data for clinical</a:t>
            </a:r>
            <a:r>
              <a:rPr lang="en-US" sz="2500" dirty="0"/>
              <a:t>, translational, and informatics </a:t>
            </a:r>
            <a:r>
              <a:rPr lang="en-US" sz="2500" dirty="0" smtClean="0"/>
              <a:t>research.</a:t>
            </a:r>
          </a:p>
          <a:p>
            <a:r>
              <a:rPr lang="en-US" sz="2500" dirty="0" smtClean="0"/>
              <a:t>Pitt </a:t>
            </a:r>
            <a:r>
              <a:rPr lang="en-US" sz="2500" dirty="0" smtClean="0">
                <a:solidFill>
                  <a:srgbClr val="0070C0"/>
                </a:solidFill>
              </a:rPr>
              <a:t>EMR data warehouse </a:t>
            </a:r>
            <a:r>
              <a:rPr lang="en-US" sz="2500" dirty="0" smtClean="0"/>
              <a:t>(Neptune)</a:t>
            </a:r>
          </a:p>
          <a:p>
            <a:r>
              <a:rPr lang="en-US" sz="2500" dirty="0" smtClean="0"/>
              <a:t>NCATS-funded i2b2 data repository for </a:t>
            </a:r>
            <a:r>
              <a:rPr lang="en-US" sz="2500" dirty="0">
                <a:solidFill>
                  <a:srgbClr val="0070C0"/>
                </a:solidFill>
              </a:rPr>
              <a:t>Accrual </a:t>
            </a:r>
            <a:r>
              <a:rPr lang="en-US" sz="2500" dirty="0" smtClean="0">
                <a:solidFill>
                  <a:srgbClr val="0070C0"/>
                </a:solidFill>
              </a:rPr>
              <a:t>of patients to </a:t>
            </a:r>
            <a:r>
              <a:rPr lang="en-US" sz="2500" dirty="0">
                <a:solidFill>
                  <a:srgbClr val="0070C0"/>
                </a:solidFill>
              </a:rPr>
              <a:t>Clinical Trials </a:t>
            </a:r>
            <a:r>
              <a:rPr lang="en-US" sz="2500" dirty="0"/>
              <a:t>(ACT) </a:t>
            </a:r>
            <a:r>
              <a:rPr lang="en-US" sz="2500" dirty="0" smtClean="0"/>
              <a:t>network</a:t>
            </a:r>
          </a:p>
          <a:p>
            <a:r>
              <a:rPr lang="en-US" sz="2500" dirty="0"/>
              <a:t>PCORI-funded </a:t>
            </a:r>
            <a:r>
              <a:rPr lang="en-US" sz="2500" dirty="0" err="1">
                <a:solidFill>
                  <a:srgbClr val="0070C0"/>
                </a:solidFill>
              </a:rPr>
              <a:t>PaTH</a:t>
            </a:r>
            <a:r>
              <a:rPr lang="en-US" sz="2500" dirty="0"/>
              <a:t> </a:t>
            </a:r>
            <a:r>
              <a:rPr lang="en-US" sz="2500" dirty="0" smtClean="0"/>
              <a:t>clinical data research network (CDRN)</a:t>
            </a:r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19600" y="5473429"/>
            <a:ext cx="4495800" cy="115759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Collaborators: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Steven E. </a:t>
            </a:r>
            <a:r>
              <a:rPr lang="en-US" sz="2000" dirty="0" smtClean="0"/>
              <a:t>Reis (CTSI), Michael </a:t>
            </a:r>
            <a:r>
              <a:rPr lang="en-US" sz="2000" dirty="0"/>
              <a:t>J. </a:t>
            </a:r>
            <a:r>
              <a:rPr lang="en-US" sz="2000" dirty="0" err="1" smtClean="0"/>
              <a:t>Becich</a:t>
            </a:r>
            <a:r>
              <a:rPr lang="en-US" sz="2000" dirty="0" smtClean="0"/>
              <a:t> and Jonathan Silverstein (CRIO)</a:t>
            </a: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8328" y="5396419"/>
            <a:ext cx="3810000" cy="1263785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Funding: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NCATS (NIH) UL1 </a:t>
            </a:r>
            <a:r>
              <a:rPr lang="en-US" sz="2000" dirty="0" smtClean="0"/>
              <a:t>TR000005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CATS (NIH) UL1 TR000005-09S1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PCORI CDRN 1306-04912</a:t>
            </a:r>
          </a:p>
        </p:txBody>
      </p:sp>
      <p:pic>
        <p:nvPicPr>
          <p:cNvPr id="8" name="Picture 8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571" y="4287954"/>
            <a:ext cx="3172047" cy="121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80861"/>
            <a:ext cx="3179763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decic.thevislab.com/lib/exe/fetch.php?w=350&amp;tok=74ea7a&amp;media=wiki:neptu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46974"/>
            <a:ext cx="2435225" cy="9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890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439</Words>
  <Application>Microsoft Office PowerPoint</Application>
  <PresentationFormat>On-screen Show (4:3)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Shyam Visweswaran, MD, PhD</vt:lpstr>
      <vt:lpstr>Research focuses on different aspects of the Learning Health System</vt:lpstr>
      <vt:lpstr>1. Learning Electronic Medical Record System</vt:lpstr>
      <vt:lpstr>2. Personalized Modeling &amp; Precision Medicine</vt:lpstr>
      <vt:lpstr>2. Personalized Modeling &amp; Precision Medicine</vt:lpstr>
      <vt:lpstr>3. Data Mining &amp; Causal Discovery</vt:lpstr>
      <vt:lpstr>4. Reuse of EMR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Shyam Visweswaran</dc:creator>
  <cp:lastModifiedBy>Schwenk, Melissa Dawn</cp:lastModifiedBy>
  <cp:revision>59</cp:revision>
  <dcterms:created xsi:type="dcterms:W3CDTF">2015-10-29T14:57:55Z</dcterms:created>
  <dcterms:modified xsi:type="dcterms:W3CDTF">2018-09-04T12:24:00Z</dcterms:modified>
</cp:coreProperties>
</file>