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6" r:id="rId1"/>
  </p:sldMasterIdLst>
  <p:notesMasterIdLst>
    <p:notesMasterId r:id="rId6"/>
  </p:notesMasterIdLst>
  <p:handoutMasterIdLst>
    <p:handoutMasterId r:id="rId7"/>
  </p:handoutMasterIdLst>
  <p:sldIdLst>
    <p:sldId id="716" r:id="rId2"/>
    <p:sldId id="723" r:id="rId3"/>
    <p:sldId id="725" r:id="rId4"/>
    <p:sldId id="717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7CF8A"/>
    <a:srgbClr val="5BD4FF"/>
    <a:srgbClr val="66FF33"/>
    <a:srgbClr val="3366FF"/>
    <a:srgbClr val="66FFFF"/>
    <a:srgbClr val="FFFF00"/>
    <a:srgbClr val="FF3300"/>
    <a:srgbClr val="F8F8F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0"/>
  </p:normalViewPr>
  <p:slideViewPr>
    <p:cSldViewPr>
      <p:cViewPr varScale="1">
        <p:scale>
          <a:sx n="86" d="100"/>
          <a:sy n="86" d="100"/>
        </p:scale>
        <p:origin x="2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21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21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3D820D-3B0D-4E02-A229-5AA8EC6B5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86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AA05D7-3CEE-486F-A691-CF86CE04B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82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0390825-264C-4E69-A4AA-6EAC1155BAD2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0390825-264C-4E69-A4AA-6EAC1155BAD2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0390825-264C-4E69-A4AA-6EAC1155BAD2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D46A03E-2F5E-40B7-B10D-73ABC81B7A1C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0D57-3B13-4155-A045-30E45D924BAA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F303-6219-4D10-9924-DCA1292B4F7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D064-BF08-4060-A83C-58F6917F47D8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8109-B29A-499C-805F-6547E27573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D391-7BB3-4F7E-9ACD-9E7567B75D69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B193-3442-4486-9622-9F4E7174B3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68F5-1482-44F6-B287-8760DC568394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F1F1-2666-4C28-84A4-446E3AEB92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8858-F435-4F90-AB88-F935383CF559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5641-1A9B-4BA9-9F62-1144BDC7B8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F3E-9BEE-426D-99C5-B9B874214FB9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3C7F-169B-4023-A89E-BB64548B0B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8EF7-E3D1-41CB-8760-12DA380FD936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47D9-2908-4405-BAAC-43E0D1D9719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4016-385D-4008-AAFD-15658CA0EF77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710C-3032-421F-8EE6-A3A853AA2A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6BE2-C85C-4B2B-9C91-9192BDDC0FAA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31A2-D683-494A-8806-FB2A3ED8BF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3338-E64B-4472-8089-F64087D35BD8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C3AC-E35A-4D82-B7CA-BF1FF30089F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D489-4C78-4ACB-8142-41772FF04330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4A66-6EF0-4A53-AA02-BF2AB96B71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4C9FF5-184E-4681-B894-DD7C6A957F01}" type="datetime1">
              <a:rPr lang="en-US" altLang="en-US" smtClean="0"/>
              <a:pPr/>
              <a:t>8/17/2017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C69AE5C-CEEB-43A0-8E54-CA16173D7B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Dna-SNP.sv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1402" y="5042359"/>
            <a:ext cx="5177780" cy="1724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Xia Jiang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Associate Professor of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Biomedical Informatics, of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Intelligent Systems Program, and </a:t>
            </a:r>
            <a:r>
              <a:rPr lang="en-US" sz="1800" dirty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of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Join CMU-Pitt Computational </a:t>
            </a:r>
            <a:r>
              <a:rPr lang="en-US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Biology Ph.D.</a:t>
            </a:r>
            <a:r>
              <a:rPr lang="en-US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Baskerville Old Face" panose="02020602080505020303" pitchFamily="18" charset="0"/>
                <a:ea typeface="宋体" pitchFamily="2" charset="-122"/>
              </a:rPr>
              <a:t>Program</a:t>
            </a:r>
            <a:endParaRPr lang="en-US" sz="1800" dirty="0">
              <a:solidFill>
                <a:srgbClr val="7030A0"/>
              </a:solidFill>
              <a:latin typeface="Baskerville Old Face" panose="02020602080505020303" pitchFamily="18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900" dirty="0" smtClean="0"/>
          </a:p>
        </p:txBody>
      </p:sp>
      <p:pic>
        <p:nvPicPr>
          <p:cNvPr id="7" name="Picture 43" descr="dbm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07" y="4977989"/>
            <a:ext cx="1394004" cy="139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seal3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35" y="5042359"/>
            <a:ext cx="1277223" cy="12772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191000" y="1027751"/>
            <a:ext cx="4843061" cy="3516579"/>
            <a:chOff x="3015606" y="2422279"/>
            <a:chExt cx="4565977" cy="2852004"/>
          </a:xfrm>
        </p:grpSpPr>
        <p:sp>
          <p:nvSpPr>
            <p:cNvPr id="23" name="Oval 22"/>
            <p:cNvSpPr/>
            <p:nvPr/>
          </p:nvSpPr>
          <p:spPr>
            <a:xfrm>
              <a:off x="3926727" y="3576692"/>
              <a:ext cx="2896160" cy="58881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82721" y="2422279"/>
              <a:ext cx="19988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en-US" sz="1200" b="1" dirty="0" smtClean="0">
                  <a:solidFill>
                    <a:srgbClr val="00B050"/>
                  </a:solidFill>
                </a:rPr>
                <a:t>1. Big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data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science: Efficient probabilistic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and deep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learning; New algorithms development.</a:t>
              </a:r>
              <a:endParaRPr lang="en-US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5606" y="2706710"/>
              <a:ext cx="2510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en-US" sz="1200" b="1" dirty="0" smtClean="0">
                  <a:solidFill>
                    <a:srgbClr val="00B050"/>
                  </a:solidFill>
                </a:rPr>
                <a:t>2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.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Bayesian epistasis; Interaction and causal modeling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and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discovery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in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cancer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o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mics</a:t>
              </a:r>
              <a:endParaRPr lang="en-US" altLang="en-US" sz="1200" b="1" dirty="0">
                <a:solidFill>
                  <a:srgbClr val="00B050"/>
                </a:solidFill>
              </a:endParaRPr>
            </a:p>
            <a:p>
              <a:pPr eaLnBrk="1" hangingPunct="1"/>
              <a:endParaRPr lang="en-US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04445" y="4488141"/>
              <a:ext cx="1940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en-US" sz="1200" dirty="0" smtClean="0">
                  <a:solidFill>
                    <a:srgbClr val="00B050"/>
                  </a:solidFill>
                </a:rPr>
                <a:t>3.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Precision and personalized medicine via AI-based methods </a:t>
              </a:r>
              <a:endParaRPr lang="en-US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6098760" y="3253276"/>
              <a:ext cx="364084" cy="3234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4099533" y="3290785"/>
              <a:ext cx="305936" cy="3404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Up Arrow 29"/>
            <p:cNvSpPr/>
            <p:nvPr/>
          </p:nvSpPr>
          <p:spPr>
            <a:xfrm>
              <a:off x="6364454" y="4111736"/>
              <a:ext cx="307986" cy="28091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4066113" y="3618391"/>
              <a:ext cx="2748980" cy="41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>
                  <a:ln>
                    <a:solidFill>
                      <a:schemeClr val="tx1"/>
                    </a:solidFill>
                    <a:prstDash val="sysDash"/>
                  </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50800" dist="50800" dir="5400000" algn="ctr" rotWithShape="0">
                      <a:schemeClr val="tx2"/>
                    </a:outerShdw>
                    <a:reflection blurRad="6350" stA="55000" endA="300" endPos="45500" dir="5400000" sy="-100000" algn="bl" rotWithShape="0"/>
                  </a:effectLst>
                </a:rPr>
                <a:t>Areas of Research </a:t>
              </a:r>
              <a:endParaRPr lang="en-US" altLang="en-US" sz="2400" dirty="0">
                <a:ln>
                  <a:solidFill>
                    <a:schemeClr val="tx1"/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/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44" y="4348329"/>
              <a:ext cx="1457325" cy="92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2" y="740428"/>
            <a:ext cx="3636646" cy="40912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04800" y="381001"/>
            <a:ext cx="88392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zh-CN" sz="1800" b="1" dirty="0" smtClean="0">
                <a:solidFill>
                  <a:srgbClr val="C00000"/>
                </a:solidFill>
                <a:effectLst>
                  <a:glow rad="127000">
                    <a:schemeClr val="bg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Detecting Genome Wide Epistasis with Efficient Bayesian Network Learning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685800" y="609600"/>
            <a:ext cx="8610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zh-CN" sz="1400" b="1" dirty="0" smtClean="0">
                <a:solidFill>
                  <a:srgbClr val="00B050"/>
                </a:solidFill>
                <a:effectLst>
                  <a:glow rad="127000">
                    <a:schemeClr val="bg2"/>
                  </a:glow>
                  <a:outerShdw blurRad="50800" dist="50800" dir="5400000" algn="ctr" rotWithShape="0">
                    <a:schemeClr val="bg2"/>
                  </a:outerShdw>
                </a:effectLst>
                <a:ea typeface="宋体" pitchFamily="2" charset="-122"/>
              </a:rPr>
              <a:t>NIH R00, Role: PI. Grant Number:R00LM010822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8" y="1066799"/>
            <a:ext cx="2413000" cy="30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92" y="1603327"/>
            <a:ext cx="2254250" cy="214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650" y="4191000"/>
            <a:ext cx="2806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folHlink"/>
                </a:solidFill>
                <a:ea typeface="ＭＳ Ｐゴシック" charset="0"/>
                <a:cs typeface="ＭＳ Ｐゴシック" charset="0"/>
                <a:hlinkClick r:id="rId5"/>
              </a:rPr>
              <a:t>http</a:t>
            </a:r>
            <a:r>
              <a:rPr lang="en-US" sz="1000" b="1" dirty="0">
                <a:solidFill>
                  <a:schemeClr val="folHlink"/>
                </a:solidFill>
                <a:ea typeface="ＭＳ Ｐゴシック" charset="0"/>
                <a:cs typeface="ＭＳ Ｐゴシック" charset="0"/>
                <a:hlinkClick r:id="rId5"/>
              </a:rPr>
              <a:t>://</a:t>
            </a:r>
            <a:r>
              <a:rPr lang="en-US" sz="1000" b="1" dirty="0" smtClean="0">
                <a:solidFill>
                  <a:schemeClr val="folHlink"/>
                </a:solidFill>
                <a:ea typeface="ＭＳ Ｐゴシック" charset="0"/>
                <a:cs typeface="ＭＳ Ｐゴシック" charset="0"/>
                <a:hlinkClick r:id="rId5"/>
              </a:rPr>
              <a:t>en.wikipedia.org/wiki/File:Dna-SNP.svg</a:t>
            </a:r>
            <a:r>
              <a:rPr lang="en-US" sz="1000" b="1" dirty="0" smtClean="0">
                <a:solidFill>
                  <a:schemeClr val="folHlink"/>
                </a:solidFill>
                <a:ea typeface="ＭＳ Ｐゴシック" charset="0"/>
                <a:cs typeface="ＭＳ Ｐゴシック" charset="0"/>
              </a:rPr>
              <a:t>  </a:t>
            </a:r>
            <a:endParaRPr lang="en-US" sz="1000" b="1" dirty="0">
              <a:solidFill>
                <a:schemeClr val="folHlin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350" y="4731713"/>
            <a:ext cx="21526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 smtClean="0"/>
              <a:t>Challenge: worse than exponential </a:t>
            </a:r>
            <a:r>
              <a:rPr lang="en-US" altLang="en-US" sz="1400" b="1" dirty="0"/>
              <a:t>m</a:t>
            </a:r>
            <a:r>
              <a:rPr lang="en-US" altLang="en-US" sz="1400" b="1" dirty="0" smtClean="0"/>
              <a:t>odel </a:t>
            </a:r>
            <a:r>
              <a:rPr lang="en-US" altLang="en-US" sz="1400" b="1" dirty="0"/>
              <a:t>s</a:t>
            </a:r>
            <a:r>
              <a:rPr lang="en-US" altLang="en-US" sz="1400" b="1" dirty="0" smtClean="0"/>
              <a:t>earch </a:t>
            </a:r>
            <a:r>
              <a:rPr lang="en-US" altLang="en-US" sz="1400" b="1" dirty="0"/>
              <a:t>s</a:t>
            </a:r>
            <a:r>
              <a:rPr lang="en-US" altLang="en-US" sz="1400" b="1" dirty="0" smtClean="0"/>
              <a:t>pace for </a:t>
            </a:r>
            <a:r>
              <a:rPr lang="en-US" altLang="en-US" sz="1400" b="1" dirty="0"/>
              <a:t>genetic interactions (multi-SNPs) when </a:t>
            </a:r>
            <a:r>
              <a:rPr lang="en-US" altLang="en-US" sz="1400" b="1" dirty="0" smtClean="0"/>
              <a:t>learning from high dimensional data</a:t>
            </a:r>
            <a:endParaRPr lang="en-US" alt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5491101" y="3852446"/>
            <a:ext cx="2493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 smtClean="0"/>
              <a:t>3. Novel efficient learning </a:t>
            </a:r>
            <a:r>
              <a:rPr lang="en-US" altLang="en-US" sz="1400" b="1" dirty="0"/>
              <a:t>a</a:t>
            </a:r>
            <a:r>
              <a:rPr lang="en-US" altLang="en-US" sz="1400" b="1" dirty="0" smtClean="0"/>
              <a:t>lgorithms: MBS, REGAL, LEAP, and IGAIN</a:t>
            </a:r>
            <a:endParaRPr lang="en-US" alt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360592" y="3767467"/>
            <a:ext cx="2333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 smtClean="0"/>
              <a:t>1. BN-Based model </a:t>
            </a:r>
            <a:r>
              <a:rPr lang="en-US" altLang="en-US" sz="1400" b="1" dirty="0"/>
              <a:t>r</a:t>
            </a:r>
            <a:r>
              <a:rPr lang="en-US" altLang="en-US" sz="1400" b="1" dirty="0" smtClean="0"/>
              <a:t>epresentation and definition</a:t>
            </a:r>
            <a:endParaRPr lang="en-US" altLang="en-US" sz="1400" b="1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73324" y="1001061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n>
                  <a:solidFill>
                    <a:schemeClr val="tx1"/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/>
                  </a:outerShdw>
                  <a:reflection blurRad="6350" stA="55000" endA="300" endPos="45500" dir="5400000" sy="-100000" algn="bl" rotWithShape="0"/>
                </a:effectLst>
              </a:rPr>
              <a:t>Major  Contribution</a:t>
            </a:r>
            <a:endParaRPr lang="en-US" altLang="en-US" sz="2400" dirty="0">
              <a:ln>
                <a:solidFill>
                  <a:schemeClr val="tx1"/>
                </a:solidFill>
                <a:prstDash val="sysDash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2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01255" y="4650080"/>
            <a:ext cx="4603387" cy="1779697"/>
            <a:chOff x="1600200" y="1828800"/>
            <a:chExt cx="6172200" cy="4038601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200399" y="4572001"/>
              <a:ext cx="3269458" cy="12954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276600" y="4695880"/>
              <a:ext cx="3166772" cy="104763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>
                  <a:ea typeface="ＭＳ Ｐゴシック" charset="0"/>
                  <a:cs typeface="ＭＳ Ｐゴシック" charset="0"/>
                </a:rPr>
                <a:t>Up to 4 SNPs Combinations with 1001 SNPS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600200" y="1828800"/>
              <a:ext cx="1676400" cy="685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868865" y="1897586"/>
              <a:ext cx="1219200" cy="40680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ea typeface="ＭＳ Ｐゴシック" charset="0"/>
                  <a:cs typeface="ＭＳ Ｐゴシック" charset="0"/>
                </a:rPr>
                <a:t>MBS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6096000" y="1828800"/>
              <a:ext cx="1676400" cy="685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6324601" y="1920839"/>
              <a:ext cx="1219200" cy="40680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err="1">
                  <a:ea typeface="ＭＳ Ｐゴシック" charset="0"/>
                  <a:cs typeface="ＭＳ Ｐゴシック" charset="0"/>
                </a:rPr>
                <a:t>BayCom</a:t>
              </a:r>
              <a:endParaRPr lang="en-US" sz="1200" b="1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2590800" y="2514600"/>
              <a:ext cx="2057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>
              <a:off x="4648200" y="2514600"/>
              <a:ext cx="2057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2171699" y="3329098"/>
              <a:ext cx="2057400" cy="1047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 smtClean="0">
                  <a:ea typeface="ＭＳ Ｐゴシック" charset="0"/>
                  <a:cs typeface="ＭＳ Ｐゴシック" charset="0"/>
                </a:rPr>
                <a:t>MBS took </a:t>
              </a:r>
              <a:r>
                <a:rPr lang="en-US" sz="1200" b="1" dirty="0">
                  <a:ea typeface="ＭＳ Ｐゴシック" charset="0"/>
                  <a:cs typeface="ＭＳ Ｐゴシック" charset="0"/>
                </a:rPr>
                <a:t>4.1 Hours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064249" y="5420047"/>
            <a:ext cx="1840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ea typeface="ＭＳ Ｐゴシック" charset="0"/>
                <a:cs typeface="ＭＳ Ｐゴシック" charset="0"/>
              </a:rPr>
              <a:t>BayCom</a:t>
            </a:r>
            <a:r>
              <a:rPr lang="en-US" sz="1200" b="1" dirty="0" smtClean="0">
                <a:ea typeface="ＭＳ Ｐゴシック" charset="0"/>
                <a:cs typeface="ＭＳ Ｐゴシック" charset="0"/>
              </a:rPr>
              <a:t> would </a:t>
            </a:r>
            <a:r>
              <a:rPr lang="en-US" sz="1200" b="1" dirty="0">
                <a:ea typeface="ＭＳ Ｐゴシック" charset="0"/>
                <a:cs typeface="ＭＳ Ｐゴシック" charset="0"/>
              </a:rPr>
              <a:t>take 3.71 years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67000" y="4591111"/>
            <a:ext cx="1634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/>
              <a:t>2</a:t>
            </a:r>
            <a:r>
              <a:rPr lang="en-US" altLang="en-US" sz="1400" b="1" dirty="0" smtClean="0"/>
              <a:t>. Novel score </a:t>
            </a:r>
            <a:r>
              <a:rPr lang="en-US" altLang="en-US" sz="1400" b="1" dirty="0"/>
              <a:t>c</a:t>
            </a:r>
            <a:r>
              <a:rPr lang="en-US" altLang="en-US" sz="1400" b="1" dirty="0" smtClean="0"/>
              <a:t>riteria: BNMBL and BNPP</a:t>
            </a:r>
            <a:endParaRPr lang="en-US" altLang="en-US" sz="1400" b="1" dirty="0"/>
          </a:p>
        </p:txBody>
      </p:sp>
      <p:sp>
        <p:nvSpPr>
          <p:cNvPr id="42" name="16-Point Star 41"/>
          <p:cNvSpPr/>
          <p:nvPr/>
        </p:nvSpPr>
        <p:spPr>
          <a:xfrm>
            <a:off x="2282670" y="5420047"/>
            <a:ext cx="2557023" cy="1350159"/>
          </a:xfrm>
          <a:prstGeom prst="star16">
            <a:avLst/>
          </a:prstGeom>
          <a:solidFill>
            <a:srgbClr val="87C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80000"/>
              </a:lnSpc>
            </a:pPr>
            <a:r>
              <a:rPr lang="en-US" altLang="en-US" sz="1000" b="1" dirty="0">
                <a:solidFill>
                  <a:schemeClr val="tx1"/>
                </a:solidFill>
                <a:effectLst/>
              </a:rPr>
              <a:t>Each of the top 50 models scored by MBS contains at least one of the significant genes associated with breast cancer</a:t>
            </a:r>
          </a:p>
        </p:txBody>
      </p:sp>
      <p:sp>
        <p:nvSpPr>
          <p:cNvPr id="45" name="16-Point Star 44"/>
          <p:cNvSpPr/>
          <p:nvPr/>
        </p:nvSpPr>
        <p:spPr>
          <a:xfrm>
            <a:off x="5868736" y="1066799"/>
            <a:ext cx="2835529" cy="1698179"/>
          </a:xfrm>
          <a:prstGeom prst="star1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1000" b="1" dirty="0">
                <a:solidFill>
                  <a:schemeClr val="tx1"/>
                </a:solidFill>
                <a:sym typeface="Symbol" pitchFamily="18" charset="2"/>
              </a:rPr>
              <a:t>We found that SNP rs6094514, which is mapped to the EYA2 gene on chromosome 20, often appeared along with GAB2 in Late Onset Alzheimer’s patients.</a:t>
            </a:r>
          </a:p>
        </p:txBody>
      </p:sp>
      <p:sp>
        <p:nvSpPr>
          <p:cNvPr id="25" name="Rectangle 4" descr="Wide upward diagonal"/>
          <p:cNvSpPr>
            <a:spLocks noChangeArrowheads="1"/>
          </p:cNvSpPr>
          <p:nvPr/>
        </p:nvSpPr>
        <p:spPr bwMode="auto">
          <a:xfrm>
            <a:off x="6214601" y="2778442"/>
            <a:ext cx="23476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050" b="1" dirty="0" smtClean="0">
                <a:solidFill>
                  <a:schemeClr val="folHlink"/>
                </a:solidFill>
              </a:rPr>
              <a:t>Jiang  et al. BMC Bioinformatics (2011) ;12: 89</a:t>
            </a:r>
            <a:endParaRPr lang="en-US" altLang="en-US" sz="1050" b="1" dirty="0">
              <a:solidFill>
                <a:schemeClr val="folHlink"/>
              </a:solidFill>
            </a:endParaRPr>
          </a:p>
        </p:txBody>
      </p:sp>
      <p:sp>
        <p:nvSpPr>
          <p:cNvPr id="26" name="Rectangle 4" descr="Wide upward diagonal"/>
          <p:cNvSpPr>
            <a:spLocks noChangeArrowheads="1"/>
          </p:cNvSpPr>
          <p:nvPr/>
        </p:nvSpPr>
        <p:spPr bwMode="auto">
          <a:xfrm>
            <a:off x="6214600" y="3275365"/>
            <a:ext cx="23476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050" b="1" dirty="0" smtClean="0">
                <a:solidFill>
                  <a:schemeClr val="folHlink"/>
                </a:solidFill>
              </a:rPr>
              <a:t>Jiang et al. Genetic Epidemiology 2010 34(6) : 578-81</a:t>
            </a:r>
            <a:endParaRPr lang="en-US" altLang="en-US" sz="105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6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04800" y="381001"/>
            <a:ext cx="88392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zh-CN" sz="1800" b="1" dirty="0" smtClean="0">
                <a:solidFill>
                  <a:srgbClr val="C00000"/>
                </a:solidFill>
                <a:effectLst>
                  <a:glow rad="127000">
                    <a:schemeClr val="bg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A New Generation Clinical Decision Support System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762000" y="609600"/>
            <a:ext cx="86106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zh-CN" sz="1400" b="1" dirty="0" smtClean="0">
                <a:solidFill>
                  <a:srgbClr val="00B050"/>
                </a:solidFill>
                <a:effectLst>
                  <a:glow rad="127000">
                    <a:schemeClr val="bg2"/>
                  </a:glow>
                  <a:outerShdw blurRad="50800" dist="50800" dir="5400000" algn="ctr" rotWithShape="0">
                    <a:schemeClr val="bg2"/>
                  </a:outerShdw>
                </a:effectLst>
                <a:ea typeface="宋体" pitchFamily="2" charset="-122"/>
              </a:rPr>
              <a:t>NIH/NLM R01, Role: PI. Grant Number:R01LM011663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173" y="3366339"/>
            <a:ext cx="2333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 smtClean="0"/>
              <a:t>Challenge 1. </a:t>
            </a:r>
            <a:r>
              <a:rPr lang="en-US" altLang="en-US" sz="1400" b="1" dirty="0" smtClean="0"/>
              <a:t>Learning interactive causes from</a:t>
            </a:r>
            <a:r>
              <a:rPr lang="en-US" altLang="en-US" sz="1400" b="1" dirty="0" smtClean="0"/>
              <a:t> </a:t>
            </a:r>
            <a:r>
              <a:rPr lang="en-US" altLang="en-US" sz="1400" b="1" dirty="0" smtClean="0"/>
              <a:t>datasets is </a:t>
            </a:r>
            <a:r>
              <a:rPr lang="en-US" altLang="en-US" sz="1400" b="1" dirty="0" smtClean="0"/>
              <a:t>important, but it is by no means </a:t>
            </a:r>
            <a:r>
              <a:rPr lang="en-US" altLang="en-US" sz="1400" b="1" dirty="0" smtClean="0"/>
              <a:t>a </a:t>
            </a:r>
            <a:r>
              <a:rPr lang="en-US" altLang="en-US" sz="1400" b="1" dirty="0" smtClean="0"/>
              <a:t>trivial task.</a:t>
            </a:r>
          </a:p>
          <a:p>
            <a:pPr eaLnBrk="1" hangingPunct="1"/>
            <a:endParaRPr lang="en-US" altLang="en-US" sz="1400" b="1" dirty="0" smtClean="0"/>
          </a:p>
          <a:p>
            <a:pPr eaLnBrk="1" hangingPunct="1"/>
            <a:r>
              <a:rPr lang="en-US" altLang="en-US" sz="1400" b="1" dirty="0" smtClean="0"/>
              <a:t>Challenge 2. Big data driven machine learning is not yet sophisticated.</a:t>
            </a:r>
            <a:endParaRPr lang="en-US" altLang="en-US" sz="1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631854"/>
              </p:ext>
            </p:extLst>
          </p:nvPr>
        </p:nvGraphicFramePr>
        <p:xfrm>
          <a:off x="737839" y="1111443"/>
          <a:ext cx="3975100" cy="198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8" name="Visio" r:id="rId4" imgW="4627182" imgH="2304211" progId="Visio.Drawing.11">
                  <p:embed/>
                </p:oleObj>
              </mc:Choice>
              <mc:Fallback>
                <p:oleObj name="Visio" r:id="rId4" imgW="4627182" imgH="230421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39" y="1111443"/>
                        <a:ext cx="3975100" cy="1981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4800" y="5557395"/>
            <a:ext cx="8839200" cy="493364"/>
            <a:chOff x="476173" y="5535763"/>
            <a:chExt cx="8839200" cy="493364"/>
          </a:xfrm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476173" y="5535763"/>
              <a:ext cx="8839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None/>
              </a:pPr>
              <a:r>
                <a:rPr lang="en-US" altLang="zh-CN" sz="1800" b="1" dirty="0" smtClean="0">
                  <a:solidFill>
                    <a:srgbClr val="C00000"/>
                  </a:solidFill>
                  <a:effectLst>
                    <a:glow rad="127000">
                      <a:schemeClr val="bg2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itchFamily="2" charset="-122"/>
                </a:rPr>
                <a:t>Modeling </a:t>
              </a:r>
              <a:r>
                <a:rPr lang="en-US" altLang="zh-CN" sz="1800" b="1" dirty="0">
                  <a:solidFill>
                    <a:srgbClr val="C00000"/>
                  </a:solidFill>
                  <a:effectLst>
                    <a:glow rad="127000">
                      <a:schemeClr val="bg2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itchFamily="2" charset="-122"/>
                </a:rPr>
                <a:t>and Discovery of Biomedical Knowledge (CCMD) from Big Data (BD2K)</a:t>
              </a:r>
              <a:endParaRPr lang="en-US" altLang="zh-CN" sz="1800" b="1" dirty="0" smtClean="0">
                <a:solidFill>
                  <a:srgbClr val="C00000"/>
                </a:solidFill>
                <a:effectLst>
                  <a:glow rad="127000">
                    <a:schemeClr val="bg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23558" y="5764439"/>
              <a:ext cx="3436903" cy="264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  <a:buNone/>
              </a:pPr>
              <a:r>
                <a:rPr lang="en-US" altLang="zh-CN" sz="1400" b="1" dirty="0" smtClean="0">
                  <a:solidFill>
                    <a:srgbClr val="00B050"/>
                  </a:solidFill>
                  <a:effectLst>
                    <a:glow rad="127000">
                      <a:schemeClr val="bg2"/>
                    </a:glow>
                    <a:outerShdw blurRad="50800" dist="50800" dir="5400000" algn="ctr" rotWithShape="0">
                      <a:schemeClr val="bg2"/>
                    </a:outerShdw>
                  </a:effectLst>
                  <a:ea typeface="宋体" pitchFamily="2" charset="-122"/>
                </a:rPr>
                <a:t>NIH/NLM BD2K, Role: co-investigator. 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4691" y="3053175"/>
            <a:ext cx="2501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200" b="1" dirty="0" smtClean="0"/>
              <a:t>Our </a:t>
            </a:r>
            <a:r>
              <a:rPr lang="en-US" altLang="zh-CN" sz="1200" b="1" dirty="0" err="1" smtClean="0"/>
              <a:t>CaMIL</a:t>
            </a:r>
            <a:r>
              <a:rPr lang="zh-CN" altLang="en-US" sz="1200" b="1" dirty="0" smtClean="0"/>
              <a:t> </a:t>
            </a:r>
            <a:r>
              <a:rPr lang="en-US" altLang="zh-CN" sz="1200" b="1" dirty="0"/>
              <a:t>m</a:t>
            </a:r>
            <a:r>
              <a:rPr lang="en-US" altLang="zh-CN" sz="1200" b="1" dirty="0" smtClean="0"/>
              <a:t>odel for prediction</a:t>
            </a:r>
            <a:endParaRPr lang="en-US" altLang="en-US" sz="1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09798" y="3650449"/>
            <a:ext cx="2666999" cy="1567274"/>
            <a:chOff x="2832100" y="3937465"/>
            <a:chExt cx="2666999" cy="1567274"/>
          </a:xfrm>
        </p:grpSpPr>
        <p:pic>
          <p:nvPicPr>
            <p:cNvPr id="12" name="Picture 11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08323" y="3937465"/>
              <a:ext cx="2314575" cy="127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832100" y="5243129"/>
              <a:ext cx="266699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1100" b="1" dirty="0" smtClean="0"/>
                <a:t>A causal Pattern learned at step 1.</a:t>
              </a:r>
              <a:endParaRPr lang="en-US" altLang="en-US" sz="11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49281" y="3226074"/>
            <a:ext cx="3594720" cy="2191307"/>
            <a:chOff x="5397498" y="3422552"/>
            <a:chExt cx="3623248" cy="2314870"/>
          </a:xfrm>
        </p:grpSpPr>
        <p:pic>
          <p:nvPicPr>
            <p:cNvPr id="9" name="Picture 8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75622" y="3422552"/>
              <a:ext cx="2667000" cy="193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5397498" y="5347264"/>
              <a:ext cx="3623248" cy="390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/>
                <a:t>An influence diagram (developed using </a:t>
              </a:r>
              <a:r>
                <a:rPr lang="en-US" sz="1100" b="1" dirty="0" err="1"/>
                <a:t>Netica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00596" y="930324"/>
            <a:ext cx="3473604" cy="2212708"/>
            <a:chOff x="5314949" y="926929"/>
            <a:chExt cx="3619502" cy="2355937"/>
          </a:xfrm>
        </p:grpSpPr>
        <p:pic>
          <p:nvPicPr>
            <p:cNvPr id="32805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49" y="926929"/>
              <a:ext cx="3619502" cy="207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314949" y="3005867"/>
              <a:ext cx="36195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Other ongoing research: pan cancer analyses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6144399"/>
            <a:ext cx="8839200" cy="493287"/>
            <a:chOff x="476173" y="5535763"/>
            <a:chExt cx="8839200" cy="49328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76173" y="5535763"/>
              <a:ext cx="8839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None/>
              </a:pPr>
              <a:r>
                <a:rPr lang="en-US" altLang="zh-CN" sz="1800" b="1" dirty="0" smtClean="0">
                  <a:solidFill>
                    <a:srgbClr val="C00000"/>
                  </a:solidFill>
                  <a:effectLst>
                    <a:glow rad="127000">
                      <a:schemeClr val="bg2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itchFamily="2" charset="-122"/>
                </a:rPr>
                <a:t>Cure grant awarded by the Pennsylvania Department of Health ( PA DOH 4100070287).</a:t>
              </a:r>
              <a:r>
                <a:rPr lang="en-US" sz="1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sz="1800" b="1" dirty="0" smtClean="0">
                  <a:solidFill>
                    <a:srgbClr val="C00000"/>
                  </a:solidFill>
                  <a:effectLst>
                    <a:glow rad="127000">
                      <a:schemeClr val="bg2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pitchFamily="2" charset="-122"/>
                </a:rPr>
                <a:t> </a:t>
              </a:r>
              <a:endParaRPr lang="en-US" altLang="zh-CN" sz="1800" b="1" dirty="0" smtClean="0">
                <a:solidFill>
                  <a:srgbClr val="C00000"/>
                </a:solidFill>
                <a:effectLst>
                  <a:glow rad="127000">
                    <a:schemeClr val="bg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6055" y="5764362"/>
              <a:ext cx="2051908" cy="264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  <a:buNone/>
              </a:pPr>
              <a:r>
                <a:rPr lang="en-US" altLang="zh-CN" sz="1400" b="1" dirty="0" smtClean="0">
                  <a:solidFill>
                    <a:srgbClr val="00B050"/>
                  </a:solidFill>
                  <a:effectLst>
                    <a:glow rad="127000">
                      <a:schemeClr val="bg2"/>
                    </a:glow>
                    <a:outerShdw blurRad="50800" dist="50800" dir="5400000" algn="ctr" rotWithShape="0">
                      <a:schemeClr val="bg2"/>
                    </a:outerShdw>
                  </a:effectLst>
                  <a:ea typeface="宋体" pitchFamily="2" charset="-122"/>
                </a:rPr>
                <a:t>Role</a:t>
              </a:r>
              <a:r>
                <a:rPr lang="en-US" altLang="zh-CN" sz="1400" b="1" dirty="0" smtClean="0">
                  <a:solidFill>
                    <a:srgbClr val="00B050"/>
                  </a:solidFill>
                  <a:effectLst>
                    <a:glow rad="127000">
                      <a:schemeClr val="bg2"/>
                    </a:glow>
                    <a:outerShdw blurRad="50800" dist="50800" dir="5400000" algn="ctr" rotWithShape="0">
                      <a:schemeClr val="bg2"/>
                    </a:outerShdw>
                  </a:effectLst>
                  <a:ea typeface="宋体" pitchFamily="2" charset="-122"/>
                </a:rPr>
                <a:t>: co-investigator.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16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 descr="Wide upward diagonal"/>
          <p:cNvSpPr>
            <a:spLocks noChangeArrowheads="1"/>
          </p:cNvSpPr>
          <p:nvPr/>
        </p:nvSpPr>
        <p:spPr bwMode="auto">
          <a:xfrm>
            <a:off x="612543" y="3997636"/>
            <a:ext cx="24564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050" b="1" dirty="0" smtClean="0">
                <a:solidFill>
                  <a:schemeClr val="folHlink"/>
                </a:solidFill>
              </a:rPr>
              <a:t>Image source: 21 </a:t>
            </a:r>
            <a:r>
              <a:rPr lang="en-US" altLang="en-US" sz="1050" b="1" dirty="0">
                <a:solidFill>
                  <a:schemeClr val="folHlink"/>
                </a:solidFill>
              </a:rPr>
              <a:t>DECEMBER 2007 VOL 318 SCIENCE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9784" y="371184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 smtClean="0">
                <a:ln>
                  <a:solidFill>
                    <a:schemeClr val="tx1"/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/>
                  </a:outerShdw>
                  <a:reflection blurRad="6350" stA="55000" endA="300" endPos="45500" dir="5400000" sy="-100000" algn="bl" rotWithShape="0"/>
                </a:effectLst>
              </a:rPr>
              <a:t>Long</a:t>
            </a:r>
            <a:r>
              <a:rPr lang="zh-CN" altLang="en-US" sz="3200" dirty="0" smtClean="0">
                <a:ln>
                  <a:solidFill>
                    <a:schemeClr val="tx1"/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zh-CN" sz="3200" dirty="0" smtClean="0">
                <a:ln>
                  <a:solidFill>
                    <a:schemeClr val="tx1"/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/>
                  </a:outerShdw>
                  <a:reflection blurRad="6350" stA="55000" endA="300" endPos="45500" dir="5400000" sy="-100000" algn="bl" rotWithShape="0"/>
                </a:effectLst>
              </a:rPr>
              <a:t>Term</a:t>
            </a:r>
            <a:r>
              <a:rPr lang="zh-CN" altLang="en-US" sz="3200" dirty="0" smtClean="0">
                <a:ln>
                  <a:solidFill>
                    <a:schemeClr val="tx1"/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zh-CN" sz="3200" dirty="0" smtClean="0">
                <a:ln>
                  <a:solidFill>
                    <a:schemeClr val="tx1"/>
                  </a:solidFill>
                  <a:prstDash val="sysDash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2"/>
                  </a:outerShdw>
                  <a:reflection blurRad="6350" stA="55000" endA="300" endPos="45500" dir="5400000" sy="-100000" algn="bl" rotWithShape="0"/>
                </a:effectLst>
              </a:rPr>
              <a:t>Goals for Jiang’s Lab</a:t>
            </a:r>
            <a:endParaRPr lang="en-US" altLang="en-US" sz="3200" dirty="0">
              <a:ln>
                <a:solidFill>
                  <a:schemeClr val="tx1"/>
                </a:solidFill>
                <a:prstDash val="sysDash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2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3" descr="Science_HumanGeneticVariation_Cover_72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9" y="1223178"/>
            <a:ext cx="2130657" cy="268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65" y="3254721"/>
            <a:ext cx="2189604" cy="24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 descr="Wide upward diagonal"/>
          <p:cNvSpPr>
            <a:spLocks noChangeArrowheads="1"/>
          </p:cNvSpPr>
          <p:nvPr/>
        </p:nvSpPr>
        <p:spPr bwMode="auto">
          <a:xfrm>
            <a:off x="3724065" y="5751678"/>
            <a:ext cx="23476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050" b="1" dirty="0" smtClean="0">
                <a:solidFill>
                  <a:schemeClr val="folHlink"/>
                </a:solidFill>
              </a:rPr>
              <a:t>Image source: </a:t>
            </a:r>
            <a:r>
              <a:rPr lang="en-US" altLang="en-US" sz="1050" b="1" dirty="0" err="1" smtClean="0">
                <a:solidFill>
                  <a:schemeClr val="folHlink"/>
                </a:solidFill>
              </a:rPr>
              <a:t>Alexandrov</a:t>
            </a:r>
            <a:r>
              <a:rPr lang="en-US" altLang="en-US" sz="1050" b="1" dirty="0" smtClean="0">
                <a:solidFill>
                  <a:schemeClr val="folHlink"/>
                </a:solidFill>
              </a:rPr>
              <a:t> et al. Cell Reports 3.1 (2013): 246-259</a:t>
            </a:r>
            <a:endParaRPr lang="en-US" altLang="en-US" sz="1050" b="1" dirty="0">
              <a:solidFill>
                <a:schemeClr val="folHlink"/>
              </a:solidFill>
            </a:endParaRPr>
          </a:p>
        </p:txBody>
      </p:sp>
      <p:grpSp>
        <p:nvGrpSpPr>
          <p:cNvPr id="7180" name="Group 7179"/>
          <p:cNvGrpSpPr/>
          <p:nvPr/>
        </p:nvGrpSpPr>
        <p:grpSpPr>
          <a:xfrm>
            <a:off x="570099" y="4365634"/>
            <a:ext cx="3199665" cy="1963125"/>
            <a:chOff x="3068974" y="4703571"/>
            <a:chExt cx="3199665" cy="1963125"/>
          </a:xfrm>
        </p:grpSpPr>
        <p:pic>
          <p:nvPicPr>
            <p:cNvPr id="7210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974" y="4703571"/>
              <a:ext cx="1577071" cy="196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487" y="4730502"/>
              <a:ext cx="1589152" cy="174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4" descr="Wide upward diagonal"/>
          <p:cNvSpPr>
            <a:spLocks noChangeArrowheads="1"/>
          </p:cNvSpPr>
          <p:nvPr/>
        </p:nvSpPr>
        <p:spPr bwMode="auto">
          <a:xfrm>
            <a:off x="990600" y="6302244"/>
            <a:ext cx="259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050" b="1" dirty="0" smtClean="0">
                <a:solidFill>
                  <a:schemeClr val="folHlink"/>
                </a:solidFill>
              </a:rPr>
              <a:t>Image source: </a:t>
            </a:r>
            <a:r>
              <a:rPr lang="en-US" altLang="en-US" sz="1050" b="1" dirty="0" err="1" smtClean="0">
                <a:solidFill>
                  <a:schemeClr val="folHlink"/>
                </a:solidFill>
              </a:rPr>
              <a:t>Dvinge</a:t>
            </a:r>
            <a:r>
              <a:rPr lang="en-US" altLang="en-US" sz="1050" b="1" dirty="0" smtClean="0">
                <a:solidFill>
                  <a:schemeClr val="folHlink"/>
                </a:solidFill>
              </a:rPr>
              <a:t> et al. Nature 497.7449 (2013): 378-382</a:t>
            </a:r>
            <a:endParaRPr lang="en-US" altLang="en-US" sz="1050" b="1" dirty="0">
              <a:solidFill>
                <a:schemeClr val="folHlink"/>
              </a:solidFill>
            </a:endParaRPr>
          </a:p>
        </p:txBody>
      </p:sp>
      <p:grpSp>
        <p:nvGrpSpPr>
          <p:cNvPr id="7182" name="Group 7181"/>
          <p:cNvGrpSpPr/>
          <p:nvPr/>
        </p:nvGrpSpPr>
        <p:grpSpPr>
          <a:xfrm>
            <a:off x="3454166" y="1289285"/>
            <a:ext cx="5460096" cy="4052121"/>
            <a:chOff x="3426288" y="1283157"/>
            <a:chExt cx="5460096" cy="4052121"/>
          </a:xfrm>
        </p:grpSpPr>
        <p:pic>
          <p:nvPicPr>
            <p:cNvPr id="7198" name="Picture 30" descr="C:\Users\XIJ6\Documents\Research\PaperSubmission\BMCCancerPanCancer\Firstsubmission\figure1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288" y="1283157"/>
              <a:ext cx="3330134" cy="124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5313594" y="2907008"/>
              <a:ext cx="3505200" cy="139642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21375" y="3005056"/>
              <a:ext cx="2491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Our central gist of research: informatics </a:t>
              </a:r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pproach to precision medicine in cancer!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9588" y="1762894"/>
              <a:ext cx="1916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en-US" sz="1200" b="1" dirty="0" smtClean="0">
                  <a:solidFill>
                    <a:srgbClr val="00B050"/>
                  </a:solidFill>
                </a:rPr>
                <a:t>1. Continue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to develop new methods for further understanding of genetic dark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matter</a:t>
              </a:r>
              <a:r>
                <a:rPr lang="en-US" altLang="en-US" sz="1200" dirty="0" smtClean="0">
                  <a:solidFill>
                    <a:srgbClr val="00B050"/>
                  </a:solidFill>
                </a:rPr>
                <a:t>.</a:t>
              </a:r>
              <a:endParaRPr lang="en-US" altLang="en-US" sz="1200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5075" y="2479427"/>
              <a:ext cx="1916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en-US" sz="1200" dirty="0">
                  <a:solidFill>
                    <a:srgbClr val="00B050"/>
                  </a:solidFill>
                </a:rPr>
                <a:t>2</a:t>
              </a:r>
              <a:r>
                <a:rPr lang="en-US" altLang="en-US" sz="1200" dirty="0" smtClean="0">
                  <a:solidFill>
                    <a:srgbClr val="00B050"/>
                  </a:solidFill>
                </a:rPr>
                <a:t>.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Continue to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search for unknown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molecular drivers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for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cancer.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0987" y="4504281"/>
              <a:ext cx="1916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en-US" sz="1200" dirty="0" smtClean="0">
                  <a:solidFill>
                    <a:srgbClr val="00B050"/>
                  </a:solidFill>
                </a:rPr>
                <a:t>3. </a:t>
              </a:r>
              <a:r>
                <a:rPr lang="en-US" altLang="en-US" sz="1200" b="1" dirty="0">
                  <a:solidFill>
                    <a:srgbClr val="00B050"/>
                  </a:solidFill>
                </a:rPr>
                <a:t>Continue to challenge big data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in machine </a:t>
              </a:r>
              <a:r>
                <a:rPr lang="en-US" altLang="en-US" sz="1200" b="1" dirty="0" smtClean="0">
                  <a:solidFill>
                    <a:srgbClr val="00B050"/>
                  </a:solidFill>
                </a:rPr>
                <a:t>learning and AI. </a:t>
              </a:r>
              <a:endParaRPr lang="en-US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7543800" y="2526741"/>
              <a:ext cx="480792" cy="410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8" name="Down Arrow 7167"/>
            <p:cNvSpPr/>
            <p:nvPr/>
          </p:nvSpPr>
          <p:spPr>
            <a:xfrm>
              <a:off x="5486400" y="2802593"/>
              <a:ext cx="305936" cy="3404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3" name="Up Arrow 7172"/>
            <p:cNvSpPr/>
            <p:nvPr/>
          </p:nvSpPr>
          <p:spPr>
            <a:xfrm>
              <a:off x="7389807" y="4316947"/>
              <a:ext cx="307986" cy="28091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75" name="16-Point Star 7174"/>
          <p:cNvSpPr/>
          <p:nvPr/>
        </p:nvSpPr>
        <p:spPr>
          <a:xfrm>
            <a:off x="6079851" y="5281898"/>
            <a:ext cx="2557023" cy="1350159"/>
          </a:xfrm>
          <a:prstGeom prst="star16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miRNAs </a:t>
            </a:r>
            <a:r>
              <a:rPr lang="en-US" sz="1000" b="1" dirty="0">
                <a:solidFill>
                  <a:schemeClr val="tx1"/>
                </a:solidFill>
              </a:rPr>
              <a:t>have an increased prognostic value in the </a:t>
            </a:r>
            <a:r>
              <a:rPr lang="en-US" sz="1000" b="1" dirty="0" err="1">
                <a:solidFill>
                  <a:schemeClr val="tx1"/>
                </a:solidFill>
              </a:rPr>
              <a:t>genomically</a:t>
            </a:r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stable iClust4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26186</TotalTime>
  <Words>459</Words>
  <Application>Microsoft Office PowerPoint</Application>
  <PresentationFormat>On-screen Show (4:3)</PresentationFormat>
  <Paragraphs>53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宋体</vt:lpstr>
      <vt:lpstr>Arial</vt:lpstr>
      <vt:lpstr>Baskerville Old Face</vt:lpstr>
      <vt:lpstr>Symbol</vt:lpstr>
      <vt:lpstr>Wingdings</vt:lpstr>
      <vt:lpstr>Clarity</vt:lpstr>
      <vt:lpstr>Visio</vt:lpstr>
      <vt:lpstr>PowerPoint Presentation</vt:lpstr>
      <vt:lpstr>PowerPoint Presentation</vt:lpstr>
      <vt:lpstr>PowerPoint Presentation</vt:lpstr>
      <vt:lpstr>PowerPoint Presentation</vt:lpstr>
    </vt:vector>
  </TitlesOfParts>
  <Company>Goofy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Bayesian Network for Outbreak Detection and Prediction</dc:title>
  <dc:creator>Xia Jiang</dc:creator>
  <cp:lastModifiedBy>Jiang, Xia</cp:lastModifiedBy>
  <cp:revision>1184</cp:revision>
  <dcterms:created xsi:type="dcterms:W3CDTF">2010-09-02T20:42:29Z</dcterms:created>
  <dcterms:modified xsi:type="dcterms:W3CDTF">2017-08-17T17:29:41Z</dcterms:modified>
</cp:coreProperties>
</file>