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Hello everyone. Thank you for coming. Today I will be talking about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rryh@pitt.edu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rryh@pitt.edu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4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Biomedical Informatics"/>
          <p:cNvSpPr txBox="1"/>
          <p:nvPr/>
        </p:nvSpPr>
        <p:spPr>
          <a:xfrm>
            <a:off x="7699375" y="16682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7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24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27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43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46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457200" y="901700"/>
            <a:ext cx="3008315" cy="11557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lnSpc>
                <a:spcPct val="100000"/>
              </a:lnSpc>
              <a:defRPr sz="20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889000"/>
            <a:ext cx="5111750" cy="52371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»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Rectangle"/>
          <p:cNvSpPr>
            <a:spLocks noGrp="1"/>
          </p:cNvSpPr>
          <p:nvPr>
            <p:ph type="body" sz="quarter" idx="13"/>
          </p:nvPr>
        </p:nvSpPr>
        <p:spPr>
          <a:xfrm>
            <a:off x="457198" y="2057400"/>
            <a:ext cx="3008317" cy="40687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58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61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lnSpc>
                <a:spcPct val="100000"/>
              </a:lnSpc>
              <a:defRPr sz="20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Image"/>
          <p:cNvSpPr>
            <a:spLocks noGrp="1"/>
          </p:cNvSpPr>
          <p:nvPr>
            <p:ph type="pic" sz="half" idx="13"/>
          </p:nvPr>
        </p:nvSpPr>
        <p:spPr>
          <a:xfrm>
            <a:off x="1792288" y="977899"/>
            <a:ext cx="5486402" cy="37496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defTabSz="9144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defTabSz="9144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defTabSz="9144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defTabSz="9144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73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7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76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749300" y="1404937"/>
            <a:ext cx="7924800" cy="3886202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»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87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90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667500" y="914400"/>
            <a:ext cx="2095500" cy="4953000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6134100" cy="4953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»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ody Level One…"/>
          <p:cNvSpPr txBox="1">
            <a:spLocks noGrp="1"/>
          </p:cNvSpPr>
          <p:nvPr>
            <p:ph type="body" idx="1"/>
          </p:nvPr>
        </p:nvSpPr>
        <p:spPr>
          <a:xfrm>
            <a:off x="673313" y="1907561"/>
            <a:ext cx="7793053" cy="4950439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BIOINF 2121 Fall 2015"/>
          <p:cNvSpPr txBox="1"/>
          <p:nvPr/>
        </p:nvSpPr>
        <p:spPr>
          <a:xfrm>
            <a:off x="6630840" y="6431536"/>
            <a:ext cx="1263388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BIOINF 2121 Fall 2015</a:t>
            </a:r>
          </a:p>
        </p:txBody>
      </p:sp>
      <p:sp>
        <p:nvSpPr>
          <p:cNvPr id="211" name="Harry Hochheiser, harryh@pitt.edu"/>
          <p:cNvSpPr txBox="1"/>
          <p:nvPr/>
        </p:nvSpPr>
        <p:spPr>
          <a:xfrm>
            <a:off x="486015" y="6418569"/>
            <a:ext cx="1855817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Harry Hochheiser, harryh@pitt.edu</a:t>
            </a:r>
          </a:p>
        </p:txBody>
      </p:sp>
      <p:pic>
        <p:nvPicPr>
          <p:cNvPr id="2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692" y="207468"/>
            <a:ext cx="1071925" cy="103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673313" y="358747"/>
            <a:ext cx="7793053" cy="154881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ody Level One…"/>
          <p:cNvSpPr txBox="1">
            <a:spLocks noGrp="1"/>
          </p:cNvSpPr>
          <p:nvPr>
            <p:ph type="body" idx="1"/>
          </p:nvPr>
        </p:nvSpPr>
        <p:spPr>
          <a:xfrm>
            <a:off x="673313" y="1907561"/>
            <a:ext cx="7772882" cy="4950439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lnSpc>
                <a:spcPct val="107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BIOINF 2121 Fall 2015"/>
          <p:cNvSpPr txBox="1"/>
          <p:nvPr/>
        </p:nvSpPr>
        <p:spPr>
          <a:xfrm>
            <a:off x="6630840" y="6431536"/>
            <a:ext cx="1263388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BIOINF 2121 Fall 2015</a:t>
            </a:r>
          </a:p>
        </p:txBody>
      </p:sp>
      <p:sp>
        <p:nvSpPr>
          <p:cNvPr id="223" name="Harry Hochheiser, harryh@pitt.edu"/>
          <p:cNvSpPr txBox="1"/>
          <p:nvPr/>
        </p:nvSpPr>
        <p:spPr>
          <a:xfrm>
            <a:off x="486015" y="6418569"/>
            <a:ext cx="1855817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Harry Hochheiser, harryh@pitt.edu</a:t>
            </a:r>
          </a:p>
        </p:txBody>
      </p:sp>
      <p:pic>
        <p:nvPicPr>
          <p:cNvPr id="22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692" y="207468"/>
            <a:ext cx="1071925" cy="103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xfrm>
            <a:off x="673313" y="338577"/>
            <a:ext cx="7772882" cy="156898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xfrm>
            <a:off x="673313" y="1907561"/>
            <a:ext cx="7772882" cy="4950439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lnSpc>
                <a:spcPct val="107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lnSpc>
                <a:spcPct val="107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lnSpc>
                <a:spcPct val="107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lnSpc>
                <a:spcPct val="107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BIOINF 2121 Fall 2015"/>
          <p:cNvSpPr txBox="1"/>
          <p:nvPr/>
        </p:nvSpPr>
        <p:spPr>
          <a:xfrm>
            <a:off x="6630840" y="6431536"/>
            <a:ext cx="1263388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BIOINF 2121 Fall 2015</a:t>
            </a:r>
          </a:p>
        </p:txBody>
      </p:sp>
      <p:sp>
        <p:nvSpPr>
          <p:cNvPr id="235" name="Harry Hochheiser, harryh@pitt.edu"/>
          <p:cNvSpPr txBox="1"/>
          <p:nvPr/>
        </p:nvSpPr>
        <p:spPr>
          <a:xfrm>
            <a:off x="486015" y="6418569"/>
            <a:ext cx="1855817" cy="20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Harry Hochheiser, harryh@pitt.edu</a:t>
            </a:r>
          </a:p>
        </p:txBody>
      </p:sp>
      <p:pic>
        <p:nvPicPr>
          <p:cNvPr id="23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692" y="207468"/>
            <a:ext cx="1071925" cy="103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itle Text"/>
          <p:cNvSpPr txBox="1">
            <a:spLocks noGrp="1"/>
          </p:cNvSpPr>
          <p:nvPr>
            <p:ph type="title"/>
          </p:nvPr>
        </p:nvSpPr>
        <p:spPr>
          <a:xfrm>
            <a:off x="673313" y="338577"/>
            <a:ext cx="7772882" cy="1568986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ody Level One…"/>
          <p:cNvSpPr txBox="1">
            <a:spLocks noGrp="1"/>
          </p:cNvSpPr>
          <p:nvPr>
            <p:ph type="body" idx="1"/>
          </p:nvPr>
        </p:nvSpPr>
        <p:spPr>
          <a:xfrm>
            <a:off x="673313" y="1907561"/>
            <a:ext cx="7772882" cy="4950439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defRPr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lnSpc>
                <a:spcPct val="107000"/>
              </a:lnSpc>
              <a:defRPr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lnSpc>
                <a:spcPct val="107000"/>
              </a:lnSpc>
              <a:defRPr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lnSpc>
                <a:spcPct val="107000"/>
              </a:lnSpc>
              <a:defRPr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lnSpc>
                <a:spcPct val="107000"/>
              </a:lnSpc>
              <a:defRPr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Baobab Health, March 2014"/>
          <p:cNvSpPr txBox="1"/>
          <p:nvPr/>
        </p:nvSpPr>
        <p:spPr>
          <a:xfrm>
            <a:off x="6630840" y="6431536"/>
            <a:ext cx="1510690" cy="23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uFill>
                  <a:solidFill>
                    <a:srgbClr val="000000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Baobab Health, March 2014</a:t>
            </a:r>
          </a:p>
        </p:txBody>
      </p:sp>
      <p:sp>
        <p:nvSpPr>
          <p:cNvPr id="247" name="Harry Hochheiser, harryh@pitt.edu"/>
          <p:cNvSpPr txBox="1"/>
          <p:nvPr/>
        </p:nvSpPr>
        <p:spPr>
          <a:xfrm>
            <a:off x="486014" y="6418569"/>
            <a:ext cx="1886934" cy="23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/>
          <a:p>
            <a:pPr defTabSz="414936">
              <a:lnSpc>
                <a:spcPct val="87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uFill>
                  <a:solidFill>
                    <a:srgbClr val="000000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pPr>
            <a:r>
              <a:t>Harry Hochheiser,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harryh@pitt.edu</a:t>
            </a:r>
          </a:p>
        </p:txBody>
      </p:sp>
      <p:pic>
        <p:nvPicPr>
          <p:cNvPr id="24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692" y="207468"/>
            <a:ext cx="1071925" cy="103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673313" y="338577"/>
            <a:ext cx="7772882" cy="1568986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0000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Text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lnSpc>
                <a:spcPct val="100000"/>
              </a:lnSpc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4572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800100" indent="-342900" defTabSz="4572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indent="-304800" defTabSz="4572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500" indent="-342900" defTabSz="4572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700" indent="-342900" defTabSz="457200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9550" y="228600"/>
            <a:ext cx="11811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Harry Hochheiser, harryh@pitt.edu"/>
          <p:cNvSpPr txBox="1"/>
          <p:nvPr/>
        </p:nvSpPr>
        <p:spPr>
          <a:xfrm>
            <a:off x="320182" y="6443702"/>
            <a:ext cx="2059850" cy="225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8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Harry Hochheiser, harryh@pitt.edu</a:t>
            </a:r>
          </a:p>
        </p:txBody>
      </p:sp>
      <p:sp>
        <p:nvSpPr>
          <p:cNvPr id="261" name="Pitt BIOINF 2121, Fall 2015"/>
          <p:cNvSpPr txBox="1"/>
          <p:nvPr/>
        </p:nvSpPr>
        <p:spPr>
          <a:xfrm>
            <a:off x="7418551" y="6518223"/>
            <a:ext cx="1655658" cy="22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457200">
              <a:lnSpc>
                <a:spcPct val="8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Pitt BIOINF 2121, Fall 2015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221731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669725" y="312538"/>
            <a:ext cx="7804549" cy="1518048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lnSpc>
                <a:spcPct val="100000"/>
              </a:lnSpc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5" y="1835050"/>
            <a:ext cx="7804549" cy="4420197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296333" indent="-296333" defTabSz="410764">
              <a:lnSpc>
                <a:spcPct val="100000"/>
              </a:lnSpc>
              <a:spcBef>
                <a:spcPts val="2900"/>
              </a:spcBef>
              <a:buSzPct val="75000"/>
              <a:buChar char="•"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2" indent="-296332" defTabSz="410764">
              <a:lnSpc>
                <a:spcPct val="100000"/>
              </a:lnSpc>
              <a:spcBef>
                <a:spcPts val="2900"/>
              </a:spcBef>
              <a:buSzPct val="75000"/>
              <a:buChar char="•"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2" indent="-296332" defTabSz="410764">
              <a:lnSpc>
                <a:spcPct val="100000"/>
              </a:lnSpc>
              <a:spcBef>
                <a:spcPts val="2900"/>
              </a:spcBef>
              <a:buSzPct val="75000"/>
              <a:buChar char="•"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2" defTabSz="410764">
              <a:lnSpc>
                <a:spcPct val="100000"/>
              </a:lnSpc>
              <a:spcBef>
                <a:spcPts val="2900"/>
              </a:spcBef>
              <a:buSzPct val="75000"/>
              <a:buChar char="•"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4">
              <a:lnSpc>
                <a:spcPct val="100000"/>
              </a:lnSpc>
              <a:spcBef>
                <a:spcPts val="2900"/>
              </a:spcBef>
              <a:buSzPct val="75000"/>
              <a:buChar char="•"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Harry Hochheiser, harryh@pitt.edu"/>
          <p:cNvSpPr txBox="1"/>
          <p:nvPr/>
        </p:nvSpPr>
        <p:spPr>
          <a:xfrm>
            <a:off x="292336" y="6459386"/>
            <a:ext cx="1839670" cy="21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64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Harry Hochheiser,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harryh@pitt.edu</a:t>
            </a:r>
          </a:p>
        </p:txBody>
      </p:sp>
      <p:sp>
        <p:nvSpPr>
          <p:cNvPr id="272" name="BIOINF 2121, Fall 2015"/>
          <p:cNvSpPr txBox="1"/>
          <p:nvPr/>
        </p:nvSpPr>
        <p:spPr>
          <a:xfrm>
            <a:off x="7707942" y="6459386"/>
            <a:ext cx="1272286" cy="21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410764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BIOINF 2121, Fall 2015</a:t>
            </a:r>
          </a:p>
        </p:txBody>
      </p:sp>
      <p:pic>
        <p:nvPicPr>
          <p:cNvPr id="27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6952" y="365968"/>
            <a:ext cx="914662" cy="88515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0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lnSpc>
                <a:spcPct val="100000"/>
              </a:lnSpc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37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40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xfrm>
            <a:off x="749300" y="1404937"/>
            <a:ext cx="7924800" cy="3886202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–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»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51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54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100000"/>
              </a:lnSpc>
              <a:defRPr sz="4000" b="1" cap="all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8940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65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Biomedical Informatics"/>
          <p:cNvSpPr txBox="1"/>
          <p:nvPr/>
        </p:nvSpPr>
        <p:spPr>
          <a:xfrm>
            <a:off x="7699375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68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1981200"/>
            <a:ext cx="4114800" cy="38862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»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24800" y="6299200"/>
            <a:ext cx="443169" cy="4370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1981200"/>
            <a:ext cx="4114800" cy="38862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»"/>
              <a:defRPr sz="28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24800" y="6299200"/>
            <a:ext cx="443169" cy="4370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88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91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935037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2195513"/>
            <a:ext cx="4040188" cy="63976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600"/>
              </a:spcBef>
              <a:defRPr sz="2400" b="1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defTabSz="914400">
              <a:lnSpc>
                <a:spcPct val="100000"/>
              </a:lnSpc>
              <a:spcBef>
                <a:spcPts val="600"/>
              </a:spcBef>
              <a:defRPr sz="2400" b="1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defTabSz="914400">
              <a:lnSpc>
                <a:spcPct val="100000"/>
              </a:lnSpc>
              <a:spcBef>
                <a:spcPts val="600"/>
              </a:spcBef>
              <a:defRPr sz="2400" b="1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defTabSz="914400">
              <a:lnSpc>
                <a:spcPct val="100000"/>
              </a:lnSpc>
              <a:spcBef>
                <a:spcPts val="600"/>
              </a:spcBef>
              <a:defRPr sz="2400" b="1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defTabSz="914400">
              <a:lnSpc>
                <a:spcPct val="100000"/>
              </a:lnSpc>
              <a:spcBef>
                <a:spcPts val="600"/>
              </a:spcBef>
              <a:defRPr sz="2400" b="1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2195513"/>
            <a:ext cx="4041775" cy="63976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002B5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24800" y="6299200"/>
            <a:ext cx="443169" cy="4370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partment Name (Edit Master &gt; Select Slide 1)"/>
          <p:cNvSpPr txBox="1"/>
          <p:nvPr/>
        </p:nvSpPr>
        <p:spPr>
          <a:xfrm>
            <a:off x="3835400" y="254000"/>
            <a:ext cx="4927600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Department Name (Edit Master &gt; Select Slide 1)</a:t>
            </a:r>
          </a:p>
        </p:txBody>
      </p:sp>
      <p:sp>
        <p:nvSpPr>
          <p:cNvPr id="103" name="Rectangle"/>
          <p:cNvSpPr/>
          <p:nvPr/>
        </p:nvSpPr>
        <p:spPr>
          <a:xfrm>
            <a:off x="0" y="-1"/>
            <a:ext cx="9144000" cy="271465"/>
          </a:xfrm>
          <a:prstGeom prst="rect">
            <a:avLst/>
          </a:prstGeom>
          <a:solidFill>
            <a:srgbClr val="0000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8" y="0"/>
            <a:ext cx="260351" cy="26035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Biomedical Informatics"/>
          <p:cNvSpPr txBox="1"/>
          <p:nvPr/>
        </p:nvSpPr>
        <p:spPr>
          <a:xfrm>
            <a:off x="7667091" y="-1"/>
            <a:ext cx="138164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000">
                <a:solidFill>
                  <a:srgbClr val="66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Informatics</a:t>
            </a:r>
          </a:p>
        </p:txBody>
      </p:sp>
      <p:sp>
        <p:nvSpPr>
          <p:cNvPr id="106" name="University of Pittsburgh"/>
          <p:cNvSpPr txBox="1"/>
          <p:nvPr/>
        </p:nvSpPr>
        <p:spPr>
          <a:xfrm>
            <a:off x="392113" y="-1"/>
            <a:ext cx="1409919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3600" b="1">
                <a:solidFill>
                  <a:srgbClr val="948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673313" y="1907561"/>
            <a:ext cx="7801697" cy="49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BIOINF2011, November 2014"/>
          <p:cNvSpPr txBox="1"/>
          <p:nvPr/>
        </p:nvSpPr>
        <p:spPr>
          <a:xfrm>
            <a:off x="6630840" y="6431536"/>
            <a:ext cx="1598029" cy="2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0840" tIns="40840" rIns="40840" bIns="40840">
            <a:spAutoFit/>
          </a:bodyPr>
          <a:lstStyle>
            <a:lvl1pPr defTabSz="414936">
              <a:lnSpc>
                <a:spcPct val="108000"/>
              </a:lnSpc>
              <a:tabLst>
                <a:tab pos="406400" algn="l"/>
                <a:tab pos="825500" algn="l"/>
                <a:tab pos="1244600" algn="l"/>
                <a:tab pos="1651000" algn="l"/>
                <a:tab pos="2070100" algn="l"/>
                <a:tab pos="2489200" algn="l"/>
                <a:tab pos="2895600" algn="l"/>
                <a:tab pos="3314700" algn="l"/>
                <a:tab pos="3733800" algn="l"/>
                <a:tab pos="4140200" algn="l"/>
                <a:tab pos="4559300" algn="l"/>
                <a:tab pos="4978400" algn="l"/>
                <a:tab pos="5384800" algn="l"/>
                <a:tab pos="5803900" algn="l"/>
                <a:tab pos="6223000" algn="l"/>
                <a:tab pos="6629400" algn="l"/>
                <a:tab pos="7048500" algn="l"/>
                <a:tab pos="7467600" algn="l"/>
                <a:tab pos="7874000" algn="l"/>
                <a:tab pos="8293100" algn="l"/>
              </a:tabLst>
              <a:defRPr sz="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BIOINF2011, November 2014</a:t>
            </a:r>
          </a:p>
        </p:txBody>
      </p:sp>
      <p:pic>
        <p:nvPicPr>
          <p:cNvPr id="4" name="image1.jpeg" descr="image1.jpe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7678270" y="224756"/>
            <a:ext cx="1054636" cy="10200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16857" y="272303"/>
            <a:ext cx="7801698" cy="163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385" y="6247704"/>
            <a:ext cx="222687" cy="217292"/>
          </a:xfrm>
          <a:prstGeom prst="rect">
            <a:avLst/>
          </a:prstGeom>
          <a:ln w="12700">
            <a:miter lim="400000"/>
          </a:ln>
        </p:spPr>
        <p:txBody>
          <a:bodyPr wrap="none" lIns="41493" tIns="41493" rIns="41493" bIns="41493" anchor="ctr">
            <a:spAutoFit/>
          </a:bodyPr>
          <a:lstStyle>
            <a:lvl1pPr algn="r" defTabSz="414936">
              <a:lnSpc>
                <a:spcPct val="83000"/>
              </a:lnSpc>
              <a:defRPr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14936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11203" marR="0" indent="-311203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311203" marR="0" indent="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311203" marR="0" indent="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311203" marR="0" indent="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311203" marR="0" indent="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8999" marR="0" indent="-228599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199" marR="0" indent="-228599" algn="l" defTabSz="414936" rtl="0" latinLnBrk="0">
        <a:lnSpc>
          <a:spcPct val="117999"/>
        </a:lnSpc>
        <a:spcBef>
          <a:spcPts val="1100"/>
        </a:spcBef>
        <a:spcAft>
          <a:spcPts val="0"/>
        </a:spcAft>
        <a:buClrTx/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14936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harryh@pitt.edu?subject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previz.github.io" TargetMode="External"/><Relationship Id="rId2" Type="http://schemas.openxmlformats.org/officeDocument/2006/relationships/hyperlink" Target="https://doi.org/10.1093/jamia/ocx07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eal.png" descr="se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737" y="94518"/>
            <a:ext cx="542927" cy="54292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University of Pittsburgh"/>
          <p:cNvSpPr/>
          <p:nvPr/>
        </p:nvSpPr>
        <p:spPr>
          <a:xfrm>
            <a:off x="772636" y="166063"/>
            <a:ext cx="2715701" cy="375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n w="9525"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University of Pittsburgh</a:t>
            </a:r>
          </a:p>
        </p:txBody>
      </p:sp>
      <p:sp>
        <p:nvSpPr>
          <p:cNvPr id="285" name="Biomedical Knowledge Navigation:  Interactive tools for clinical and research insight"/>
          <p:cNvSpPr txBox="1">
            <a:spLocks noGrp="1"/>
          </p:cNvSpPr>
          <p:nvPr>
            <p:ph type="title"/>
          </p:nvPr>
        </p:nvSpPr>
        <p:spPr>
          <a:xfrm>
            <a:off x="332080" y="773649"/>
            <a:ext cx="7971695" cy="1462482"/>
          </a:xfrm>
          <a:prstGeom prst="rect">
            <a:avLst/>
          </a:prstGeom>
        </p:spPr>
        <p:txBody>
          <a:bodyPr anchor="b"/>
          <a:lstStyle/>
          <a:p>
            <a:pPr>
              <a:defRPr sz="3000">
                <a:solidFill>
                  <a:srgbClr val="0433FF"/>
                </a:solidFill>
              </a:defRPr>
            </a:pPr>
            <a:r>
              <a:t>Biomedical Knowledge Navigation: </a:t>
            </a:r>
            <a:br/>
            <a:r>
              <a:t>Interactive tools for clinical and research insight</a:t>
            </a:r>
          </a:p>
        </p:txBody>
      </p:sp>
      <p:sp>
        <p:nvSpPr>
          <p:cNvPr id="286" name="Harry Hochheiser, PhD harryh@pitt.edu…"/>
          <p:cNvSpPr txBox="1"/>
          <p:nvPr/>
        </p:nvSpPr>
        <p:spPr>
          <a:xfrm>
            <a:off x="262771" y="2372336"/>
            <a:ext cx="7162218" cy="402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Harry Hochheiser, PhD</a:t>
            </a:r>
            <a:br/>
            <a:r>
              <a:rPr sz="1500" u="sng">
                <a:ln w="7143">
                  <a:solidFill>
                    <a:srgbClr val="0000FF"/>
                  </a:solidFill>
                </a:ln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harryh@pitt.edu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500" u="sng">
              <a:ln w="7143">
                <a:solidFill>
                  <a:srgbClr val="0000FF"/>
                </a:solidFill>
              </a:ln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Assistant Professor Department of Biomedical Informatics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Assistant Professor Intelligent Systems Program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Director Biomedical Informatics Training Program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Center for Causal Discovery (www.ccd.pitt.edu)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University of Pittsburgh</a:t>
            </a:r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>
                <a:ln w="9525">
                  <a:solidFill>
                    <a:srgbClr val="BEAF88"/>
                  </a:solidFill>
                </a:ln>
                <a:solidFill>
                  <a:srgbClr val="BEAF8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7" name="Department of Biomedical Informatics"/>
          <p:cNvSpPr txBox="1"/>
          <p:nvPr/>
        </p:nvSpPr>
        <p:spPr>
          <a:xfrm>
            <a:off x="5991997" y="221567"/>
            <a:ext cx="3068658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300"/>
              </a:spcBef>
              <a:defRPr sz="1400">
                <a:ln w="9525"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Department of Biomedical Informatics</a:t>
            </a:r>
          </a:p>
        </p:txBody>
      </p:sp>
      <p:sp>
        <p:nvSpPr>
          <p:cNvPr id="288" name="Buck Cash"/>
          <p:cNvSpPr txBox="1"/>
          <p:nvPr/>
        </p:nvSpPr>
        <p:spPr>
          <a:xfrm>
            <a:off x="8626350" y="6673332"/>
            <a:ext cx="472600" cy="16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Buck Cash</a:t>
            </a:r>
          </a:p>
        </p:txBody>
      </p:sp>
      <p:pic>
        <p:nvPicPr>
          <p:cNvPr id="289" name="image4.png" descr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85796" y="2372336"/>
            <a:ext cx="1371602" cy="137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5.png" descr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141" y="5795598"/>
            <a:ext cx="2387601" cy="977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6.png" descr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68346" y="5456813"/>
            <a:ext cx="1206502" cy="119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tatic_qr_code_without_logo.jpg" descr="static_qr_code_without_logo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57986" y="5462172"/>
            <a:ext cx="1462483" cy="146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06987"/>
            <a:ext cx="2840038" cy="167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he data interpretation challenge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2"/>
          </a:xfrm>
          <a:prstGeom prst="rect">
            <a:avLst/>
          </a:prstGeom>
        </p:spPr>
        <p:txBody>
          <a:bodyPr/>
          <a:lstStyle/>
          <a:p>
            <a:r>
              <a:t>The data interpretation challenge</a:t>
            </a:r>
          </a:p>
        </p:txBody>
      </p:sp>
      <p:sp>
        <p:nvSpPr>
          <p:cNvPr id="298" name="Clinicians and translational researchers are swamped with data…"/>
          <p:cNvSpPr txBox="1">
            <a:spLocks noGrp="1"/>
          </p:cNvSpPr>
          <p:nvPr>
            <p:ph type="body" idx="1"/>
          </p:nvPr>
        </p:nvSpPr>
        <p:spPr>
          <a:xfrm>
            <a:off x="749300" y="1147790"/>
            <a:ext cx="7924800" cy="4153221"/>
          </a:xfrm>
          <a:prstGeom prst="rect">
            <a:avLst/>
          </a:prstGeom>
        </p:spPr>
        <p:txBody>
          <a:bodyPr/>
          <a:lstStyle/>
          <a:p>
            <a:pPr marL="154715" indent="-154715" defTabSz="412577">
              <a:spcBef>
                <a:spcPts val="200"/>
              </a:spcBef>
              <a:defRPr sz="1919"/>
            </a:pPr>
            <a:r>
              <a:t>Clinicians and translational researchers are swamped with data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Lab measurements, meds, clinical notes, imaging data in EMRs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Genomics, microbiome, expression profiles, phenotypes..</a:t>
            </a:r>
          </a:p>
          <a:p>
            <a:pPr marL="154715" indent="-154715" defTabSz="412577">
              <a:spcBef>
                <a:spcPts val="200"/>
              </a:spcBef>
              <a:defRPr sz="1919"/>
            </a:pPr>
            <a:r>
              <a:t>Experts need  tools that 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Get them closer to the data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Facilitate exploration and hypothesis generation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Enable clear and semantically-well-founded descriptions of data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Support knowledge work as an ongoing process</a:t>
            </a:r>
          </a:p>
          <a:p>
            <a:pPr marL="154715" indent="-154715" defTabSz="412577">
              <a:spcBef>
                <a:spcPts val="200"/>
              </a:spcBef>
              <a:defRPr sz="1919"/>
            </a:pPr>
            <a:r>
              <a:t>Approach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Qualitative investigation of problem domains,user needs, and workflows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Iterative prototyping and refining of ideas</a:t>
            </a:r>
          </a:p>
          <a:p>
            <a:pPr marL="361005" lvl="1" indent="-154715" defTabSz="412577">
              <a:spcBef>
                <a:spcPts val="200"/>
              </a:spcBef>
              <a:buChar char="•"/>
              <a:defRPr sz="1919"/>
            </a:pPr>
            <a:r>
              <a:t>Mixed-methods (qualitative and quantitative) evaluations</a:t>
            </a:r>
          </a:p>
        </p:txBody>
      </p:sp>
      <p:pic>
        <p:nvPicPr>
          <p:cNvPr id="299" name="image7.png" descr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8095" y="5271338"/>
            <a:ext cx="2101979" cy="1522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LPReViz: an interactive tool for natural language processing on clinical text…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37153" cy="1320801"/>
          </a:xfrm>
          <a:prstGeom prst="rect">
            <a:avLst/>
          </a:prstGeom>
        </p:spPr>
        <p:txBody>
          <a:bodyPr/>
          <a:lstStyle/>
          <a:p>
            <a:pPr defTabSz="438911">
              <a:defRPr sz="3072"/>
            </a:pPr>
            <a:r>
              <a:t>NLPReViz: an interactive tool for natural language processing on clinical text </a:t>
            </a:r>
          </a:p>
          <a:p>
            <a:pPr defTabSz="438911">
              <a:defRPr sz="1152"/>
            </a:pPr>
            <a:r>
              <a:t>Trivedi, et al. JAMIA 2017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doi: 10.1093/jamia/ocx070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nlpreviz.github.io</a:t>
            </a:r>
          </a:p>
        </p:txBody>
      </p:sp>
      <p:sp>
        <p:nvSpPr>
          <p:cNvPr id="302" name="NLPReViz - NLP with expert-driven review and revision"/>
          <p:cNvSpPr txBox="1">
            <a:spLocks noGrp="1"/>
          </p:cNvSpPr>
          <p:nvPr>
            <p:ph type="body" sz="quarter" idx="1"/>
          </p:nvPr>
        </p:nvSpPr>
        <p:spPr>
          <a:xfrm>
            <a:off x="280291" y="1725612"/>
            <a:ext cx="8384955" cy="294641"/>
          </a:xfrm>
          <a:prstGeom prst="rect">
            <a:avLst/>
          </a:prstGeom>
        </p:spPr>
        <p:txBody>
          <a:bodyPr/>
          <a:lstStyle>
            <a:lvl1pPr marL="0" indent="0" defTabSz="434521">
              <a:spcBef>
                <a:spcPts val="200"/>
              </a:spcBef>
              <a:buSzTx/>
              <a:buNone/>
              <a:defRPr sz="1485" b="1">
                <a:solidFill>
                  <a:srgbClr val="AA7942"/>
                </a:solidFill>
              </a:defRPr>
            </a:lvl1pPr>
          </a:lstStyle>
          <a:p>
            <a:r>
              <a:t>NLPReViz - NLP with expert-driven review and revision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701" y="2086926"/>
            <a:ext cx="4546905" cy="39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lso .. Interactive sign-out note construction"/>
          <p:cNvSpPr txBox="1"/>
          <p:nvPr/>
        </p:nvSpPr>
        <p:spPr>
          <a:xfrm>
            <a:off x="5411091" y="2536825"/>
            <a:ext cx="2886500" cy="62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38911">
              <a:spcBef>
                <a:spcPts val="300"/>
              </a:spcBef>
              <a:buClr>
                <a:srgbClr val="000000"/>
              </a:buClr>
              <a:defRPr sz="1500" b="1">
                <a:solidFill>
                  <a:srgbClr val="AA79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Also .. Interactive sign-out note construction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1" animBg="1" advAuto="0"/>
      <p:bldP spid="30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earning EMR"/>
          <p:cNvSpPr txBox="1">
            <a:spLocks noGrp="1"/>
          </p:cNvSpPr>
          <p:nvPr>
            <p:ph type="title"/>
          </p:nvPr>
        </p:nvSpPr>
        <p:spPr>
          <a:xfrm>
            <a:off x="609600" y="288889"/>
            <a:ext cx="7924800" cy="838202"/>
          </a:xfrm>
          <a:prstGeom prst="rect">
            <a:avLst/>
          </a:prstGeom>
        </p:spPr>
        <p:txBody>
          <a:bodyPr/>
          <a:lstStyle/>
          <a:p>
            <a:r>
              <a:t>Learning EMR</a:t>
            </a:r>
          </a:p>
        </p:txBody>
      </p:sp>
      <p:sp>
        <p:nvSpPr>
          <p:cNvPr id="307" name="King, et al. 2015, 2017, 2018."/>
          <p:cNvSpPr txBox="1">
            <a:spLocks noGrp="1"/>
          </p:cNvSpPr>
          <p:nvPr>
            <p:ph type="body" sz="quarter" idx="1"/>
          </p:nvPr>
        </p:nvSpPr>
        <p:spPr>
          <a:xfrm>
            <a:off x="749300" y="6245443"/>
            <a:ext cx="7924800" cy="29464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ClrTx/>
              <a:buSz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King, et al. 2015, 2017, 2018.</a:t>
            </a:r>
          </a:p>
        </p:txBody>
      </p:sp>
      <p:sp>
        <p:nvSpPr>
          <p:cNvPr id="308" name="Use predictive models to identify and highlight items of interest to clinicians reviewing cases with EMRS"/>
          <p:cNvSpPr txBox="1"/>
          <p:nvPr/>
        </p:nvSpPr>
        <p:spPr>
          <a:xfrm>
            <a:off x="609600" y="1144516"/>
            <a:ext cx="7924800" cy="55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Use predictive models to identify and highlight items of interest to clinicians reviewing cases with EMRS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376" y="1624707"/>
            <a:ext cx="6852648" cy="4474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ancer Deep Phenotyping"/>
          <p:cNvSpPr txBox="1">
            <a:spLocks noGrp="1"/>
          </p:cNvSpPr>
          <p:nvPr>
            <p:ph type="title"/>
          </p:nvPr>
        </p:nvSpPr>
        <p:spPr>
          <a:xfrm>
            <a:off x="419100" y="338138"/>
            <a:ext cx="7924800" cy="838202"/>
          </a:xfrm>
          <a:prstGeom prst="rect">
            <a:avLst/>
          </a:prstGeom>
        </p:spPr>
        <p:txBody>
          <a:bodyPr/>
          <a:lstStyle/>
          <a:p>
            <a:r>
              <a:t>Cancer Deep Phenotyping</a:t>
            </a:r>
          </a:p>
        </p:txBody>
      </p:sp>
      <p:sp>
        <p:nvSpPr>
          <p:cNvPr id="312" name="Hochheiser, et al. 2016, Savova, et al. 2017"/>
          <p:cNvSpPr txBox="1">
            <a:spLocks noGrp="1"/>
          </p:cNvSpPr>
          <p:nvPr>
            <p:ph type="body" sz="quarter" idx="1"/>
          </p:nvPr>
        </p:nvSpPr>
        <p:spPr>
          <a:xfrm>
            <a:off x="609600" y="6207343"/>
            <a:ext cx="4536232" cy="417424"/>
          </a:xfrm>
          <a:prstGeom prst="rect">
            <a:avLst/>
          </a:prstGeom>
        </p:spPr>
        <p:txBody>
          <a:bodyPr/>
          <a:lstStyle>
            <a:lvl1pPr marL="0" indent="0" defTabSz="438911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>
              <a:defRPr b="1"/>
            </a:pPr>
            <a:r>
              <a:rPr b="0"/>
              <a:t>Hochheiser, et al. 2016, Savova, et al. 2017</a:t>
            </a:r>
          </a:p>
        </p:txBody>
      </p:sp>
      <p:sp>
        <p:nvSpPr>
          <p:cNvPr id="313" name="Develop multi-level data models for cancer progression and visual tools for cohort identification for retrospective studies"/>
          <p:cNvSpPr txBox="1"/>
          <p:nvPr/>
        </p:nvSpPr>
        <p:spPr>
          <a:xfrm>
            <a:off x="305147" y="1152743"/>
            <a:ext cx="8152706" cy="675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329184">
              <a:spcBef>
                <a:spcPts val="300"/>
              </a:spcBef>
              <a:defRPr sz="2016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Develop multi-level data models for cancer progression and visual tools for cohort identification for retrospective studies</a:t>
            </a:r>
          </a:p>
        </p:txBody>
      </p:sp>
      <p:pic>
        <p:nvPicPr>
          <p:cNvPr id="314" name="images_annotated-patient16-blurred.png" descr="images_annotated-patient16-blur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539" y="2073160"/>
            <a:ext cx="7211722" cy="388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ittsburgh Biomedical Informatics Training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r>
              <a:t>Pittsburgh Biomedical Informatics Training Program</a:t>
            </a:r>
          </a:p>
        </p:txBody>
      </p:sp>
      <p:sp>
        <p:nvSpPr>
          <p:cNvPr id="317" name="“The mission of the Pittsburgh Biomedical Informatics Training Program is to provide our students with a world‐class education that prepares them to become outstanding leaders in biomedical informatics research, education, and practice.”…"/>
          <p:cNvSpPr txBox="1">
            <a:spLocks noGrp="1"/>
          </p:cNvSpPr>
          <p:nvPr>
            <p:ph type="body" idx="1"/>
          </p:nvPr>
        </p:nvSpPr>
        <p:spPr>
          <a:xfrm>
            <a:off x="749300" y="1404937"/>
            <a:ext cx="7924800" cy="4792267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spcBef>
                <a:spcPts val="600"/>
              </a:spcBef>
              <a:defRPr sz="1974"/>
            </a:pPr>
            <a:endParaRPr/>
          </a:p>
          <a:p>
            <a:pPr marL="322325" indent="-322325" defTabSz="859536">
              <a:spcBef>
                <a:spcPts val="600"/>
              </a:spcBef>
              <a:defRPr sz="1974"/>
            </a:pPr>
            <a:r>
              <a:t>“The mission of the Pittsburgh Biomedical Informatics Training Program is to provide our students with a world‐class education that prepares them to become outstanding leaders in biomedical informatics research, education, and practice.”</a:t>
            </a:r>
          </a:p>
          <a:p>
            <a:pPr marL="322325" indent="-322325" defTabSz="859536">
              <a:spcBef>
                <a:spcPts val="600"/>
              </a:spcBef>
              <a:defRPr sz="1974"/>
            </a:pPr>
            <a:endParaRPr/>
          </a:p>
          <a:p>
            <a:pPr marL="322325" indent="-322325" defTabSz="859536">
              <a:spcBef>
                <a:spcPts val="600"/>
              </a:spcBef>
              <a:defRPr sz="1974"/>
            </a:pPr>
            <a:r>
              <a:t>Collaborations with other training programs in Gastroenterology and Population Neuroscience</a:t>
            </a:r>
          </a:p>
          <a:p>
            <a:pPr marL="322325" indent="-322325" defTabSz="859536">
              <a:spcBef>
                <a:spcPts val="600"/>
              </a:spcBef>
              <a:defRPr sz="1974"/>
            </a:pPr>
            <a:endParaRPr/>
          </a:p>
          <a:p>
            <a:pPr marL="322325" indent="-322325" defTabSz="859536">
              <a:spcBef>
                <a:spcPts val="600"/>
              </a:spcBef>
              <a:defRPr sz="1974"/>
            </a:pPr>
            <a:r>
              <a:t>NLM Supplements:</a:t>
            </a:r>
          </a:p>
          <a:p>
            <a:pPr marL="752093" lvl="1" indent="-322325" defTabSz="859536">
              <a:spcBef>
                <a:spcPts val="600"/>
              </a:spcBef>
              <a:buChar char="•"/>
              <a:defRPr sz="1974"/>
            </a:pPr>
            <a:r>
              <a:t>2017-2018  Development of Data Science educational modules</a:t>
            </a:r>
          </a:p>
          <a:p>
            <a:pPr marL="752093" lvl="1" indent="-322325" defTabSz="859536">
              <a:spcBef>
                <a:spcPts val="600"/>
              </a:spcBef>
              <a:buChar char="•"/>
              <a:defRPr sz="1974"/>
            </a:pPr>
            <a:r>
              <a:t>2018-2019  Data science curriculum enhancements for graduate health and biomedical sciences at Minority Serving Institutions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ther Projects"/>
          <p:cNvSpPr txBox="1">
            <a:spLocks noGrp="1"/>
          </p:cNvSpPr>
          <p:nvPr>
            <p:ph type="title"/>
          </p:nvPr>
        </p:nvSpPr>
        <p:spPr>
          <a:xfrm>
            <a:off x="749300" y="338138"/>
            <a:ext cx="7924800" cy="838202"/>
          </a:xfrm>
          <a:prstGeom prst="rect">
            <a:avLst/>
          </a:prstGeom>
        </p:spPr>
        <p:txBody>
          <a:bodyPr/>
          <a:lstStyle/>
          <a:p>
            <a:r>
              <a:t>Other Projects</a:t>
            </a:r>
          </a:p>
        </p:txBody>
      </p:sp>
      <p:sp>
        <p:nvSpPr>
          <p:cNvPr id="320" name="Center for Causal Discovery: Advancing the application of causal discovery to biomedicine…"/>
          <p:cNvSpPr txBox="1">
            <a:spLocks noGrp="1"/>
          </p:cNvSpPr>
          <p:nvPr>
            <p:ph type="body" idx="1"/>
          </p:nvPr>
        </p:nvSpPr>
        <p:spPr>
          <a:xfrm>
            <a:off x="309536" y="1287490"/>
            <a:ext cx="8028841" cy="5140069"/>
          </a:xfrm>
          <a:prstGeom prst="rect">
            <a:avLst/>
          </a:prstGeom>
        </p:spPr>
        <p:txBody>
          <a:bodyPr/>
          <a:lstStyle/>
          <a:p>
            <a:pPr marL="0" indent="0" defTabSz="374904">
              <a:spcBef>
                <a:spcPts val="300"/>
              </a:spcBef>
              <a:buSzTx/>
              <a:buNone/>
              <a:defRPr sz="1700" b="1">
                <a:solidFill>
                  <a:srgbClr val="AA7942"/>
                </a:solidFill>
              </a:defRPr>
            </a:pPr>
            <a:r>
              <a:t>Center for Causal Discovery: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Advancing the application of causal discovery to biomedicine</a:t>
            </a:r>
          </a:p>
          <a:p>
            <a:pPr marL="0" indent="0" defTabSz="374904">
              <a:spcBef>
                <a:spcPts val="300"/>
              </a:spcBef>
              <a:buSzTx/>
              <a:buNone/>
              <a:defRPr sz="1700" b="1" i="1"/>
            </a:pPr>
            <a:r>
              <a:t>Goal</a:t>
            </a:r>
            <a:r>
              <a:rPr i="0"/>
              <a:t> : </a:t>
            </a:r>
            <a:r>
              <a:rPr b="0" i="0"/>
              <a:t>Tools and metadata support for reproducible causal analyses</a:t>
            </a:r>
          </a:p>
          <a:p>
            <a:pPr marL="0" indent="0" defTabSz="374904">
              <a:spcBef>
                <a:spcPts val="300"/>
              </a:spcBef>
              <a:buSzTx/>
              <a:buNone/>
              <a:defRPr sz="1700"/>
            </a:pPr>
            <a:endParaRPr b="0" i="0"/>
          </a:p>
          <a:p>
            <a:pPr marL="0" indent="0" defTabSz="374904">
              <a:spcBef>
                <a:spcPts val="300"/>
              </a:spcBef>
              <a:buSzTx/>
              <a:buNone/>
              <a:defRPr sz="1700" b="1">
                <a:solidFill>
                  <a:srgbClr val="AA7942"/>
                </a:solidFill>
              </a:defRPr>
            </a:pPr>
            <a:r>
              <a:t>Addressing gaps in clinically useful evidence on drug-drug interactions:</a:t>
            </a:r>
            <a:r>
              <a:rPr>
                <a:solidFill>
                  <a:srgbClr val="002B5E"/>
                </a:solidFill>
              </a:rPr>
              <a:t>  </a:t>
            </a:r>
            <a:r>
              <a:rPr b="0">
                <a:solidFill>
                  <a:srgbClr val="002B5E"/>
                </a:solidFill>
              </a:rPr>
              <a:t>Developing improved tools for interpreting potential drug-drug interaction information</a:t>
            </a:r>
          </a:p>
          <a:p>
            <a:pPr marL="0" indent="0" defTabSz="374904">
              <a:spcBef>
                <a:spcPts val="300"/>
              </a:spcBef>
              <a:buSzTx/>
              <a:buNone/>
              <a:defRPr sz="1700" b="1" i="1"/>
            </a:pPr>
            <a:r>
              <a:t>Goal</a:t>
            </a:r>
            <a:r>
              <a:rPr i="0"/>
              <a:t> : </a:t>
            </a:r>
            <a:r>
              <a:rPr b="0" i="0"/>
              <a:t>Conduct inquiry into expert needs and workflows; design search engine over curated PDDI data.</a:t>
            </a:r>
          </a:p>
          <a:p>
            <a:pPr marL="0" indent="0" defTabSz="374904">
              <a:spcBef>
                <a:spcPts val="300"/>
              </a:spcBef>
              <a:buSzTx/>
              <a:buNone/>
              <a:defRPr sz="1700"/>
            </a:pPr>
            <a:endParaRPr b="0" i="0"/>
          </a:p>
          <a:p>
            <a:pPr marL="0" indent="0" defTabSz="374904">
              <a:spcBef>
                <a:spcPts val="300"/>
              </a:spcBef>
              <a:buSzTx/>
              <a:buNone/>
              <a:defRPr sz="1700" b="1">
                <a:solidFill>
                  <a:srgbClr val="AA7942"/>
                </a:solidFill>
              </a:defRPr>
            </a:pPr>
            <a:r>
              <a:t>Quantifying Electronic Medical Record Usability to Improve Clinical Workflow: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Using </a:t>
            </a:r>
            <a:r>
              <a:rPr b="0" i="1">
                <a:solidFill>
                  <a:srgbClr val="002B5E"/>
                </a:solidFill>
              </a:rPr>
              <a:t>in-situ </a:t>
            </a:r>
            <a:r>
              <a:rPr b="0">
                <a:solidFill>
                  <a:srgbClr val="002B5E"/>
                </a:solidFill>
              </a:rPr>
              <a:t>recording of clinician interactions with EMR during patient visits  to understand factors influencing usability and perceived workflow</a:t>
            </a:r>
          </a:p>
          <a:p>
            <a:pPr marL="0" indent="0" defTabSz="374904">
              <a:spcBef>
                <a:spcPts val="300"/>
              </a:spcBef>
              <a:buSzTx/>
              <a:buNone/>
              <a:defRPr sz="1700" b="1" i="1"/>
            </a:pPr>
            <a:r>
              <a:t>Goal</a:t>
            </a:r>
            <a:r>
              <a:rPr i="0"/>
              <a:t> : </a:t>
            </a:r>
            <a:r>
              <a:rPr b="0" i="0"/>
              <a:t>Use understanding of EMR use in clinic to guide improved designs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ent Grant Funding/Collaborations"/>
          <p:cNvSpPr txBox="1">
            <a:spLocks noGrp="1"/>
          </p:cNvSpPr>
          <p:nvPr>
            <p:ph type="title"/>
          </p:nvPr>
        </p:nvSpPr>
        <p:spPr>
          <a:xfrm>
            <a:off x="749300" y="331273"/>
            <a:ext cx="7924800" cy="838201"/>
          </a:xfrm>
          <a:prstGeom prst="rect">
            <a:avLst/>
          </a:prstGeom>
        </p:spPr>
        <p:txBody>
          <a:bodyPr/>
          <a:lstStyle>
            <a:lvl1pPr defTabSz="877823">
              <a:defRPr sz="3455"/>
            </a:lvl1pPr>
          </a:lstStyle>
          <a:p>
            <a:r>
              <a:t>Recent Grant Funding/Collaborations  </a:t>
            </a:r>
          </a:p>
        </p:txBody>
      </p:sp>
      <p:sp>
        <p:nvSpPr>
          <p:cNvPr id="323" name="GRADS: 1U01HL112707, N. Kaminski (Yale, PI), S. Wiesnewski (Pitt), M. Becich (Pitt), A. Morris (Pitt), B. Methe (Pittt), E. Ghedin (NYU)…"/>
          <p:cNvSpPr txBox="1">
            <a:spLocks noGrp="1"/>
          </p:cNvSpPr>
          <p:nvPr>
            <p:ph type="body" idx="1"/>
          </p:nvPr>
        </p:nvSpPr>
        <p:spPr>
          <a:xfrm>
            <a:off x="309536" y="1287490"/>
            <a:ext cx="8625873" cy="4283020"/>
          </a:xfrm>
          <a:prstGeom prst="rect">
            <a:avLst/>
          </a:prstGeom>
        </p:spPr>
        <p:txBody>
          <a:bodyPr/>
          <a:lstStyle/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GRADS: </a:t>
            </a:r>
            <a:r>
              <a:rPr b="0">
                <a:solidFill>
                  <a:srgbClr val="002B5E"/>
                </a:solidFill>
              </a:rPr>
              <a:t>1U01HL112707, N. Kaminski (Yale, PI), S. Wiesnewski (Pitt), M. Becich (Pitt), A. Morris (Pitt), B. Methe (Pittt), E. Ghedin (NYU)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002B5E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DeepPhe: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1 U24 CA184407, R. Jacobson (Pitt, co-PI), G. Savova (Boston Children’s Hospital, co-PI)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002B5E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Learning EMR: </a:t>
            </a:r>
            <a:r>
              <a:rPr b="0">
                <a:solidFill>
                  <a:srgbClr val="274B76"/>
                </a:solidFill>
              </a:rPr>
              <a:t>1 R01 LM012095, S. Visweswaran (Pitt, PI), G. Cooper (Pitt), G. Clermont (Pitt), M. Hauskrecht (Pitt)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274B76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Center for Causal Discovery: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U54HG008540, G. Cooper (Pitt, co-PI), I. Bahar (Pitt, co-PI), C. Glymour (CMU), R. Scheines (CMU), many others…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002B5E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Addressing gaps in clinically useful evidence on drug-drug interactions: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1 R01 LM011838-01, R. Boyce (PI, Pitt)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002B5E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Quantifying Electronic Medical Record Usability to Improve Clinical Workflow:</a:t>
            </a:r>
            <a:r>
              <a:rPr>
                <a:solidFill>
                  <a:srgbClr val="002B5E"/>
                </a:solidFill>
              </a:rPr>
              <a:t> </a:t>
            </a:r>
            <a:r>
              <a:rPr b="0">
                <a:solidFill>
                  <a:srgbClr val="002B5E"/>
                </a:solidFill>
              </a:rPr>
              <a:t>5R01HS021290, Z. Agha (West Health Foundation &amp; UCSD, PI), C. Weir (Utah), N. Weibel (UCSD), Y. Chen (UC Irvine). R Street (Texas A&amp;M)</a:t>
            </a:r>
          </a:p>
          <a:p>
            <a:pPr marL="0" indent="0" defTabSz="277977">
              <a:spcBef>
                <a:spcPts val="200"/>
              </a:spcBef>
              <a:buSzTx/>
              <a:buNone/>
              <a:defRPr sz="1368"/>
            </a:pPr>
            <a:endParaRPr b="0">
              <a:solidFill>
                <a:srgbClr val="002B5E"/>
              </a:solidFill>
            </a:endParaRPr>
          </a:p>
          <a:p>
            <a:pPr marL="0" indent="0" defTabSz="277977">
              <a:spcBef>
                <a:spcPts val="200"/>
              </a:spcBef>
              <a:buSzTx/>
              <a:buNone/>
              <a:defRPr sz="1368" b="1">
                <a:solidFill>
                  <a:srgbClr val="AA7942"/>
                </a:solidFill>
              </a:defRPr>
            </a:pPr>
            <a:r>
              <a:t>Other Collaborators:  </a:t>
            </a:r>
            <a:r>
              <a:rPr b="0">
                <a:solidFill>
                  <a:srgbClr val="002B5E"/>
                </a:solidFill>
              </a:rPr>
              <a:t>W. Chapman (Utah), R. Hwa (Pitt), J. Wiebe (Pitt), P. Empey (Pitt)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Chalkboard</vt:lpstr>
      <vt:lpstr>Comic Sans MS</vt:lpstr>
      <vt:lpstr>Georgia</vt:lpstr>
      <vt:lpstr>Helvetica</vt:lpstr>
      <vt:lpstr>Helvetica Light</vt:lpstr>
      <vt:lpstr>Times New Roman</vt:lpstr>
      <vt:lpstr>Trebuchet MS</vt:lpstr>
      <vt:lpstr>Blank Presentation</vt:lpstr>
      <vt:lpstr>Biomedical Knowledge Navigation:  Interactive tools for clinical and research insight</vt:lpstr>
      <vt:lpstr>The data interpretation challenge</vt:lpstr>
      <vt:lpstr>NLPReViz: an interactive tool for natural language processing on clinical text  Trivedi, et al. JAMIA 2017 doi: 10.1093/jamia/ocx070, nlpreviz.github.io</vt:lpstr>
      <vt:lpstr>Learning EMR</vt:lpstr>
      <vt:lpstr>Cancer Deep Phenotyping</vt:lpstr>
      <vt:lpstr>Pittsburgh Biomedical Informatics Training Program</vt:lpstr>
      <vt:lpstr>Other Projects</vt:lpstr>
      <vt:lpstr>Recent Grant Funding/Collaborations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Knowledge Navigation:  Interactive tools for clinical and research insight</dc:title>
  <dc:creator>Schwenk, Melissa Dawn</dc:creator>
  <cp:lastModifiedBy>Schwenk, Melissa Dawn</cp:lastModifiedBy>
  <cp:revision>1</cp:revision>
  <dcterms:modified xsi:type="dcterms:W3CDTF">2018-08-31T12:36:44Z</dcterms:modified>
</cp:coreProperties>
</file>