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0" r:id="rId3"/>
    <p:sldId id="261" r:id="rId4"/>
    <p:sldId id="258" r:id="rId5"/>
    <p:sldId id="259"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77386"/>
  </p:normalViewPr>
  <p:slideViewPr>
    <p:cSldViewPr>
      <p:cViewPr varScale="1">
        <p:scale>
          <a:sx n="130" d="100"/>
          <a:sy n="130" d="100"/>
        </p:scale>
        <p:origin x="155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MWRISILON\mwri\Oesterreich-Lee%20Lab\Lee%20Lab\David\rnaseq\2013_09_06_fluorreporter_proliferation_sisema_sictl_9d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'no normalization'!$R$130</c:f>
              <c:strCache>
                <c:ptCount val="1"/>
                <c:pt idx="0">
                  <c:v>siCtl</c:v>
                </c:pt>
              </c:strCache>
            </c:strRef>
          </c:tx>
          <c:errBars>
            <c:errDir val="y"/>
            <c:errBarType val="both"/>
            <c:errValType val="cust"/>
            <c:noEndCap val="0"/>
            <c:plus>
              <c:numRef>
                <c:f>'no normalization'!$AA$130:$AE$130</c:f>
                <c:numCache>
                  <c:formatCode>General</c:formatCode>
                  <c:ptCount val="5"/>
                  <c:pt idx="0">
                    <c:v>0.117699963492985</c:v>
                  </c:pt>
                  <c:pt idx="1">
                    <c:v>0.23387306152323301</c:v>
                  </c:pt>
                  <c:pt idx="2">
                    <c:v>0.39352184807290502</c:v>
                  </c:pt>
                  <c:pt idx="3">
                    <c:v>0.255920861465676</c:v>
                  </c:pt>
                  <c:pt idx="4">
                    <c:v>0.62876731149129905</c:v>
                  </c:pt>
                </c:numCache>
              </c:numRef>
            </c:plus>
            <c:minus>
              <c:numRef>
                <c:f>'no normalization'!$AA$130:$AE$130</c:f>
                <c:numCache>
                  <c:formatCode>General</c:formatCode>
                  <c:ptCount val="5"/>
                  <c:pt idx="0">
                    <c:v>0.117699963492985</c:v>
                  </c:pt>
                  <c:pt idx="1">
                    <c:v>0.23387306152323301</c:v>
                  </c:pt>
                  <c:pt idx="2">
                    <c:v>0.39352184807290502</c:v>
                  </c:pt>
                  <c:pt idx="3">
                    <c:v>0.255920861465676</c:v>
                  </c:pt>
                  <c:pt idx="4">
                    <c:v>0.62876731149129905</c:v>
                  </c:pt>
                </c:numCache>
              </c:numRef>
            </c:minus>
          </c:errBars>
          <c:xVal>
            <c:numRef>
              <c:f>'no normalization'!$S$129:$W$129</c:f>
              <c:numCache>
                <c:formatCode>General</c:formatCode>
                <c:ptCount val="5"/>
                <c:pt idx="0">
                  <c:v>1</c:v>
                </c:pt>
                <c:pt idx="1">
                  <c:v>3</c:v>
                </c:pt>
                <c:pt idx="2">
                  <c:v>5</c:v>
                </c:pt>
                <c:pt idx="3">
                  <c:v>7</c:v>
                </c:pt>
                <c:pt idx="4">
                  <c:v>9</c:v>
                </c:pt>
              </c:numCache>
            </c:numRef>
          </c:xVal>
          <c:yVal>
            <c:numRef>
              <c:f>'no normalization'!$S$130:$W$130</c:f>
              <c:numCache>
                <c:formatCode>General</c:formatCode>
                <c:ptCount val="5"/>
                <c:pt idx="0">
                  <c:v>2.316774999999998</c:v>
                </c:pt>
                <c:pt idx="1">
                  <c:v>3.4548999999999981</c:v>
                </c:pt>
                <c:pt idx="2">
                  <c:v>7.1512124999999997</c:v>
                </c:pt>
                <c:pt idx="3">
                  <c:v>8.1937249999999988</c:v>
                </c:pt>
                <c:pt idx="4">
                  <c:v>10.04601666666667</c:v>
                </c:pt>
              </c:numCache>
            </c:numRef>
          </c:yVal>
          <c:smooth val="0"/>
          <c:extLst>
            <c:ext xmlns:c16="http://schemas.microsoft.com/office/drawing/2014/chart" uri="{C3380CC4-5D6E-409C-BE32-E72D297353CC}">
              <c16:uniqueId val="{00000000-EDF4-4EF2-B0E4-796F6CDC56B5}"/>
            </c:ext>
          </c:extLst>
        </c:ser>
        <c:ser>
          <c:idx val="1"/>
          <c:order val="1"/>
          <c:tx>
            <c:strRef>
              <c:f>'no normalization'!$R$131</c:f>
              <c:strCache>
                <c:ptCount val="1"/>
                <c:pt idx="0">
                  <c:v>siSNHG7</c:v>
                </c:pt>
              </c:strCache>
            </c:strRef>
          </c:tx>
          <c:errBars>
            <c:errDir val="y"/>
            <c:errBarType val="both"/>
            <c:errValType val="cust"/>
            <c:noEndCap val="0"/>
            <c:plus>
              <c:numRef>
                <c:f>'no normalization'!$AA$131:$AE$131</c:f>
                <c:numCache>
                  <c:formatCode>General</c:formatCode>
                  <c:ptCount val="5"/>
                  <c:pt idx="0">
                    <c:v>8.0258926962319094E-2</c:v>
                  </c:pt>
                  <c:pt idx="1">
                    <c:v>0.139520284943496</c:v>
                  </c:pt>
                  <c:pt idx="2">
                    <c:v>0.194981125402929</c:v>
                  </c:pt>
                  <c:pt idx="3">
                    <c:v>0.14599537419286401</c:v>
                  </c:pt>
                  <c:pt idx="4">
                    <c:v>0.23860138376552201</c:v>
                  </c:pt>
                </c:numCache>
              </c:numRef>
            </c:plus>
            <c:minus>
              <c:numRef>
                <c:f>'no normalization'!$AA$131:$AE$131</c:f>
                <c:numCache>
                  <c:formatCode>General</c:formatCode>
                  <c:ptCount val="5"/>
                  <c:pt idx="0">
                    <c:v>8.0258926962319094E-2</c:v>
                  </c:pt>
                  <c:pt idx="1">
                    <c:v>0.139520284943496</c:v>
                  </c:pt>
                  <c:pt idx="2">
                    <c:v>0.194981125402929</c:v>
                  </c:pt>
                  <c:pt idx="3">
                    <c:v>0.14599537419286401</c:v>
                  </c:pt>
                  <c:pt idx="4">
                    <c:v>0.23860138376552201</c:v>
                  </c:pt>
                </c:numCache>
              </c:numRef>
            </c:minus>
          </c:errBars>
          <c:xVal>
            <c:numRef>
              <c:f>'no normalization'!$S$129:$W$129</c:f>
              <c:numCache>
                <c:formatCode>General</c:formatCode>
                <c:ptCount val="5"/>
                <c:pt idx="0">
                  <c:v>1</c:v>
                </c:pt>
                <c:pt idx="1">
                  <c:v>3</c:v>
                </c:pt>
                <c:pt idx="2">
                  <c:v>5</c:v>
                </c:pt>
                <c:pt idx="3">
                  <c:v>7</c:v>
                </c:pt>
                <c:pt idx="4">
                  <c:v>9</c:v>
                </c:pt>
              </c:numCache>
            </c:numRef>
          </c:xVal>
          <c:yVal>
            <c:numRef>
              <c:f>'no normalization'!$S$131:$W$131</c:f>
              <c:numCache>
                <c:formatCode>General</c:formatCode>
                <c:ptCount val="5"/>
                <c:pt idx="0">
                  <c:v>2.1059625</c:v>
                </c:pt>
                <c:pt idx="1">
                  <c:v>2.6059874999999999</c:v>
                </c:pt>
                <c:pt idx="2">
                  <c:v>3.10385</c:v>
                </c:pt>
                <c:pt idx="3">
                  <c:v>2.0775250000000001</c:v>
                </c:pt>
                <c:pt idx="4">
                  <c:v>3.1074791666666659</c:v>
                </c:pt>
              </c:numCache>
            </c:numRef>
          </c:yVal>
          <c:smooth val="0"/>
          <c:extLst>
            <c:ext xmlns:c16="http://schemas.microsoft.com/office/drawing/2014/chart" uri="{C3380CC4-5D6E-409C-BE32-E72D297353CC}">
              <c16:uniqueId val="{00000001-EDF4-4EF2-B0E4-796F6CDC56B5}"/>
            </c:ext>
          </c:extLst>
        </c:ser>
        <c:dLbls>
          <c:showLegendKey val="0"/>
          <c:showVal val="0"/>
          <c:showCatName val="0"/>
          <c:showSerName val="0"/>
          <c:showPercent val="0"/>
          <c:showBubbleSize val="0"/>
        </c:dLbls>
        <c:axId val="-2083710864"/>
        <c:axId val="-2045348240"/>
      </c:scatterChart>
      <c:valAx>
        <c:axId val="-2083710864"/>
        <c:scaling>
          <c:orientation val="minMax"/>
          <c:max val="9"/>
          <c:min val="1"/>
        </c:scaling>
        <c:delete val="0"/>
        <c:axPos val="b"/>
        <c:title>
          <c:tx>
            <c:rich>
              <a:bodyPr/>
              <a:lstStyle/>
              <a:p>
                <a:pPr>
                  <a:defRPr sz="1400"/>
                </a:pPr>
                <a:r>
                  <a:rPr lang="en-US" sz="1200" dirty="0"/>
                  <a:t>Days after transfection</a:t>
                </a:r>
              </a:p>
            </c:rich>
          </c:tx>
          <c:overlay val="0"/>
        </c:title>
        <c:numFmt formatCode="General" sourceLinked="1"/>
        <c:majorTickMark val="out"/>
        <c:minorTickMark val="none"/>
        <c:tickLblPos val="nextTo"/>
        <c:txPr>
          <a:bodyPr/>
          <a:lstStyle/>
          <a:p>
            <a:pPr>
              <a:defRPr sz="1400"/>
            </a:pPr>
            <a:endParaRPr lang="en-US"/>
          </a:p>
        </c:txPr>
        <c:crossAx val="-2045348240"/>
        <c:crosses val="autoZero"/>
        <c:crossBetween val="midCat"/>
        <c:majorUnit val="2"/>
      </c:valAx>
      <c:valAx>
        <c:axId val="-2045348240"/>
        <c:scaling>
          <c:orientation val="minMax"/>
        </c:scaling>
        <c:delete val="0"/>
        <c:axPos val="l"/>
        <c:title>
          <c:tx>
            <c:rich>
              <a:bodyPr rot="-5400000" vert="horz"/>
              <a:lstStyle/>
              <a:p>
                <a:pPr>
                  <a:defRPr sz="1400"/>
                </a:pPr>
                <a:r>
                  <a:rPr lang="en-US" sz="1200" dirty="0"/>
                  <a:t>Cell Number (10^4)</a:t>
                </a:r>
              </a:p>
            </c:rich>
          </c:tx>
          <c:overlay val="0"/>
        </c:title>
        <c:numFmt formatCode="General" sourceLinked="1"/>
        <c:majorTickMark val="out"/>
        <c:minorTickMark val="none"/>
        <c:tickLblPos val="nextTo"/>
        <c:txPr>
          <a:bodyPr/>
          <a:lstStyle/>
          <a:p>
            <a:pPr>
              <a:defRPr sz="1400"/>
            </a:pPr>
            <a:endParaRPr lang="en-US"/>
          </a:p>
        </c:txPr>
        <c:crossAx val="-2083710864"/>
        <c:crosses val="autoZero"/>
        <c:crossBetween val="midCat"/>
      </c:valAx>
    </c:plotArea>
    <c:legend>
      <c:legendPos val="r"/>
      <c:layout>
        <c:manualLayout>
          <c:xMode val="edge"/>
          <c:yMode val="edge"/>
          <c:x val="0.59273717134732695"/>
          <c:y val="0.16342829156324801"/>
          <c:w val="0.39179044881009401"/>
          <c:h val="0.34696331459976698"/>
        </c:manualLayout>
      </c:layou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DADEC-A9DB-4539-A10F-DD49A1811ACA}"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EDCBB-C212-4E1C-85E8-23F81D18A1B0}" type="slidenum">
              <a:rPr lang="en-US" smtClean="0"/>
              <a:t>‹#›</a:t>
            </a:fld>
            <a:endParaRPr lang="en-US"/>
          </a:p>
        </p:txBody>
      </p:sp>
    </p:spTree>
    <p:extLst>
      <p:ext uri="{BB962C8B-B14F-4D97-AF65-F5344CB8AC3E}">
        <p14:creationId xmlns:p14="http://schemas.microsoft.com/office/powerpoint/2010/main" val="427272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stress the pipeline and how </a:t>
            </a:r>
            <a:r>
              <a:rPr lang="en-US" baseline="0" dirty="0" err="1" smtClean="0"/>
              <a:t>CoSBBI</a:t>
            </a:r>
            <a:r>
              <a:rPr lang="en-US" baseline="0" dirty="0" smtClean="0"/>
              <a:t> is the beginning of our commitment to highly motivated students. </a:t>
            </a:r>
            <a:r>
              <a:rPr lang="en-US" baseline="0" dirty="0" err="1" smtClean="0"/>
              <a:t>CoSBBI</a:t>
            </a:r>
            <a:r>
              <a:rPr lang="en-US" baseline="0" dirty="0" smtClean="0"/>
              <a:t> establishes a foundation of research. In this 8 weeks the students are taught how to navigate through scientific literature through practice and feedback with the designated instructors (David Boone, PhD assistant professor, and a Graduate Teaching Fellow). The students choose a journal club article relevant to their research project and then present and critique the paper with the group. There is strong attention to create a learning environment among the students. Within the first two weeks the students present a proposal of their research for the summer to the group. Throughout the summer there are research roundtables where they discuss how their works has progressed, the problems that have emerged, the next steps, etc. The hope is to make them comfortable talking about science in a safe environment. It also prepares them for the end of the 8 weeks, when they present their work in a presentation and poster at a symposium. The presentation is tailored to guidelines for submission to AMIAs annual meeting, so that they can submit abstracts to that conference. Didactic lectures that cover a wide variety of topics are taught by the primary instructors, as well as, other faculty and graduate students. These serves two functions, 1) transfer knowledge, and more importantly, 2) expose the students to multiple STEM careers. Through surveys we find that the students significantly increase their understanding of what a scientific career is and how to pursue careers in STEM. We also see significant improvements in their perceived gains on communication of science, use of the primary literature, critical analysis of data, using scientific tools and technology.</a:t>
            </a:r>
            <a:endParaRPr lang="en-US" dirty="0"/>
          </a:p>
        </p:txBody>
      </p:sp>
      <p:sp>
        <p:nvSpPr>
          <p:cNvPr id="4" name="Slide Number Placeholder 3"/>
          <p:cNvSpPr>
            <a:spLocks noGrp="1"/>
          </p:cNvSpPr>
          <p:nvPr>
            <p:ph type="sldNum" sz="quarter" idx="10"/>
          </p:nvPr>
        </p:nvSpPr>
        <p:spPr/>
        <p:txBody>
          <a:bodyPr/>
          <a:lstStyle/>
          <a:p>
            <a:fld id="{D13C5C5B-08AE-44BA-BA34-8AB35ADB937E}" type="slidenum">
              <a:rPr lang="en-US" smtClean="0"/>
              <a:t>4</a:t>
            </a:fld>
            <a:endParaRPr lang="en-US"/>
          </a:p>
        </p:txBody>
      </p:sp>
    </p:spTree>
    <p:extLst>
      <p:ext uri="{BB962C8B-B14F-4D97-AF65-F5344CB8AC3E}">
        <p14:creationId xmlns:p14="http://schemas.microsoft.com/office/powerpoint/2010/main" val="239175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stress the pipeline and how </a:t>
            </a:r>
            <a:r>
              <a:rPr lang="en-US" baseline="0" dirty="0" err="1" smtClean="0"/>
              <a:t>CoSBBI</a:t>
            </a:r>
            <a:r>
              <a:rPr lang="en-US" baseline="0" dirty="0" smtClean="0"/>
              <a:t> is the beginning of our commitment to highly motivated students. </a:t>
            </a:r>
            <a:r>
              <a:rPr lang="en-US" baseline="0" dirty="0" err="1" smtClean="0"/>
              <a:t>CoSBBI</a:t>
            </a:r>
            <a:r>
              <a:rPr lang="en-US" baseline="0" dirty="0" smtClean="0"/>
              <a:t> establishes a foundation of research. In this 8 weeks the students are taught how to navigate through scientific literature through practice and feedback with the designated instructors (David Boone, PhD assistant professor, and a Graduate Teaching Fellow). The students choose a journal club article relevant to their research project and then present and critique the paper with the group. There is strong attention to create a learning environment among the students. Within the first two weeks the students present a proposal of their research for the summer to the group. Throughout the summer there are research roundtables where they discuss how their works has progressed, the problems that have emerged, the next steps, etc. The hope is to make them comfortable talking about science in a safe environment. It also prepares them for the end of the 8 weeks, when they present their work in a presentation and poster at a symposium. The presentation is tailored to guidelines for submission to AMIAs annual meeting, so that they can submit abstracts to that conference. Didactic lectures that cover a wide variety of topics are taught by the primary instructors, as well as, other faculty and graduate students. These serves two functions, 1) transfer knowledge, and more importantly, 2) expose the students to multiple STEM careers. Through surveys we find that the students significantly increase their understanding of what a scientific career is and how to pursue careers in STEM. We also see significant improvements in their perceived gains on communication of science, use of the primary literature, critical analysis of data, using scientific tools and technology.</a:t>
            </a:r>
            <a:endParaRPr lang="en-US" dirty="0"/>
          </a:p>
        </p:txBody>
      </p:sp>
      <p:sp>
        <p:nvSpPr>
          <p:cNvPr id="4" name="Slide Number Placeholder 3"/>
          <p:cNvSpPr>
            <a:spLocks noGrp="1"/>
          </p:cNvSpPr>
          <p:nvPr>
            <p:ph type="sldNum" sz="quarter" idx="10"/>
          </p:nvPr>
        </p:nvSpPr>
        <p:spPr/>
        <p:txBody>
          <a:bodyPr/>
          <a:lstStyle/>
          <a:p>
            <a:fld id="{D13C5C5B-08AE-44BA-BA34-8AB35ADB937E}" type="slidenum">
              <a:rPr lang="en-US" smtClean="0"/>
              <a:t>5</a:t>
            </a:fld>
            <a:endParaRPr lang="en-US"/>
          </a:p>
        </p:txBody>
      </p:sp>
    </p:spTree>
    <p:extLst>
      <p:ext uri="{BB962C8B-B14F-4D97-AF65-F5344CB8AC3E}">
        <p14:creationId xmlns:p14="http://schemas.microsoft.com/office/powerpoint/2010/main" val="239175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0646FF-653F-493F-840E-A86FD3A3F8FB}"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291858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646FF-653F-493F-840E-A86FD3A3F8FB}"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18082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646FF-653F-493F-840E-A86FD3A3F8FB}"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346719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646FF-653F-493F-840E-A86FD3A3F8FB}"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176950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646FF-653F-493F-840E-A86FD3A3F8FB}"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36057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0646FF-653F-493F-840E-A86FD3A3F8FB}"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380300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0646FF-653F-493F-840E-A86FD3A3F8FB}"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41577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646FF-653F-493F-840E-A86FD3A3F8FB}"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166979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46FF-653F-493F-840E-A86FD3A3F8FB}"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290502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646FF-653F-493F-840E-A86FD3A3F8FB}"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214631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646FF-653F-493F-840E-A86FD3A3F8FB}"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958E-2388-44D1-A42F-883DAEE70D4D}" type="slidenum">
              <a:rPr lang="en-US" smtClean="0"/>
              <a:t>‹#›</a:t>
            </a:fld>
            <a:endParaRPr lang="en-US"/>
          </a:p>
        </p:txBody>
      </p:sp>
    </p:spTree>
    <p:extLst>
      <p:ext uri="{BB962C8B-B14F-4D97-AF65-F5344CB8AC3E}">
        <p14:creationId xmlns:p14="http://schemas.microsoft.com/office/powerpoint/2010/main" val="30078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646FF-653F-493F-840E-A86FD3A3F8FB}" type="datetimeFigureOut">
              <a:rPr lang="en-US" smtClean="0"/>
              <a:t>9/7/2018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C958E-2388-44D1-A42F-883DAEE70D4D}" type="slidenum">
              <a:rPr lang="en-US" smtClean="0"/>
              <a:t>‹#›</a:t>
            </a:fld>
            <a:endParaRPr lang="en-US"/>
          </a:p>
        </p:txBody>
      </p:sp>
    </p:spTree>
    <p:extLst>
      <p:ext uri="{BB962C8B-B14F-4D97-AF65-F5344CB8AC3E}">
        <p14:creationId xmlns:p14="http://schemas.microsoft.com/office/powerpoint/2010/main" val="141487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nb14@pitt.edu" TargetMode="Externa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tif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8.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23.jpeg"/><Relationship Id="rId4" Type="http://schemas.openxmlformats.org/officeDocument/2006/relationships/image" Target="../media/image1.jpeg"/><Relationship Id="rId9" Type="http://schemas.openxmlformats.org/officeDocument/2006/relationships/image" Target="../media/image22.png"/><Relationship Id="rId1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31.png"/><Relationship Id="rId5" Type="http://schemas.openxmlformats.org/officeDocument/2006/relationships/image" Target="../media/image10.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 Id="rId14"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WRISILON\mwri\Oesterreich-Lee Lab\Lee Lab\David\Summer Academy\DBMI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74" y="115312"/>
            <a:ext cx="1262754" cy="12189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tt Logo_HighRes"/>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794571" y="133579"/>
            <a:ext cx="1258419" cy="1182374"/>
          </a:xfrm>
          <a:prstGeom prst="rect">
            <a:avLst/>
          </a:prstGeom>
          <a:noFill/>
        </p:spPr>
      </p:pic>
      <p:grpSp>
        <p:nvGrpSpPr>
          <p:cNvPr id="6" name="Group 5"/>
          <p:cNvGrpSpPr/>
          <p:nvPr/>
        </p:nvGrpSpPr>
        <p:grpSpPr>
          <a:xfrm>
            <a:off x="7085428" y="5263823"/>
            <a:ext cx="1448972" cy="851095"/>
            <a:chOff x="4121834" y="7385538"/>
            <a:chExt cx="1758461" cy="984739"/>
          </a:xfrm>
        </p:grpSpPr>
        <p:sp>
          <p:nvSpPr>
            <p:cNvPr id="7" name="Rectangle 6"/>
            <p:cNvSpPr/>
            <p:nvPr/>
          </p:nvSpPr>
          <p:spPr>
            <a:xfrm>
              <a:off x="4121834" y="7385538"/>
              <a:ext cx="1758461" cy="9847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1" descr="\\MWRISILON\mwri\Oesterreich-Lee Lab\Shared\Presentations &amp; Posters\WCRC logo for poster and talks\Susan_Komen_Logo.png"/>
            <p:cNvPicPr>
              <a:picLocks noChangeAspect="1" noChangeArrowheads="1"/>
            </p:cNvPicPr>
            <p:nvPr/>
          </p:nvPicPr>
          <p:blipFill>
            <a:blip r:embed="rId4" cstate="print"/>
            <a:srcRect/>
            <a:stretch>
              <a:fillRect/>
            </a:stretch>
          </p:blipFill>
          <p:spPr bwMode="auto">
            <a:xfrm>
              <a:off x="4186238" y="7413673"/>
              <a:ext cx="1604797" cy="881013"/>
            </a:xfrm>
            <a:prstGeom prst="rect">
              <a:avLst/>
            </a:prstGeom>
            <a:noFill/>
          </p:spPr>
        </p:pic>
      </p:grpSp>
      <p:pic>
        <p:nvPicPr>
          <p:cNvPr id="9" name="8d22dd56-4ffe-45f9-8878-5d7c2fc6fd8f" descr="73421D81-6AFD-4C85-A4A3-CF5E86BBEDCE@acct"/>
          <p:cNvPicPr>
            <a:picLocks noChangeAspect="1" noChangeArrowheads="1"/>
          </p:cNvPicPr>
          <p:nvPr/>
        </p:nvPicPr>
        <p:blipFill>
          <a:blip r:embed="rId5" cstate="print"/>
          <a:srcRect l="844" t="3571" r="1266" b="79286"/>
          <a:stretch>
            <a:fillRect/>
          </a:stretch>
        </p:blipFill>
        <p:spPr bwMode="auto">
          <a:xfrm>
            <a:off x="760184" y="6174319"/>
            <a:ext cx="2337582" cy="483638"/>
          </a:xfrm>
          <a:prstGeom prst="rect">
            <a:avLst/>
          </a:prstGeom>
          <a:noFill/>
          <a:ln w="9525">
            <a:noFill/>
            <a:miter lim="800000"/>
            <a:headEnd/>
            <a:tailEnd/>
          </a:ln>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610525"/>
            <a:ext cx="2253557" cy="175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MWRISILON\mwri\Oesterreich-Lee Lab\Lee Lab\David\BOONE_DAVID_PHD_WCRC_20130307_picture_portrai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6685" y="586387"/>
            <a:ext cx="2266687" cy="28426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94953" y="911242"/>
            <a:ext cx="4188626" cy="2031325"/>
          </a:xfrm>
          <a:prstGeom prst="rect">
            <a:avLst/>
          </a:prstGeom>
          <a:noFill/>
        </p:spPr>
        <p:txBody>
          <a:bodyPr wrap="square" rtlCol="0">
            <a:spAutoFit/>
          </a:bodyPr>
          <a:lstStyle/>
          <a:p>
            <a:pPr algn="ctr"/>
            <a:r>
              <a:rPr lang="en-US" b="1" dirty="0" smtClean="0"/>
              <a:t>David Boone</a:t>
            </a:r>
          </a:p>
          <a:p>
            <a:pPr algn="ctr"/>
            <a:r>
              <a:rPr lang="en-US" dirty="0" smtClean="0"/>
              <a:t>Assistant Professor</a:t>
            </a:r>
          </a:p>
          <a:p>
            <a:pPr algn="ctr"/>
            <a:r>
              <a:rPr lang="en-US" dirty="0" smtClean="0"/>
              <a:t>Department of Biomedical Informatics</a:t>
            </a:r>
          </a:p>
          <a:p>
            <a:pPr algn="ctr"/>
            <a:r>
              <a:rPr lang="en-US" dirty="0" smtClean="0"/>
              <a:t>University of Pittsburgh</a:t>
            </a:r>
          </a:p>
          <a:p>
            <a:pPr algn="ctr"/>
            <a:r>
              <a:rPr lang="en-US" dirty="0" smtClean="0"/>
              <a:t>Director of Hillman Academy</a:t>
            </a:r>
          </a:p>
          <a:p>
            <a:pPr algn="ctr"/>
            <a:r>
              <a:rPr lang="en-US" dirty="0" smtClean="0"/>
              <a:t>Director of </a:t>
            </a:r>
            <a:r>
              <a:rPr lang="en-US" dirty="0" err="1" smtClean="0"/>
              <a:t>CoSBBI</a:t>
            </a:r>
            <a:r>
              <a:rPr lang="en-US" dirty="0" smtClean="0"/>
              <a:t>/</a:t>
            </a:r>
            <a:r>
              <a:rPr lang="en-US" dirty="0" err="1" smtClean="0"/>
              <a:t>iBRIC</a:t>
            </a:r>
            <a:endParaRPr lang="en-US" dirty="0" smtClean="0"/>
          </a:p>
          <a:p>
            <a:pPr algn="ctr"/>
            <a:r>
              <a:rPr lang="en-US" dirty="0" smtClean="0">
                <a:hlinkClick r:id="rId8"/>
              </a:rPr>
              <a:t>dnb14@pitt.edu</a:t>
            </a:r>
            <a:r>
              <a:rPr lang="en-US" dirty="0" smtClean="0"/>
              <a:t>; 412-648-7231</a:t>
            </a:r>
            <a:endParaRPr lang="en-US" dirty="0"/>
          </a:p>
        </p:txBody>
      </p:sp>
      <p:sp>
        <p:nvSpPr>
          <p:cNvPr id="12" name="TextBox 11"/>
          <p:cNvSpPr txBox="1"/>
          <p:nvPr/>
        </p:nvSpPr>
        <p:spPr>
          <a:xfrm>
            <a:off x="950111" y="3147536"/>
            <a:ext cx="2419994" cy="1477328"/>
          </a:xfrm>
          <a:prstGeom prst="rect">
            <a:avLst/>
          </a:prstGeom>
          <a:noFill/>
        </p:spPr>
        <p:txBody>
          <a:bodyPr wrap="square" rtlCol="0">
            <a:spAutoFit/>
          </a:bodyPr>
          <a:lstStyle/>
          <a:p>
            <a:r>
              <a:rPr lang="en-US" dirty="0" smtClean="0"/>
              <a:t>Major interests:</a:t>
            </a:r>
          </a:p>
          <a:p>
            <a:pPr marL="342900" indent="-342900">
              <a:buAutoNum type="arabicParenR"/>
            </a:pPr>
            <a:r>
              <a:rPr lang="en-US" dirty="0" err="1" smtClean="0"/>
              <a:t>lncRNAs</a:t>
            </a:r>
            <a:r>
              <a:rPr lang="en-US" dirty="0" smtClean="0"/>
              <a:t> in Breast Cancer</a:t>
            </a:r>
          </a:p>
          <a:p>
            <a:pPr marL="342900" indent="-342900">
              <a:buAutoNum type="arabicParenR"/>
            </a:pPr>
            <a:r>
              <a:rPr lang="en-US" dirty="0" smtClean="0"/>
              <a:t>STEM Outreach/Pipeline</a:t>
            </a:r>
            <a:endParaRPr lang="en-US" dirty="0"/>
          </a:p>
        </p:txBody>
      </p:sp>
      <p:pic>
        <p:nvPicPr>
          <p:cNvPr id="14" name="Picture 13" descr="Continuing Umbrella of Research Experiences (CURE) Graphi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221" y="5263823"/>
            <a:ext cx="1133474" cy="910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2565" y="5361982"/>
            <a:ext cx="827181" cy="714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9144" y="5677452"/>
            <a:ext cx="1601998" cy="36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1441" y="5618519"/>
            <a:ext cx="2192507" cy="48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t="31809" r="67235"/>
          <a:stretch/>
        </p:blipFill>
        <p:spPr bwMode="auto">
          <a:xfrm>
            <a:off x="7085428" y="6281076"/>
            <a:ext cx="1236373" cy="39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4"/>
          <a:stretch>
            <a:fillRect/>
          </a:stretch>
        </p:blipFill>
        <p:spPr>
          <a:xfrm>
            <a:off x="7543800" y="3812546"/>
            <a:ext cx="1204709" cy="1204709"/>
          </a:xfrm>
          <a:prstGeom prst="rect">
            <a:avLst/>
          </a:prstGeom>
        </p:spPr>
      </p:pic>
      <p:pic>
        <p:nvPicPr>
          <p:cNvPr id="3" name="Picture 2"/>
          <p:cNvPicPr>
            <a:picLocks noChangeAspect="1"/>
          </p:cNvPicPr>
          <p:nvPr/>
        </p:nvPicPr>
        <p:blipFill>
          <a:blip r:embed="rId15"/>
          <a:stretch>
            <a:fillRect/>
          </a:stretch>
        </p:blipFill>
        <p:spPr>
          <a:xfrm>
            <a:off x="3484696" y="6167872"/>
            <a:ext cx="2987486" cy="493396"/>
          </a:xfrm>
          <a:prstGeom prst="rect">
            <a:avLst/>
          </a:prstGeom>
        </p:spPr>
      </p:pic>
      <p:pic>
        <p:nvPicPr>
          <p:cNvPr id="19" name="Picture 18"/>
          <p:cNvPicPr>
            <a:picLocks noChangeAspect="1"/>
          </p:cNvPicPr>
          <p:nvPr/>
        </p:nvPicPr>
        <p:blipFill>
          <a:blip r:embed="rId16"/>
          <a:stretch>
            <a:fillRect/>
          </a:stretch>
        </p:blipFill>
        <p:spPr>
          <a:xfrm>
            <a:off x="5948798" y="3531643"/>
            <a:ext cx="1691165" cy="1691165"/>
          </a:xfrm>
          <a:prstGeom prst="rect">
            <a:avLst/>
          </a:prstGeom>
        </p:spPr>
      </p:pic>
    </p:spTree>
    <p:extLst>
      <p:ext uri="{BB962C8B-B14F-4D97-AF65-F5344CB8AC3E}">
        <p14:creationId xmlns:p14="http://schemas.microsoft.com/office/powerpoint/2010/main" val="244117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38420" y="958985"/>
            <a:ext cx="891402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ENCODE reveals there are more </a:t>
            </a:r>
            <a:r>
              <a:rPr lang="en-US" dirty="0" err="1" smtClean="0"/>
              <a:t>lncRNAs</a:t>
            </a:r>
            <a:r>
              <a:rPr lang="en-US" dirty="0" smtClean="0"/>
              <a:t> than protein coding genes.</a:t>
            </a:r>
          </a:p>
          <a:p>
            <a:pPr marL="285750" indent="-285750">
              <a:buFont typeface="Arial" panose="020B0604020202020204" pitchFamily="34" charset="0"/>
              <a:buChar char="•"/>
            </a:pPr>
            <a:r>
              <a:rPr lang="en-US" dirty="0" smtClean="0"/>
              <a:t>The function of most are largely unknown.</a:t>
            </a:r>
          </a:p>
          <a:p>
            <a:pPr marL="285750" indent="-285750">
              <a:buFont typeface="Arial" panose="020B0604020202020204" pitchFamily="34" charset="0"/>
              <a:buChar char="•"/>
            </a:pPr>
            <a:r>
              <a:rPr lang="en-US" dirty="0" smtClean="0"/>
              <a:t>Our interest is identifying and characterizing the regulation and function of </a:t>
            </a:r>
            <a:r>
              <a:rPr lang="en-US" dirty="0" err="1" smtClean="0"/>
              <a:t>lncRNAs</a:t>
            </a:r>
            <a:r>
              <a:rPr lang="en-US" dirty="0" smtClean="0"/>
              <a:t> in breast cancer.</a:t>
            </a:r>
          </a:p>
          <a:p>
            <a:pPr marL="285750" indent="-285750">
              <a:buFont typeface="Arial" panose="020B0604020202020204" pitchFamily="34" charset="0"/>
              <a:buChar char="•"/>
            </a:pPr>
            <a:endParaRPr lang="en-US" dirty="0" smtClean="0"/>
          </a:p>
          <a:p>
            <a:endParaRPr lang="en-US" dirty="0"/>
          </a:p>
        </p:txBody>
      </p:sp>
      <p:sp>
        <p:nvSpPr>
          <p:cNvPr id="2" name="Title 1"/>
          <p:cNvSpPr>
            <a:spLocks noGrp="1"/>
          </p:cNvSpPr>
          <p:nvPr>
            <p:ph type="title"/>
          </p:nvPr>
        </p:nvSpPr>
        <p:spPr>
          <a:xfrm>
            <a:off x="439475" y="-228600"/>
            <a:ext cx="8229600" cy="1143000"/>
          </a:xfrm>
        </p:spPr>
        <p:txBody>
          <a:bodyPr>
            <a:normAutofit/>
          </a:bodyPr>
          <a:lstStyle/>
          <a:p>
            <a:r>
              <a:rPr lang="en-US" sz="3200" b="1" dirty="0" err="1" smtClean="0"/>
              <a:t>lncRNAs</a:t>
            </a:r>
            <a:r>
              <a:rPr lang="en-US" sz="3200" b="1" dirty="0" smtClean="0"/>
              <a:t> in Breast Cancer</a:t>
            </a:r>
            <a:endParaRPr lang="en-US" sz="3200" b="1" dirty="0"/>
          </a:p>
        </p:txBody>
      </p:sp>
      <p:grpSp>
        <p:nvGrpSpPr>
          <p:cNvPr id="45" name="Group 44"/>
          <p:cNvGrpSpPr/>
          <p:nvPr/>
        </p:nvGrpSpPr>
        <p:grpSpPr>
          <a:xfrm>
            <a:off x="7380289" y="184052"/>
            <a:ext cx="1448972" cy="851095"/>
            <a:chOff x="4121834" y="7385538"/>
            <a:chExt cx="1758461" cy="984739"/>
          </a:xfrm>
        </p:grpSpPr>
        <p:sp>
          <p:nvSpPr>
            <p:cNvPr id="46" name="Rectangle 45"/>
            <p:cNvSpPr/>
            <p:nvPr/>
          </p:nvSpPr>
          <p:spPr>
            <a:xfrm>
              <a:off x="4121834" y="7385538"/>
              <a:ext cx="1758461" cy="9847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7" name="Picture 1" descr="\\MWRISILON\mwri\Oesterreich-Lee Lab\Shared\Presentations &amp; Posters\WCRC logo for poster and talks\Susan_Komen_Logo.png"/>
            <p:cNvPicPr>
              <a:picLocks noChangeAspect="1" noChangeArrowheads="1"/>
            </p:cNvPicPr>
            <p:nvPr/>
          </p:nvPicPr>
          <p:blipFill>
            <a:blip r:embed="rId2" cstate="print"/>
            <a:srcRect/>
            <a:stretch>
              <a:fillRect/>
            </a:stretch>
          </p:blipFill>
          <p:spPr bwMode="auto">
            <a:xfrm>
              <a:off x="4186238" y="7413673"/>
              <a:ext cx="1604797" cy="881013"/>
            </a:xfrm>
            <a:prstGeom prst="rect">
              <a:avLst/>
            </a:prstGeom>
            <a:noFill/>
          </p:spPr>
        </p:pic>
      </p:grpSp>
      <p:pic>
        <p:nvPicPr>
          <p:cNvPr id="48" name="8d22dd56-4ffe-45f9-8878-5d7c2fc6fd8f" descr="73421D81-6AFD-4C85-A4A3-CF5E86BBEDCE@acct"/>
          <p:cNvPicPr>
            <a:picLocks noChangeAspect="1" noChangeArrowheads="1"/>
          </p:cNvPicPr>
          <p:nvPr/>
        </p:nvPicPr>
        <p:blipFill>
          <a:blip r:embed="rId3" cstate="print"/>
          <a:srcRect l="844" t="3571" r="1266" b="79286"/>
          <a:stretch>
            <a:fillRect/>
          </a:stretch>
        </p:blipFill>
        <p:spPr bwMode="auto">
          <a:xfrm>
            <a:off x="227100" y="184052"/>
            <a:ext cx="1921683" cy="397590"/>
          </a:xfrm>
          <a:prstGeom prst="rect">
            <a:avLst/>
          </a:prstGeom>
          <a:noFill/>
          <a:ln w="9525">
            <a:noFill/>
            <a:miter lim="800000"/>
            <a:headEnd/>
            <a:tailEnd/>
          </a:ln>
        </p:spPr>
      </p:pic>
      <p:pic>
        <p:nvPicPr>
          <p:cNvPr id="36" name="Picture 2" descr="C:\Users\booned\Documents\MeV_4_9_0\data\IGF_RNAseq_gencode_lncRNAs.tiff"/>
          <p:cNvPicPr>
            <a:picLocks noChangeArrowheads="1"/>
          </p:cNvPicPr>
          <p:nvPr/>
        </p:nvPicPr>
        <p:blipFill rotWithShape="1">
          <a:blip r:embed="rId4" cstate="print">
            <a:extLst>
              <a:ext uri="{28A0092B-C50C-407E-A947-70E740481C1C}">
                <a14:useLocalDpi xmlns:a14="http://schemas.microsoft.com/office/drawing/2010/main" val="0"/>
              </a:ext>
            </a:extLst>
          </a:blip>
          <a:srcRect l="10648" r="30459" b="97747"/>
          <a:stretch/>
        </p:blipFill>
        <p:spPr bwMode="auto">
          <a:xfrm>
            <a:off x="7488205" y="4053910"/>
            <a:ext cx="476873" cy="6294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278655" y="4076767"/>
            <a:ext cx="62859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p:txBody>
      </p:sp>
      <p:sp>
        <p:nvSpPr>
          <p:cNvPr id="41" name="TextBox 40"/>
          <p:cNvSpPr txBox="1"/>
          <p:nvPr/>
        </p:nvSpPr>
        <p:spPr>
          <a:xfrm>
            <a:off x="7907251" y="4076767"/>
            <a:ext cx="44295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p:txBody>
      </p:sp>
      <p:pic>
        <p:nvPicPr>
          <p:cNvPr id="42" name="Picture 4" descr="C:\Users\booned\Documents\MeV_4_9_0\data\rnaseq\GENCODE_IGF_lncRNAs_heatmap_arial_no_PCG.tiff"/>
          <p:cNvPicPr>
            <a:picLocks noChangeAspect="1" noChangeArrowheads="1"/>
          </p:cNvPicPr>
          <p:nvPr/>
        </p:nvPicPr>
        <p:blipFill rotWithShape="1">
          <a:blip r:embed="rId5">
            <a:extLst>
              <a:ext uri="{28A0092B-C50C-407E-A947-70E740481C1C}">
                <a14:useLocalDpi xmlns:a14="http://schemas.microsoft.com/office/drawing/2010/main" val="0"/>
              </a:ext>
            </a:extLst>
          </a:blip>
          <a:srcRect t="40256" r="7914" b="12740"/>
          <a:stretch/>
        </p:blipFill>
        <p:spPr bwMode="auto">
          <a:xfrm>
            <a:off x="4780627" y="2572884"/>
            <a:ext cx="3975084" cy="149561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898684" y="2148910"/>
            <a:ext cx="909029"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Basal</a:t>
            </a:r>
            <a:endParaRPr lang="en-US" sz="1200" dirty="0">
              <a:latin typeface="Arial" panose="020B0604020202020204" pitchFamily="34" charset="0"/>
              <a:cs typeface="Arial" panose="020B0604020202020204" pitchFamily="34" charset="0"/>
            </a:endParaRPr>
          </a:p>
        </p:txBody>
      </p:sp>
      <p:sp>
        <p:nvSpPr>
          <p:cNvPr id="44" name="TextBox 43"/>
          <p:cNvSpPr txBox="1"/>
          <p:nvPr/>
        </p:nvSpPr>
        <p:spPr>
          <a:xfrm>
            <a:off x="5549488" y="2148910"/>
            <a:ext cx="123329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Normal-like</a:t>
            </a:r>
            <a:endParaRPr lang="en-US" sz="1200" dirty="0">
              <a:latin typeface="Arial" panose="020B0604020202020204" pitchFamily="34" charset="0"/>
              <a:cs typeface="Arial" panose="020B0604020202020204" pitchFamily="34" charset="0"/>
            </a:endParaRPr>
          </a:p>
        </p:txBody>
      </p:sp>
      <p:sp>
        <p:nvSpPr>
          <p:cNvPr id="49" name="TextBox 48"/>
          <p:cNvSpPr txBox="1"/>
          <p:nvPr/>
        </p:nvSpPr>
        <p:spPr>
          <a:xfrm>
            <a:off x="6619824" y="2148910"/>
            <a:ext cx="909029"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Her2</a:t>
            </a:r>
            <a:endParaRPr lang="en-US" sz="1200" dirty="0">
              <a:latin typeface="Arial" panose="020B0604020202020204" pitchFamily="34" charset="0"/>
              <a:cs typeface="Arial" panose="020B0604020202020204" pitchFamily="34" charset="0"/>
            </a:endParaRPr>
          </a:p>
        </p:txBody>
      </p:sp>
      <p:sp>
        <p:nvSpPr>
          <p:cNvPr id="50" name="TextBox 49"/>
          <p:cNvSpPr txBox="1"/>
          <p:nvPr/>
        </p:nvSpPr>
        <p:spPr>
          <a:xfrm>
            <a:off x="7345059" y="2148910"/>
            <a:ext cx="909029" cy="276999"/>
          </a:xfrm>
          <a:prstGeom prst="rect">
            <a:avLst/>
          </a:prstGeom>
          <a:noFill/>
        </p:spPr>
        <p:txBody>
          <a:bodyPr wrap="square" rtlCol="0">
            <a:spAutoFit/>
          </a:bodyPr>
          <a:lstStyle/>
          <a:p>
            <a:r>
              <a:rPr lang="en-US" sz="1200" dirty="0" err="1" smtClean="0">
                <a:latin typeface="Arial" panose="020B0604020202020204" pitchFamily="34" charset="0"/>
                <a:cs typeface="Arial" panose="020B0604020202020204" pitchFamily="34" charset="0"/>
              </a:rPr>
              <a:t>LumA</a:t>
            </a:r>
            <a:endParaRPr lang="en-US" sz="1200" dirty="0">
              <a:latin typeface="Arial" panose="020B0604020202020204" pitchFamily="34" charset="0"/>
              <a:cs typeface="Arial" panose="020B0604020202020204" pitchFamily="34" charset="0"/>
            </a:endParaRPr>
          </a:p>
        </p:txBody>
      </p:sp>
      <p:sp>
        <p:nvSpPr>
          <p:cNvPr id="51" name="TextBox 50"/>
          <p:cNvSpPr txBox="1"/>
          <p:nvPr/>
        </p:nvSpPr>
        <p:spPr>
          <a:xfrm>
            <a:off x="8099084" y="2148910"/>
            <a:ext cx="909029" cy="276999"/>
          </a:xfrm>
          <a:prstGeom prst="rect">
            <a:avLst/>
          </a:prstGeom>
          <a:noFill/>
        </p:spPr>
        <p:txBody>
          <a:bodyPr wrap="square" rtlCol="0">
            <a:spAutoFit/>
          </a:bodyPr>
          <a:lstStyle/>
          <a:p>
            <a:r>
              <a:rPr lang="en-US" sz="1200" dirty="0" err="1" smtClean="0">
                <a:latin typeface="Arial" panose="020B0604020202020204" pitchFamily="34" charset="0"/>
                <a:cs typeface="Arial" panose="020B0604020202020204" pitchFamily="34" charset="0"/>
              </a:rPr>
              <a:t>LumB</a:t>
            </a:r>
            <a:endParaRPr lang="en-US" sz="1200" dirty="0">
              <a:latin typeface="Arial" panose="020B0604020202020204" pitchFamily="34" charset="0"/>
              <a:cs typeface="Arial" panose="020B0604020202020204" pitchFamily="34" charset="0"/>
            </a:endParaRPr>
          </a:p>
        </p:txBody>
      </p:sp>
      <p:sp>
        <p:nvSpPr>
          <p:cNvPr id="52" name="Rectangle 51"/>
          <p:cNvSpPr/>
          <p:nvPr/>
        </p:nvSpPr>
        <p:spPr>
          <a:xfrm>
            <a:off x="4848573" y="2208583"/>
            <a:ext cx="116520" cy="131280"/>
          </a:xfrm>
          <a:prstGeom prst="rect">
            <a:avLst/>
          </a:prstGeom>
          <a:solidFill>
            <a:srgbClr val="50F71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Rectangle 52"/>
          <p:cNvSpPr/>
          <p:nvPr/>
        </p:nvSpPr>
        <p:spPr>
          <a:xfrm>
            <a:off x="5502913" y="2208583"/>
            <a:ext cx="116520" cy="131280"/>
          </a:xfrm>
          <a:prstGeom prst="rect">
            <a:avLst/>
          </a:prstGeom>
          <a:solidFill>
            <a:srgbClr val="3015F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ectangle 53"/>
          <p:cNvSpPr/>
          <p:nvPr/>
        </p:nvSpPr>
        <p:spPr>
          <a:xfrm>
            <a:off x="6569713" y="2208583"/>
            <a:ext cx="116520" cy="13128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Rectangle 54"/>
          <p:cNvSpPr/>
          <p:nvPr/>
        </p:nvSpPr>
        <p:spPr>
          <a:xfrm>
            <a:off x="7215193" y="2208583"/>
            <a:ext cx="116520" cy="13128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Rectangle 55"/>
          <p:cNvSpPr/>
          <p:nvPr/>
        </p:nvSpPr>
        <p:spPr>
          <a:xfrm>
            <a:off x="8048973" y="2208583"/>
            <a:ext cx="116520" cy="131280"/>
          </a:xfrm>
          <a:prstGeom prst="rect">
            <a:avLst/>
          </a:prstGeom>
          <a:solidFill>
            <a:srgbClr val="7030A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77" name="Straight Arrow Connector 76"/>
          <p:cNvCxnSpPr/>
          <p:nvPr/>
        </p:nvCxnSpPr>
        <p:spPr>
          <a:xfrm flipV="1">
            <a:off x="2029127" y="5617756"/>
            <a:ext cx="0" cy="457200"/>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sp>
        <p:nvSpPr>
          <p:cNvPr id="78" name="TextBox 77"/>
          <p:cNvSpPr txBox="1"/>
          <p:nvPr/>
        </p:nvSpPr>
        <p:spPr>
          <a:xfrm>
            <a:off x="2169960" y="5655010"/>
            <a:ext cx="1905000" cy="369332"/>
          </a:xfrm>
          <a:prstGeom prst="rect">
            <a:avLst/>
          </a:prstGeom>
          <a:noFill/>
        </p:spPr>
        <p:txBody>
          <a:bodyPr wrap="square" rtlCol="0">
            <a:spAutoFit/>
          </a:bodyPr>
          <a:lstStyle/>
          <a:p>
            <a:r>
              <a:rPr lang="en-US" b="1" dirty="0" smtClean="0">
                <a:solidFill>
                  <a:srgbClr val="C00000"/>
                </a:solidFill>
              </a:rPr>
              <a:t>Proliferation</a:t>
            </a:r>
            <a:endParaRPr lang="en-US" b="1" dirty="0">
              <a:solidFill>
                <a:srgbClr val="C00000"/>
              </a:solidFill>
            </a:endParaRPr>
          </a:p>
        </p:txBody>
      </p:sp>
      <p:cxnSp>
        <p:nvCxnSpPr>
          <p:cNvPr id="79" name="Straight Arrow Connector 78"/>
          <p:cNvCxnSpPr/>
          <p:nvPr/>
        </p:nvCxnSpPr>
        <p:spPr>
          <a:xfrm flipV="1">
            <a:off x="685800" y="5617756"/>
            <a:ext cx="0" cy="457200"/>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767931" y="5486400"/>
            <a:ext cx="1905000" cy="646331"/>
          </a:xfrm>
          <a:prstGeom prst="rect">
            <a:avLst/>
          </a:prstGeom>
          <a:noFill/>
        </p:spPr>
        <p:txBody>
          <a:bodyPr wrap="square" rtlCol="0">
            <a:spAutoFit/>
          </a:bodyPr>
          <a:lstStyle/>
          <a:p>
            <a:r>
              <a:rPr lang="en-US" b="1" dirty="0" smtClean="0">
                <a:solidFill>
                  <a:srgbClr val="C00000"/>
                </a:solidFill>
              </a:rPr>
              <a:t>Growth</a:t>
            </a:r>
          </a:p>
          <a:p>
            <a:r>
              <a:rPr lang="en-US" b="1" dirty="0" smtClean="0">
                <a:solidFill>
                  <a:srgbClr val="C00000"/>
                </a:solidFill>
              </a:rPr>
              <a:t>Survival</a:t>
            </a:r>
            <a:endParaRPr lang="en-US" b="1" dirty="0">
              <a:solidFill>
                <a:srgbClr val="C00000"/>
              </a:solidFill>
            </a:endParaRPr>
          </a:p>
        </p:txBody>
      </p:sp>
      <p:sp>
        <p:nvSpPr>
          <p:cNvPr id="81" name="TextBox 80"/>
          <p:cNvSpPr txBox="1"/>
          <p:nvPr/>
        </p:nvSpPr>
        <p:spPr>
          <a:xfrm>
            <a:off x="2098431" y="4148220"/>
            <a:ext cx="1294228" cy="369332"/>
          </a:xfrm>
          <a:prstGeom prst="rect">
            <a:avLst/>
          </a:prstGeom>
          <a:noFill/>
        </p:spPr>
        <p:txBody>
          <a:bodyPr wrap="square" rtlCol="0">
            <a:spAutoFit/>
          </a:bodyPr>
          <a:lstStyle/>
          <a:p>
            <a:r>
              <a:rPr lang="en-US" b="1" dirty="0" smtClean="0"/>
              <a:t>AKT</a:t>
            </a:r>
            <a:endParaRPr lang="en-US" b="1" dirty="0"/>
          </a:p>
        </p:txBody>
      </p:sp>
      <p:sp>
        <p:nvSpPr>
          <p:cNvPr id="82" name="TextBox 81"/>
          <p:cNvSpPr txBox="1"/>
          <p:nvPr/>
        </p:nvSpPr>
        <p:spPr>
          <a:xfrm>
            <a:off x="1706880" y="2858682"/>
            <a:ext cx="900332" cy="369332"/>
          </a:xfrm>
          <a:prstGeom prst="rect">
            <a:avLst/>
          </a:prstGeom>
          <a:noFill/>
        </p:spPr>
        <p:txBody>
          <a:bodyPr wrap="square" rtlCol="0">
            <a:spAutoFit/>
          </a:bodyPr>
          <a:lstStyle/>
          <a:p>
            <a:r>
              <a:rPr lang="en-US" b="1" dirty="0" smtClean="0"/>
              <a:t>IGF1</a:t>
            </a:r>
            <a:endParaRPr lang="en-US" b="1" dirty="0"/>
          </a:p>
        </p:txBody>
      </p:sp>
      <p:sp>
        <p:nvSpPr>
          <p:cNvPr id="83" name="TextBox 82"/>
          <p:cNvSpPr txBox="1"/>
          <p:nvPr/>
        </p:nvSpPr>
        <p:spPr>
          <a:xfrm>
            <a:off x="1664677" y="3407321"/>
            <a:ext cx="1294228" cy="369332"/>
          </a:xfrm>
          <a:prstGeom prst="rect">
            <a:avLst/>
          </a:prstGeom>
          <a:noFill/>
        </p:spPr>
        <p:txBody>
          <a:bodyPr wrap="square" rtlCol="0">
            <a:spAutoFit/>
          </a:bodyPr>
          <a:lstStyle/>
          <a:p>
            <a:r>
              <a:rPr lang="en-US" b="1" dirty="0" smtClean="0"/>
              <a:t>IGF1R</a:t>
            </a:r>
            <a:endParaRPr lang="en-US" b="1" dirty="0"/>
          </a:p>
        </p:txBody>
      </p:sp>
      <p:sp>
        <p:nvSpPr>
          <p:cNvPr id="84" name="TextBox 83"/>
          <p:cNvSpPr txBox="1"/>
          <p:nvPr/>
        </p:nvSpPr>
        <p:spPr>
          <a:xfrm>
            <a:off x="1237957" y="4148220"/>
            <a:ext cx="1294228" cy="369332"/>
          </a:xfrm>
          <a:prstGeom prst="rect">
            <a:avLst/>
          </a:prstGeom>
          <a:noFill/>
        </p:spPr>
        <p:txBody>
          <a:bodyPr wrap="square" rtlCol="0">
            <a:spAutoFit/>
          </a:bodyPr>
          <a:lstStyle/>
          <a:p>
            <a:r>
              <a:rPr lang="en-US" b="1" dirty="0" smtClean="0"/>
              <a:t>PI3K</a:t>
            </a:r>
            <a:endParaRPr lang="en-US" b="1" dirty="0"/>
          </a:p>
        </p:txBody>
      </p:sp>
      <p:sp>
        <p:nvSpPr>
          <p:cNvPr id="85" name="TextBox 84"/>
          <p:cNvSpPr txBox="1"/>
          <p:nvPr/>
        </p:nvSpPr>
        <p:spPr>
          <a:xfrm>
            <a:off x="1066800" y="4821124"/>
            <a:ext cx="1294228" cy="369332"/>
          </a:xfrm>
          <a:prstGeom prst="rect">
            <a:avLst/>
          </a:prstGeom>
          <a:noFill/>
        </p:spPr>
        <p:txBody>
          <a:bodyPr wrap="square" rtlCol="0">
            <a:spAutoFit/>
          </a:bodyPr>
          <a:lstStyle/>
          <a:p>
            <a:r>
              <a:rPr lang="en-US" b="1" dirty="0" err="1" smtClean="0"/>
              <a:t>mTOR</a:t>
            </a:r>
            <a:endParaRPr lang="en-US" b="1" dirty="0"/>
          </a:p>
        </p:txBody>
      </p:sp>
      <p:cxnSp>
        <p:nvCxnSpPr>
          <p:cNvPr id="86" name="Straight Arrow Connector 85"/>
          <p:cNvCxnSpPr/>
          <p:nvPr/>
        </p:nvCxnSpPr>
        <p:spPr>
          <a:xfrm>
            <a:off x="1974167" y="3182239"/>
            <a:ext cx="0" cy="267286"/>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cxnSp>
        <p:nvCxnSpPr>
          <p:cNvPr id="87" name="Straight Arrow Connector 86"/>
          <p:cNvCxnSpPr/>
          <p:nvPr/>
        </p:nvCxnSpPr>
        <p:spPr>
          <a:xfrm flipH="1">
            <a:off x="1678745" y="3742602"/>
            <a:ext cx="279010" cy="325901"/>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cxnSp>
        <p:nvCxnSpPr>
          <p:cNvPr id="88" name="Straight Arrow Connector 87"/>
          <p:cNvCxnSpPr/>
          <p:nvPr/>
        </p:nvCxnSpPr>
        <p:spPr>
          <a:xfrm>
            <a:off x="2067952" y="3740258"/>
            <a:ext cx="257907" cy="328245"/>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p:nvPr/>
        </p:nvCxnSpPr>
        <p:spPr>
          <a:xfrm>
            <a:off x="1521656" y="4488190"/>
            <a:ext cx="0" cy="267286"/>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sp>
        <p:nvSpPr>
          <p:cNvPr id="90" name="TextBox 89"/>
          <p:cNvSpPr txBox="1"/>
          <p:nvPr/>
        </p:nvSpPr>
        <p:spPr>
          <a:xfrm>
            <a:off x="2035126" y="4821124"/>
            <a:ext cx="1294228" cy="369332"/>
          </a:xfrm>
          <a:prstGeom prst="rect">
            <a:avLst/>
          </a:prstGeom>
          <a:noFill/>
        </p:spPr>
        <p:txBody>
          <a:bodyPr wrap="square" rtlCol="0">
            <a:spAutoFit/>
          </a:bodyPr>
          <a:lstStyle/>
          <a:p>
            <a:r>
              <a:rPr lang="en-US" b="1" dirty="0" smtClean="0"/>
              <a:t>MAPK</a:t>
            </a:r>
            <a:endParaRPr lang="en-US" b="1" dirty="0"/>
          </a:p>
        </p:txBody>
      </p:sp>
      <p:cxnSp>
        <p:nvCxnSpPr>
          <p:cNvPr id="91" name="Straight Arrow Connector 90"/>
          <p:cNvCxnSpPr/>
          <p:nvPr/>
        </p:nvCxnSpPr>
        <p:spPr>
          <a:xfrm>
            <a:off x="2377441" y="4488190"/>
            <a:ext cx="0" cy="267286"/>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grpSp>
        <p:nvGrpSpPr>
          <p:cNvPr id="93" name="Group 92"/>
          <p:cNvGrpSpPr/>
          <p:nvPr/>
        </p:nvGrpSpPr>
        <p:grpSpPr>
          <a:xfrm>
            <a:off x="4937989" y="4414166"/>
            <a:ext cx="4541148" cy="2409147"/>
            <a:chOff x="4157719" y="1623190"/>
            <a:chExt cx="7299260" cy="4836031"/>
          </a:xfrm>
        </p:grpSpPr>
        <p:pic>
          <p:nvPicPr>
            <p:cNvPr id="94" name="Picture 2"/>
            <p:cNvPicPr>
              <a:picLocks noChangeAspect="1" noChangeArrowheads="1"/>
            </p:cNvPicPr>
            <p:nvPr/>
          </p:nvPicPr>
          <p:blipFill>
            <a:blip r:embed="rId6" cstate="print"/>
            <a:srcRect t="3607" b="17551"/>
            <a:stretch>
              <a:fillRect/>
            </a:stretch>
          </p:blipFill>
          <p:spPr bwMode="auto">
            <a:xfrm>
              <a:off x="4800600" y="1785769"/>
              <a:ext cx="4343400" cy="4055633"/>
            </a:xfrm>
            <a:prstGeom prst="rect">
              <a:avLst/>
            </a:prstGeom>
            <a:noFill/>
            <a:ln w="9525">
              <a:noFill/>
              <a:miter lim="800000"/>
              <a:headEnd/>
              <a:tailEnd/>
            </a:ln>
          </p:spPr>
        </p:pic>
        <p:sp>
          <p:nvSpPr>
            <p:cNvPr id="95" name="Rectangle 94"/>
            <p:cNvSpPr/>
            <p:nvPr/>
          </p:nvSpPr>
          <p:spPr>
            <a:xfrm>
              <a:off x="4873214" y="2108499"/>
              <a:ext cx="333487" cy="31735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96" name="TextBox 95"/>
            <p:cNvSpPr txBox="1"/>
            <p:nvPr/>
          </p:nvSpPr>
          <p:spPr>
            <a:xfrm rot="16200000">
              <a:off x="3025495" y="3055441"/>
              <a:ext cx="2759156" cy="494708"/>
            </a:xfrm>
            <a:prstGeom prst="rect">
              <a:avLst/>
            </a:prstGeom>
            <a:noFill/>
          </p:spPr>
          <p:txBody>
            <a:bodyPr wrap="square" rtlCol="0">
              <a:spAutoFit/>
            </a:bodyPr>
            <a:lstStyle/>
            <a:p>
              <a:r>
                <a:rPr lang="en-US" sz="1400" b="1" dirty="0" smtClean="0"/>
                <a:t>% Surviving</a:t>
              </a:r>
              <a:endParaRPr lang="en-US" sz="1400" b="1" dirty="0"/>
            </a:p>
          </p:txBody>
        </p:sp>
        <p:sp>
          <p:nvSpPr>
            <p:cNvPr id="97" name="TextBox 96"/>
            <p:cNvSpPr txBox="1"/>
            <p:nvPr/>
          </p:nvSpPr>
          <p:spPr>
            <a:xfrm>
              <a:off x="4926998" y="5013063"/>
              <a:ext cx="430306" cy="432174"/>
            </a:xfrm>
            <a:prstGeom prst="rect">
              <a:avLst/>
            </a:prstGeom>
            <a:noFill/>
          </p:spPr>
          <p:txBody>
            <a:bodyPr wrap="square" rtlCol="0">
              <a:spAutoFit/>
            </a:bodyPr>
            <a:lstStyle/>
            <a:p>
              <a:r>
                <a:rPr lang="en-US" sz="1400" b="1" dirty="0" smtClean="0"/>
                <a:t>0</a:t>
              </a:r>
              <a:endParaRPr lang="en-US" sz="1400" b="1" dirty="0"/>
            </a:p>
          </p:txBody>
        </p:sp>
        <p:sp>
          <p:nvSpPr>
            <p:cNvPr id="98" name="TextBox 97"/>
            <p:cNvSpPr txBox="1"/>
            <p:nvPr/>
          </p:nvSpPr>
          <p:spPr>
            <a:xfrm>
              <a:off x="4671770" y="4234435"/>
              <a:ext cx="724619" cy="617820"/>
            </a:xfrm>
            <a:prstGeom prst="rect">
              <a:avLst/>
            </a:prstGeom>
            <a:noFill/>
          </p:spPr>
          <p:txBody>
            <a:bodyPr wrap="square" rtlCol="0">
              <a:spAutoFit/>
            </a:bodyPr>
            <a:lstStyle/>
            <a:p>
              <a:r>
                <a:rPr lang="en-US" sz="1400" b="1" dirty="0" smtClean="0"/>
                <a:t>20</a:t>
              </a:r>
              <a:endParaRPr lang="en-US" sz="1400" b="1" dirty="0"/>
            </a:p>
          </p:txBody>
        </p:sp>
        <p:sp>
          <p:nvSpPr>
            <p:cNvPr id="99" name="TextBox 98"/>
            <p:cNvSpPr txBox="1"/>
            <p:nvPr/>
          </p:nvSpPr>
          <p:spPr>
            <a:xfrm>
              <a:off x="4671770" y="3713952"/>
              <a:ext cx="1586754" cy="617820"/>
            </a:xfrm>
            <a:prstGeom prst="rect">
              <a:avLst/>
            </a:prstGeom>
            <a:noFill/>
          </p:spPr>
          <p:txBody>
            <a:bodyPr wrap="square" rtlCol="0">
              <a:spAutoFit/>
            </a:bodyPr>
            <a:lstStyle/>
            <a:p>
              <a:r>
                <a:rPr lang="en-US" sz="1400" b="1" dirty="0" smtClean="0"/>
                <a:t>40</a:t>
              </a:r>
              <a:endParaRPr lang="en-US" sz="1400" b="1" dirty="0"/>
            </a:p>
          </p:txBody>
        </p:sp>
        <p:sp>
          <p:nvSpPr>
            <p:cNvPr id="100" name="TextBox 99"/>
            <p:cNvSpPr txBox="1"/>
            <p:nvPr/>
          </p:nvSpPr>
          <p:spPr>
            <a:xfrm>
              <a:off x="4671770" y="3163708"/>
              <a:ext cx="1246992" cy="617820"/>
            </a:xfrm>
            <a:prstGeom prst="rect">
              <a:avLst/>
            </a:prstGeom>
            <a:noFill/>
          </p:spPr>
          <p:txBody>
            <a:bodyPr wrap="square" rtlCol="0">
              <a:spAutoFit/>
            </a:bodyPr>
            <a:lstStyle/>
            <a:p>
              <a:r>
                <a:rPr lang="en-US" sz="1400" b="1" dirty="0" smtClean="0"/>
                <a:t>60</a:t>
              </a:r>
              <a:endParaRPr lang="en-US" sz="1400" b="1" dirty="0"/>
            </a:p>
          </p:txBody>
        </p:sp>
        <p:sp>
          <p:nvSpPr>
            <p:cNvPr id="101" name="TextBox 100"/>
            <p:cNvSpPr txBox="1"/>
            <p:nvPr/>
          </p:nvSpPr>
          <p:spPr>
            <a:xfrm>
              <a:off x="4671770" y="2551864"/>
              <a:ext cx="1246992" cy="617820"/>
            </a:xfrm>
            <a:prstGeom prst="rect">
              <a:avLst/>
            </a:prstGeom>
            <a:noFill/>
          </p:spPr>
          <p:txBody>
            <a:bodyPr wrap="square" rtlCol="0">
              <a:spAutoFit/>
            </a:bodyPr>
            <a:lstStyle/>
            <a:p>
              <a:r>
                <a:rPr lang="en-US" sz="1400" b="1" dirty="0" smtClean="0"/>
                <a:t>80</a:t>
              </a:r>
              <a:endParaRPr lang="en-US" sz="1400" b="1" dirty="0"/>
            </a:p>
          </p:txBody>
        </p:sp>
        <p:sp>
          <p:nvSpPr>
            <p:cNvPr id="102" name="TextBox 101"/>
            <p:cNvSpPr txBox="1"/>
            <p:nvPr/>
          </p:nvSpPr>
          <p:spPr>
            <a:xfrm>
              <a:off x="4590195" y="1940020"/>
              <a:ext cx="1061422" cy="617820"/>
            </a:xfrm>
            <a:prstGeom prst="rect">
              <a:avLst/>
            </a:prstGeom>
            <a:noFill/>
          </p:spPr>
          <p:txBody>
            <a:bodyPr wrap="square" rtlCol="0">
              <a:spAutoFit/>
            </a:bodyPr>
            <a:lstStyle/>
            <a:p>
              <a:r>
                <a:rPr lang="en-US" sz="1400" b="1" dirty="0" smtClean="0"/>
                <a:t>100</a:t>
              </a:r>
              <a:endParaRPr lang="en-US" sz="1400" b="1" dirty="0"/>
            </a:p>
          </p:txBody>
        </p:sp>
        <p:sp>
          <p:nvSpPr>
            <p:cNvPr id="103" name="Rectangle 102"/>
            <p:cNvSpPr/>
            <p:nvPr/>
          </p:nvSpPr>
          <p:spPr>
            <a:xfrm rot="5400000">
              <a:off x="6676017" y="3932817"/>
              <a:ext cx="333487" cy="32506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04" name="TextBox 103"/>
            <p:cNvSpPr txBox="1"/>
            <p:nvPr/>
          </p:nvSpPr>
          <p:spPr>
            <a:xfrm>
              <a:off x="5782953" y="5841401"/>
              <a:ext cx="3358526" cy="617820"/>
            </a:xfrm>
            <a:prstGeom prst="rect">
              <a:avLst/>
            </a:prstGeom>
            <a:noFill/>
          </p:spPr>
          <p:txBody>
            <a:bodyPr wrap="square" rtlCol="0">
              <a:spAutoFit/>
            </a:bodyPr>
            <a:lstStyle/>
            <a:p>
              <a:r>
                <a:rPr lang="en-US" sz="1400" b="1" dirty="0" smtClean="0"/>
                <a:t>Months Survival</a:t>
              </a:r>
              <a:endParaRPr lang="en-US" sz="1400" b="1" dirty="0"/>
            </a:p>
          </p:txBody>
        </p:sp>
        <p:sp>
          <p:nvSpPr>
            <p:cNvPr id="105" name="TextBox 104"/>
            <p:cNvSpPr txBox="1"/>
            <p:nvPr/>
          </p:nvSpPr>
          <p:spPr>
            <a:xfrm>
              <a:off x="5143943" y="5341172"/>
              <a:ext cx="430306" cy="432174"/>
            </a:xfrm>
            <a:prstGeom prst="rect">
              <a:avLst/>
            </a:prstGeom>
            <a:noFill/>
          </p:spPr>
          <p:txBody>
            <a:bodyPr wrap="square" rtlCol="0">
              <a:spAutoFit/>
            </a:bodyPr>
            <a:lstStyle/>
            <a:p>
              <a:r>
                <a:rPr lang="en-US" sz="1400" b="1" dirty="0" smtClean="0"/>
                <a:t>0</a:t>
              </a:r>
              <a:endParaRPr lang="en-US" sz="1400" b="1" dirty="0"/>
            </a:p>
          </p:txBody>
        </p:sp>
        <p:sp>
          <p:nvSpPr>
            <p:cNvPr id="106" name="TextBox 105"/>
            <p:cNvSpPr txBox="1"/>
            <p:nvPr/>
          </p:nvSpPr>
          <p:spPr>
            <a:xfrm>
              <a:off x="5834228" y="5341172"/>
              <a:ext cx="679524" cy="617820"/>
            </a:xfrm>
            <a:prstGeom prst="rect">
              <a:avLst/>
            </a:prstGeom>
            <a:noFill/>
          </p:spPr>
          <p:txBody>
            <a:bodyPr wrap="square" rtlCol="0">
              <a:spAutoFit/>
            </a:bodyPr>
            <a:lstStyle/>
            <a:p>
              <a:r>
                <a:rPr lang="en-US" sz="1400" b="1" dirty="0" smtClean="0"/>
                <a:t>50</a:t>
              </a:r>
              <a:endParaRPr lang="en-US" sz="1400" b="1" dirty="0"/>
            </a:p>
          </p:txBody>
        </p:sp>
        <p:sp>
          <p:nvSpPr>
            <p:cNvPr id="107" name="TextBox 106"/>
            <p:cNvSpPr txBox="1"/>
            <p:nvPr/>
          </p:nvSpPr>
          <p:spPr>
            <a:xfrm>
              <a:off x="6513752" y="5341172"/>
              <a:ext cx="1077847" cy="617820"/>
            </a:xfrm>
            <a:prstGeom prst="rect">
              <a:avLst/>
            </a:prstGeom>
            <a:noFill/>
          </p:spPr>
          <p:txBody>
            <a:bodyPr wrap="square" rtlCol="0">
              <a:spAutoFit/>
            </a:bodyPr>
            <a:lstStyle/>
            <a:p>
              <a:r>
                <a:rPr lang="en-US" sz="1400" b="1" dirty="0" smtClean="0"/>
                <a:t>100</a:t>
              </a:r>
              <a:endParaRPr lang="en-US" sz="1400" b="1" dirty="0"/>
            </a:p>
          </p:txBody>
        </p:sp>
        <p:sp>
          <p:nvSpPr>
            <p:cNvPr id="108" name="TextBox 107"/>
            <p:cNvSpPr txBox="1"/>
            <p:nvPr/>
          </p:nvSpPr>
          <p:spPr>
            <a:xfrm>
              <a:off x="7256029" y="5341172"/>
              <a:ext cx="1066139" cy="617820"/>
            </a:xfrm>
            <a:prstGeom prst="rect">
              <a:avLst/>
            </a:prstGeom>
            <a:noFill/>
          </p:spPr>
          <p:txBody>
            <a:bodyPr wrap="square" rtlCol="0">
              <a:spAutoFit/>
            </a:bodyPr>
            <a:lstStyle/>
            <a:p>
              <a:r>
                <a:rPr lang="en-US" sz="1400" b="1" dirty="0" smtClean="0"/>
                <a:t>150</a:t>
              </a:r>
              <a:endParaRPr lang="en-US" sz="1400" b="1" dirty="0"/>
            </a:p>
          </p:txBody>
        </p:sp>
        <p:sp>
          <p:nvSpPr>
            <p:cNvPr id="109" name="TextBox 108"/>
            <p:cNvSpPr txBox="1"/>
            <p:nvPr/>
          </p:nvSpPr>
          <p:spPr>
            <a:xfrm>
              <a:off x="7989342" y="5341172"/>
              <a:ext cx="941048" cy="617820"/>
            </a:xfrm>
            <a:prstGeom prst="rect">
              <a:avLst/>
            </a:prstGeom>
            <a:noFill/>
          </p:spPr>
          <p:txBody>
            <a:bodyPr wrap="square" rtlCol="0">
              <a:spAutoFit/>
            </a:bodyPr>
            <a:lstStyle/>
            <a:p>
              <a:r>
                <a:rPr lang="en-US" sz="1400" b="1" dirty="0" smtClean="0"/>
                <a:t>200</a:t>
              </a:r>
              <a:endParaRPr lang="en-US" sz="1400" b="1" dirty="0"/>
            </a:p>
          </p:txBody>
        </p:sp>
        <p:sp>
          <p:nvSpPr>
            <p:cNvPr id="110" name="TextBox 109"/>
            <p:cNvSpPr txBox="1"/>
            <p:nvPr/>
          </p:nvSpPr>
          <p:spPr>
            <a:xfrm>
              <a:off x="5452861" y="1623190"/>
              <a:ext cx="4959531" cy="544435"/>
            </a:xfrm>
            <a:prstGeom prst="rect">
              <a:avLst/>
            </a:prstGeom>
            <a:noFill/>
          </p:spPr>
          <p:txBody>
            <a:bodyPr wrap="square" rtlCol="0">
              <a:spAutoFit/>
            </a:bodyPr>
            <a:lstStyle/>
            <a:p>
              <a:r>
                <a:rPr lang="en-US" sz="1400" b="1" dirty="0" err="1" smtClean="0"/>
                <a:t>Logrank</a:t>
              </a:r>
              <a:r>
                <a:rPr lang="en-US" sz="1400" b="1" dirty="0" smtClean="0"/>
                <a:t> test p-value: 0.0395</a:t>
              </a:r>
              <a:endParaRPr lang="en-US" sz="1400" b="1" dirty="0"/>
            </a:p>
          </p:txBody>
        </p:sp>
        <p:sp>
          <p:nvSpPr>
            <p:cNvPr id="111" name="Rectangle 110"/>
            <p:cNvSpPr/>
            <p:nvPr/>
          </p:nvSpPr>
          <p:spPr>
            <a:xfrm rot="5400000">
              <a:off x="7582348" y="1791150"/>
              <a:ext cx="663388" cy="14988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2" name="Rectangle 111"/>
            <p:cNvSpPr/>
            <p:nvPr/>
          </p:nvSpPr>
          <p:spPr>
            <a:xfrm>
              <a:off x="8958598" y="2441556"/>
              <a:ext cx="182881" cy="172124"/>
            </a:xfrm>
            <a:prstGeom prst="rect">
              <a:avLst/>
            </a:prstGeom>
            <a:solidFill>
              <a:srgbClr val="312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TextBox 112"/>
            <p:cNvSpPr txBox="1"/>
            <p:nvPr/>
          </p:nvSpPr>
          <p:spPr>
            <a:xfrm>
              <a:off x="9148728" y="2092981"/>
              <a:ext cx="2308251" cy="432173"/>
            </a:xfrm>
            <a:prstGeom prst="rect">
              <a:avLst/>
            </a:prstGeom>
            <a:noFill/>
          </p:spPr>
          <p:txBody>
            <a:bodyPr wrap="square" rtlCol="0">
              <a:spAutoFit/>
            </a:bodyPr>
            <a:lstStyle/>
            <a:p>
              <a:r>
                <a:rPr lang="en-US" sz="1400" b="1" dirty="0" smtClean="0"/>
                <a:t>Unaltered SNHG7</a:t>
              </a:r>
              <a:endParaRPr lang="en-US" sz="1400" b="1" dirty="0"/>
            </a:p>
          </p:txBody>
        </p:sp>
        <p:sp>
          <p:nvSpPr>
            <p:cNvPr id="114" name="Rectangle 113"/>
            <p:cNvSpPr/>
            <p:nvPr/>
          </p:nvSpPr>
          <p:spPr>
            <a:xfrm>
              <a:off x="8958598" y="3482563"/>
              <a:ext cx="182881" cy="1721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TextBox 114"/>
            <p:cNvSpPr txBox="1"/>
            <p:nvPr/>
          </p:nvSpPr>
          <p:spPr>
            <a:xfrm>
              <a:off x="9147891" y="3163708"/>
              <a:ext cx="2308251" cy="432173"/>
            </a:xfrm>
            <a:prstGeom prst="rect">
              <a:avLst/>
            </a:prstGeom>
            <a:noFill/>
          </p:spPr>
          <p:txBody>
            <a:bodyPr wrap="square" rtlCol="0">
              <a:spAutoFit/>
            </a:bodyPr>
            <a:lstStyle/>
            <a:p>
              <a:r>
                <a:rPr lang="en-US" sz="1400" b="1" dirty="0" err="1" smtClean="0"/>
                <a:t>Upregulated</a:t>
              </a:r>
              <a:r>
                <a:rPr lang="en-US" sz="1400" b="1" dirty="0" smtClean="0"/>
                <a:t> SNHG7</a:t>
              </a:r>
              <a:endParaRPr lang="en-US" sz="1400" b="1" dirty="0"/>
            </a:p>
          </p:txBody>
        </p:sp>
      </p:grpSp>
    </p:spTree>
    <p:extLst>
      <p:ext uri="{BB962C8B-B14F-4D97-AF65-F5344CB8AC3E}">
        <p14:creationId xmlns:p14="http://schemas.microsoft.com/office/powerpoint/2010/main" val="12431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4" grpId="0"/>
      <p:bldP spid="49" grpId="0"/>
      <p:bldP spid="50" grpId="0"/>
      <p:bldP spid="51" grpId="0"/>
      <p:bldP spid="52" grpId="0" animBg="1"/>
      <p:bldP spid="53" grpId="0" animBg="1"/>
      <p:bldP spid="54" grpId="0" animBg="1"/>
      <p:bldP spid="55" grpId="0" animBg="1"/>
      <p:bldP spid="56" grpId="0" animBg="1"/>
      <p:bldP spid="78" grpId="0"/>
      <p:bldP spid="80" grpId="0"/>
      <p:bldP spid="81" grpId="0"/>
      <p:bldP spid="82" grpId="0"/>
      <p:bldP spid="83" grpId="0"/>
      <p:bldP spid="84" grpId="0"/>
      <p:bldP spid="85"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81427" y="3642137"/>
            <a:ext cx="3403424" cy="2829608"/>
            <a:chOff x="2705100" y="3114674"/>
            <a:chExt cx="4838365" cy="3470108"/>
          </a:xfrm>
        </p:grpSpPr>
        <p:pic>
          <p:nvPicPr>
            <p:cNvPr id="24" name="Picture 23" descr="lncrna_functions.jpg"/>
            <p:cNvPicPr>
              <a:picLocks noChangeAspect="1"/>
            </p:cNvPicPr>
            <p:nvPr/>
          </p:nvPicPr>
          <p:blipFill>
            <a:blip r:embed="rId2" cstate="print"/>
            <a:srcRect l="29504" t="44437"/>
            <a:stretch>
              <a:fillRect/>
            </a:stretch>
          </p:blipFill>
          <p:spPr>
            <a:xfrm>
              <a:off x="2857500" y="3429000"/>
              <a:ext cx="4685965" cy="3155782"/>
            </a:xfrm>
            <a:prstGeom prst="rect">
              <a:avLst/>
            </a:prstGeom>
          </p:spPr>
        </p:pic>
        <p:sp>
          <p:nvSpPr>
            <p:cNvPr id="25" name="Rectangle 24"/>
            <p:cNvSpPr/>
            <p:nvPr/>
          </p:nvSpPr>
          <p:spPr>
            <a:xfrm>
              <a:off x="2705100" y="3305175"/>
              <a:ext cx="533400" cy="13906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5706979" y="3114674"/>
              <a:ext cx="1760620" cy="12287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5849353" y="4240630"/>
              <a:ext cx="1554079" cy="1869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5799221" y="4311316"/>
              <a:ext cx="352926" cy="84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9" name="Title 1"/>
          <p:cNvSpPr>
            <a:spLocks noGrp="1"/>
          </p:cNvSpPr>
          <p:nvPr>
            <p:ph type="title"/>
          </p:nvPr>
        </p:nvSpPr>
        <p:spPr>
          <a:xfrm>
            <a:off x="489559" y="-20782"/>
            <a:ext cx="8229600" cy="1143000"/>
          </a:xfrm>
        </p:spPr>
        <p:txBody>
          <a:bodyPr>
            <a:normAutofit fontScale="90000"/>
          </a:bodyPr>
          <a:lstStyle/>
          <a:p>
            <a:r>
              <a:rPr lang="en-US" sz="3200" b="1" dirty="0" smtClean="0"/>
              <a:t>SNHG7 is a </a:t>
            </a:r>
            <a:r>
              <a:rPr lang="en-US" sz="3200" b="1" dirty="0" err="1" smtClean="0"/>
              <a:t>snoRNA</a:t>
            </a:r>
            <a:r>
              <a:rPr lang="en-US" sz="3200" b="1" dirty="0" smtClean="0"/>
              <a:t> HG that regulates proliferation through a novel feedback mechanism</a:t>
            </a:r>
            <a:endParaRPr lang="en-US" sz="3200" b="1" dirty="0"/>
          </a:p>
        </p:txBody>
      </p:sp>
      <p:sp>
        <p:nvSpPr>
          <p:cNvPr id="30" name="TextBox 29"/>
          <p:cNvSpPr txBox="1"/>
          <p:nvPr/>
        </p:nvSpPr>
        <p:spPr>
          <a:xfrm>
            <a:off x="925339" y="1630063"/>
            <a:ext cx="1915601" cy="338554"/>
          </a:xfrm>
          <a:prstGeom prst="rect">
            <a:avLst/>
          </a:prstGeom>
          <a:noFill/>
        </p:spPr>
        <p:txBody>
          <a:bodyPr wrap="square" rtlCol="0">
            <a:spAutoFit/>
          </a:bodyPr>
          <a:lstStyle/>
          <a:p>
            <a:r>
              <a:rPr lang="en-US" sz="1600" b="1" dirty="0" smtClean="0"/>
              <a:t>MCF7 Proliferation</a:t>
            </a:r>
            <a:endParaRPr lang="en-US" sz="1600" b="1" dirty="0"/>
          </a:p>
        </p:txBody>
      </p:sp>
      <p:graphicFrame>
        <p:nvGraphicFramePr>
          <p:cNvPr id="31" name="Chart 30"/>
          <p:cNvGraphicFramePr/>
          <p:nvPr>
            <p:extLst>
              <p:ext uri="{D42A27DB-BD31-4B8C-83A1-F6EECF244321}">
                <p14:modId xmlns:p14="http://schemas.microsoft.com/office/powerpoint/2010/main" val="4185301181"/>
              </p:ext>
            </p:extLst>
          </p:nvPr>
        </p:nvGraphicFramePr>
        <p:xfrm>
          <a:off x="398419" y="1907201"/>
          <a:ext cx="2898843" cy="1771858"/>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58"/>
          <p:cNvGrpSpPr/>
          <p:nvPr/>
        </p:nvGrpSpPr>
        <p:grpSpPr>
          <a:xfrm>
            <a:off x="4033806" y="2036552"/>
            <a:ext cx="2262741" cy="3389888"/>
            <a:chOff x="5831277" y="2147470"/>
            <a:chExt cx="2997929" cy="4505339"/>
          </a:xfrm>
        </p:grpSpPr>
        <p:pic>
          <p:nvPicPr>
            <p:cNvPr id="33" name="Picture 8" descr="C:\Users\booned\Documents\MeV_4_9_0\data\igf_family_blue_bigger_no_norm2.tiff"/>
            <p:cNvPicPr>
              <a:picLocks noChangeAspect="1" noChangeArrowheads="1"/>
            </p:cNvPicPr>
            <p:nvPr/>
          </p:nvPicPr>
          <p:blipFill>
            <a:blip r:embed="rId4" cstate="print"/>
            <a:srcRect t="12520" r="51315"/>
            <a:stretch>
              <a:fillRect/>
            </a:stretch>
          </p:blipFill>
          <p:spPr bwMode="auto">
            <a:xfrm>
              <a:off x="5831277" y="2492064"/>
              <a:ext cx="2997929" cy="4160745"/>
            </a:xfrm>
            <a:prstGeom prst="rect">
              <a:avLst/>
            </a:prstGeom>
            <a:noFill/>
          </p:spPr>
        </p:pic>
        <p:sp>
          <p:nvSpPr>
            <p:cNvPr id="34" name="TextBox 33"/>
            <p:cNvSpPr txBox="1"/>
            <p:nvPr/>
          </p:nvSpPr>
          <p:spPr>
            <a:xfrm>
              <a:off x="5954523" y="2147470"/>
              <a:ext cx="2597950" cy="490862"/>
            </a:xfrm>
            <a:prstGeom prst="rect">
              <a:avLst/>
            </a:prstGeom>
            <a:noFill/>
          </p:spPr>
          <p:txBody>
            <a:bodyPr wrap="square" rtlCol="0">
              <a:spAutoFit/>
            </a:bodyPr>
            <a:lstStyle/>
            <a:p>
              <a:r>
                <a:rPr lang="en-US" dirty="0" err="1" smtClean="0"/>
                <a:t>siCtl</a:t>
              </a:r>
              <a:r>
                <a:rPr lang="en-US" dirty="0" smtClean="0"/>
                <a:t>       siSNHG7</a:t>
              </a:r>
              <a:endParaRPr lang="en-US" dirty="0"/>
            </a:p>
          </p:txBody>
        </p:sp>
      </p:grpSp>
      <p:sp>
        <p:nvSpPr>
          <p:cNvPr id="35" name="TextBox 34"/>
          <p:cNvSpPr txBox="1"/>
          <p:nvPr/>
        </p:nvSpPr>
        <p:spPr>
          <a:xfrm>
            <a:off x="3900417" y="1643965"/>
            <a:ext cx="3967081" cy="338554"/>
          </a:xfrm>
          <a:prstGeom prst="rect">
            <a:avLst/>
          </a:prstGeom>
          <a:noFill/>
        </p:spPr>
        <p:txBody>
          <a:bodyPr wrap="square" rtlCol="0">
            <a:spAutoFit/>
          </a:bodyPr>
          <a:lstStyle/>
          <a:p>
            <a:r>
              <a:rPr lang="en-US" sz="1600" b="1" u="sng" dirty="0" smtClean="0"/>
              <a:t>IGF Signaling Transcripts</a:t>
            </a:r>
            <a:endParaRPr lang="en-US" sz="1600" b="1" u="sng" dirty="0"/>
          </a:p>
        </p:txBody>
      </p:sp>
      <p:sp>
        <p:nvSpPr>
          <p:cNvPr id="36" name="TextBox 35"/>
          <p:cNvSpPr txBox="1"/>
          <p:nvPr/>
        </p:nvSpPr>
        <p:spPr>
          <a:xfrm>
            <a:off x="6378459" y="2008418"/>
            <a:ext cx="1480928" cy="307777"/>
          </a:xfrm>
          <a:prstGeom prst="rect">
            <a:avLst/>
          </a:prstGeom>
          <a:noFill/>
        </p:spPr>
        <p:txBody>
          <a:bodyPr wrap="square" rtlCol="0">
            <a:spAutoFit/>
          </a:bodyPr>
          <a:lstStyle/>
          <a:p>
            <a:r>
              <a:rPr lang="en-US" sz="1400" dirty="0" smtClean="0">
                <a:solidFill>
                  <a:prstClr val="black"/>
                </a:solidFill>
              </a:rPr>
              <a:t>IGF1 signaling</a:t>
            </a:r>
            <a:endParaRPr lang="en-US" sz="1400" dirty="0">
              <a:solidFill>
                <a:prstClr val="black"/>
              </a:solidFill>
            </a:endParaRPr>
          </a:p>
        </p:txBody>
      </p:sp>
      <p:sp>
        <p:nvSpPr>
          <p:cNvPr id="37" name="TextBox 36"/>
          <p:cNvSpPr txBox="1"/>
          <p:nvPr/>
        </p:nvSpPr>
        <p:spPr>
          <a:xfrm>
            <a:off x="7956966" y="2011516"/>
            <a:ext cx="1672000" cy="307777"/>
          </a:xfrm>
          <a:prstGeom prst="rect">
            <a:avLst/>
          </a:prstGeom>
          <a:noFill/>
        </p:spPr>
        <p:txBody>
          <a:bodyPr wrap="square" rtlCol="0">
            <a:spAutoFit/>
          </a:bodyPr>
          <a:lstStyle/>
          <a:p>
            <a:r>
              <a:rPr lang="en-US" sz="1400" dirty="0">
                <a:solidFill>
                  <a:prstClr val="black"/>
                </a:solidFill>
              </a:rPr>
              <a:t>SNHG7</a:t>
            </a:r>
          </a:p>
        </p:txBody>
      </p:sp>
      <p:sp>
        <p:nvSpPr>
          <p:cNvPr id="38" name="TextBox 37"/>
          <p:cNvSpPr txBox="1"/>
          <p:nvPr/>
        </p:nvSpPr>
        <p:spPr>
          <a:xfrm>
            <a:off x="7187846" y="1426617"/>
            <a:ext cx="1538240" cy="307777"/>
          </a:xfrm>
          <a:prstGeom prst="rect">
            <a:avLst/>
          </a:prstGeom>
          <a:noFill/>
        </p:spPr>
        <p:txBody>
          <a:bodyPr wrap="square" rtlCol="0">
            <a:spAutoFit/>
          </a:bodyPr>
          <a:lstStyle/>
          <a:p>
            <a:r>
              <a:rPr lang="en-US" sz="1400" dirty="0">
                <a:solidFill>
                  <a:prstClr val="black"/>
                </a:solidFill>
              </a:rPr>
              <a:t>Induced </a:t>
            </a:r>
            <a:r>
              <a:rPr lang="en-US" sz="1400" dirty="0" smtClean="0">
                <a:solidFill>
                  <a:prstClr val="black"/>
                </a:solidFill>
              </a:rPr>
              <a:t>genes</a:t>
            </a:r>
            <a:endParaRPr lang="en-US" sz="1400" dirty="0">
              <a:solidFill>
                <a:prstClr val="black"/>
              </a:solidFill>
            </a:endParaRPr>
          </a:p>
        </p:txBody>
      </p:sp>
      <p:sp>
        <p:nvSpPr>
          <p:cNvPr id="39" name="TextBox 38"/>
          <p:cNvSpPr txBox="1"/>
          <p:nvPr/>
        </p:nvSpPr>
        <p:spPr>
          <a:xfrm>
            <a:off x="7157898" y="2727133"/>
            <a:ext cx="1809087" cy="307777"/>
          </a:xfrm>
          <a:prstGeom prst="rect">
            <a:avLst/>
          </a:prstGeom>
          <a:noFill/>
        </p:spPr>
        <p:txBody>
          <a:bodyPr wrap="square" rtlCol="0">
            <a:spAutoFit/>
          </a:bodyPr>
          <a:lstStyle/>
          <a:p>
            <a:r>
              <a:rPr lang="en-US" sz="1400" dirty="0">
                <a:solidFill>
                  <a:prstClr val="black"/>
                </a:solidFill>
              </a:rPr>
              <a:t>Repressed </a:t>
            </a:r>
            <a:r>
              <a:rPr lang="en-US" sz="1400" dirty="0" smtClean="0">
                <a:solidFill>
                  <a:prstClr val="black"/>
                </a:solidFill>
              </a:rPr>
              <a:t>genes</a:t>
            </a:r>
            <a:endParaRPr lang="en-US" sz="1400" dirty="0">
              <a:solidFill>
                <a:prstClr val="black"/>
              </a:solidFill>
            </a:endParaRPr>
          </a:p>
        </p:txBody>
      </p:sp>
      <p:cxnSp>
        <p:nvCxnSpPr>
          <p:cNvPr id="40" name="Straight Arrow Connector 39"/>
          <p:cNvCxnSpPr/>
          <p:nvPr/>
        </p:nvCxnSpPr>
        <p:spPr>
          <a:xfrm flipV="1">
            <a:off x="7373051" y="1748649"/>
            <a:ext cx="228734" cy="2628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7157898" y="2298920"/>
            <a:ext cx="247160" cy="285306"/>
          </a:xfrm>
          <a:prstGeom prst="line">
            <a:avLst/>
          </a:prstGeom>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6858861" y="3345055"/>
            <a:ext cx="2273920" cy="523220"/>
          </a:xfrm>
          <a:prstGeom prst="rect">
            <a:avLst/>
          </a:prstGeom>
          <a:noFill/>
        </p:spPr>
        <p:txBody>
          <a:bodyPr wrap="square" rtlCol="0">
            <a:spAutoFit/>
          </a:bodyPr>
          <a:lstStyle/>
          <a:p>
            <a:pPr algn="ctr"/>
            <a:r>
              <a:rPr lang="en-US" sz="1400" dirty="0" smtClean="0">
                <a:solidFill>
                  <a:prstClr val="black"/>
                </a:solidFill>
              </a:rPr>
              <a:t>Proliferation</a:t>
            </a:r>
          </a:p>
          <a:p>
            <a:endParaRPr lang="en-US" sz="1400" dirty="0">
              <a:solidFill>
                <a:prstClr val="black"/>
              </a:solidFill>
            </a:endParaRPr>
          </a:p>
        </p:txBody>
      </p:sp>
      <p:cxnSp>
        <p:nvCxnSpPr>
          <p:cNvPr id="43" name="Straight Arrow Connector 42"/>
          <p:cNvCxnSpPr/>
          <p:nvPr/>
        </p:nvCxnSpPr>
        <p:spPr>
          <a:xfrm flipH="1" flipV="1">
            <a:off x="7894378" y="1734394"/>
            <a:ext cx="205801" cy="2771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H="1">
            <a:off x="8148911" y="2298920"/>
            <a:ext cx="207483" cy="352013"/>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7556027" y="2313671"/>
            <a:ext cx="429658" cy="0"/>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flipH="1">
            <a:off x="7571504" y="2081762"/>
            <a:ext cx="39870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Left Brace 46"/>
          <p:cNvSpPr/>
          <p:nvPr/>
        </p:nvSpPr>
        <p:spPr>
          <a:xfrm rot="16200000">
            <a:off x="7637725" y="2140101"/>
            <a:ext cx="459547" cy="195036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1400"/>
          </a:p>
        </p:txBody>
      </p:sp>
      <p:cxnSp>
        <p:nvCxnSpPr>
          <p:cNvPr id="48" name="Straight Connector 47"/>
          <p:cNvCxnSpPr/>
          <p:nvPr/>
        </p:nvCxnSpPr>
        <p:spPr>
          <a:xfrm>
            <a:off x="7972662" y="2173167"/>
            <a:ext cx="27847" cy="309532"/>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8021716" y="2551261"/>
            <a:ext cx="256175" cy="230966"/>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a:off x="7322658" y="2441319"/>
            <a:ext cx="164801" cy="285814"/>
          </a:xfrm>
          <a:prstGeom prst="line">
            <a:avLst/>
          </a:prstGeom>
        </p:spPr>
        <p:style>
          <a:lnRef idx="2">
            <a:schemeClr val="dk1"/>
          </a:lnRef>
          <a:fillRef idx="0">
            <a:schemeClr val="dk1"/>
          </a:fillRef>
          <a:effectRef idx="1">
            <a:schemeClr val="dk1"/>
          </a:effectRef>
          <a:fontRef idx="minor">
            <a:schemeClr val="tx1"/>
          </a:fontRef>
        </p:style>
      </p:cxnSp>
      <p:pic>
        <p:nvPicPr>
          <p:cNvPr id="5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789" y="4114800"/>
            <a:ext cx="2364286" cy="250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4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7" grpId="0"/>
      <p:bldP spid="38" grpId="0"/>
      <p:bldP spid="39" grpId="0"/>
      <p:bldP spid="42" grpId="0"/>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4838701" y="2819400"/>
            <a:ext cx="1377312"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1026" name="Picture 2" descr="\\MWRISILON\mwri\Oesterreich-Lee Lab\Lee Lab\David\Summer Academy\2015_last_day_im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57" t="22222" r="10516" b="22222"/>
          <a:stretch/>
        </p:blipFill>
        <p:spPr bwMode="auto">
          <a:xfrm>
            <a:off x="2409423" y="4096268"/>
            <a:ext cx="1824079" cy="10610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115312"/>
            <a:ext cx="7162800" cy="1143000"/>
          </a:xfrm>
        </p:spPr>
        <p:txBody>
          <a:bodyPr>
            <a:noAutofit/>
          </a:bodyPr>
          <a:lstStyle/>
          <a:p>
            <a:r>
              <a:rPr lang="en-US" sz="2800" b="1" dirty="0" smtClean="0"/>
              <a:t>Hillman Academy - </a:t>
            </a:r>
            <a:br>
              <a:rPr lang="en-US" sz="2800" b="1" dirty="0" smtClean="0"/>
            </a:br>
            <a:r>
              <a:rPr lang="en-US" sz="2800" b="1" dirty="0" smtClean="0"/>
              <a:t>Computer Science, Biology and Biomedical Informatics (</a:t>
            </a:r>
            <a:r>
              <a:rPr lang="en-US" sz="2800" b="1" dirty="0" err="1" smtClean="0"/>
              <a:t>CoSBBI</a:t>
            </a:r>
            <a:r>
              <a:rPr lang="en-US" sz="2800" b="1" dirty="0" smtClean="0"/>
              <a:t>)</a:t>
            </a:r>
            <a:endParaRPr lang="en-US" sz="2800" b="1" dirty="0"/>
          </a:p>
        </p:txBody>
      </p:sp>
      <p:sp>
        <p:nvSpPr>
          <p:cNvPr id="7" name="TextBox 6"/>
          <p:cNvSpPr txBox="1"/>
          <p:nvPr/>
        </p:nvSpPr>
        <p:spPr>
          <a:xfrm>
            <a:off x="209549" y="1295400"/>
            <a:ext cx="8720138" cy="1200329"/>
          </a:xfrm>
          <a:prstGeom prst="rect">
            <a:avLst/>
          </a:prstGeom>
          <a:noFill/>
        </p:spPr>
        <p:txBody>
          <a:bodyPr wrap="square" rtlCol="0">
            <a:spAutoFit/>
          </a:bodyPr>
          <a:lstStyle/>
          <a:p>
            <a:r>
              <a:rPr lang="en-US" b="1" dirty="0" smtClean="0"/>
              <a:t>Mission</a:t>
            </a:r>
          </a:p>
          <a:p>
            <a:r>
              <a:rPr lang="en-US" dirty="0" smtClean="0"/>
              <a:t>Elevate </a:t>
            </a:r>
            <a:r>
              <a:rPr lang="en-US" dirty="0"/>
              <a:t>s</a:t>
            </a:r>
            <a:r>
              <a:rPr lang="en-US" dirty="0" smtClean="0"/>
              <a:t>cientific research, critical thinking, and communication skills of highly motivated </a:t>
            </a:r>
            <a:r>
              <a:rPr lang="en-US" b="1" dirty="0" smtClean="0"/>
              <a:t>high school students </a:t>
            </a:r>
            <a:r>
              <a:rPr lang="en-US" dirty="0" smtClean="0"/>
              <a:t>and to provide close mentorship through formative years to create a pipeline to STEM careers.</a:t>
            </a:r>
            <a:endParaRPr lang="en-US" dirty="0"/>
          </a:p>
        </p:txBody>
      </p:sp>
      <p:pic>
        <p:nvPicPr>
          <p:cNvPr id="1027" name="Picture 3" descr="\\MWRISILON\mwri\Oesterreich-Lee Lab\Lee Lab\David\Summer Academy\DBMI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57" y="260432"/>
            <a:ext cx="865109" cy="83507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971800" y="2819400"/>
            <a:ext cx="3253738"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ight Arrow 14"/>
          <p:cNvSpPr/>
          <p:nvPr/>
        </p:nvSpPr>
        <p:spPr>
          <a:xfrm>
            <a:off x="3772799" y="2819400"/>
            <a:ext cx="1385939"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p:txBody>
      </p:sp>
      <p:sp>
        <p:nvSpPr>
          <p:cNvPr id="12" name="TextBox 11"/>
          <p:cNvSpPr txBox="1"/>
          <p:nvPr/>
        </p:nvSpPr>
        <p:spPr>
          <a:xfrm>
            <a:off x="3939538" y="3099265"/>
            <a:ext cx="1140249" cy="316570"/>
          </a:xfrm>
          <a:prstGeom prst="rect">
            <a:avLst/>
          </a:prstGeom>
          <a:noFill/>
        </p:spPr>
        <p:txBody>
          <a:bodyPr wrap="none" rtlCol="0">
            <a:spAutoFit/>
          </a:bodyPr>
          <a:lstStyle/>
          <a:p>
            <a:r>
              <a:rPr lang="en-US" dirty="0" smtClean="0">
                <a:solidFill>
                  <a:schemeClr val="bg1"/>
                </a:solidFill>
              </a:rPr>
              <a:t>Internship</a:t>
            </a:r>
            <a:endParaRPr lang="en-US" dirty="0">
              <a:solidFill>
                <a:schemeClr val="bg1"/>
              </a:solidFill>
            </a:endParaRPr>
          </a:p>
        </p:txBody>
      </p:sp>
      <p:sp>
        <p:nvSpPr>
          <p:cNvPr id="18" name="TextBox 17"/>
          <p:cNvSpPr txBox="1"/>
          <p:nvPr/>
        </p:nvSpPr>
        <p:spPr>
          <a:xfrm>
            <a:off x="5192074" y="3099265"/>
            <a:ext cx="806824" cy="316570"/>
          </a:xfrm>
          <a:prstGeom prst="rect">
            <a:avLst/>
          </a:prstGeom>
          <a:noFill/>
        </p:spPr>
        <p:txBody>
          <a:bodyPr wrap="none" rtlCol="0">
            <a:spAutoFit/>
          </a:bodyPr>
          <a:lstStyle/>
          <a:p>
            <a:r>
              <a:rPr lang="en-US" dirty="0" smtClean="0">
                <a:solidFill>
                  <a:schemeClr val="bg1"/>
                </a:solidFill>
              </a:rPr>
              <a:t>Career</a:t>
            </a:r>
            <a:endParaRPr lang="en-US" dirty="0">
              <a:solidFill>
                <a:schemeClr val="bg1"/>
              </a:solidFill>
            </a:endParaRPr>
          </a:p>
        </p:txBody>
      </p:sp>
      <p:sp>
        <p:nvSpPr>
          <p:cNvPr id="2" name="TextBox 1"/>
          <p:cNvSpPr txBox="1"/>
          <p:nvPr/>
        </p:nvSpPr>
        <p:spPr>
          <a:xfrm>
            <a:off x="0" y="2667000"/>
            <a:ext cx="2571749" cy="4616648"/>
          </a:xfrm>
          <a:prstGeom prst="rect">
            <a:avLst/>
          </a:prstGeom>
          <a:noFill/>
        </p:spPr>
        <p:txBody>
          <a:bodyPr wrap="square" rtlCol="0">
            <a:spAutoFit/>
          </a:bodyPr>
          <a:lstStyle/>
          <a:p>
            <a:r>
              <a:rPr lang="en-US" sz="1700" b="1" dirty="0" smtClean="0"/>
              <a:t>Details</a:t>
            </a:r>
          </a:p>
          <a:p>
            <a:pPr marL="285750" indent="-285750">
              <a:buFont typeface="Arial" panose="020B0604020202020204" pitchFamily="34" charset="0"/>
              <a:buChar char="•"/>
            </a:pPr>
            <a:r>
              <a:rPr lang="en-US" sz="1700" b="1" dirty="0" smtClean="0"/>
              <a:t>8-week authentic research project</a:t>
            </a:r>
          </a:p>
          <a:p>
            <a:pPr marL="285750" indent="-285750">
              <a:buFont typeface="Arial" panose="020B0604020202020204" pitchFamily="34" charset="0"/>
              <a:buChar char="•"/>
            </a:pPr>
            <a:r>
              <a:rPr lang="en-US" sz="1700" b="1" dirty="0" smtClean="0"/>
              <a:t>Mentorship</a:t>
            </a:r>
          </a:p>
          <a:p>
            <a:pPr marL="285750" indent="-285750">
              <a:buFont typeface="Arial" panose="020B0604020202020204" pitchFamily="34" charset="0"/>
              <a:buChar char="•"/>
            </a:pPr>
            <a:r>
              <a:rPr lang="en-US" sz="1700" dirty="0" smtClean="0"/>
              <a:t>Academic preparatory experiences</a:t>
            </a:r>
          </a:p>
          <a:p>
            <a:pPr marL="285750" indent="-285750">
              <a:buFont typeface="Arial" panose="020B0604020202020204" pitchFamily="34" charset="0"/>
              <a:buChar char="•"/>
            </a:pPr>
            <a:r>
              <a:rPr lang="en-US" sz="1700" dirty="0" smtClean="0"/>
              <a:t>Presentations</a:t>
            </a:r>
            <a:endParaRPr lang="en-US" sz="1700" dirty="0"/>
          </a:p>
          <a:p>
            <a:pPr marL="285750" indent="-285750">
              <a:buFont typeface="Arial" panose="020B0604020202020204" pitchFamily="34" charset="0"/>
              <a:buChar char="•"/>
            </a:pPr>
            <a:r>
              <a:rPr lang="en-US" sz="1700" dirty="0" smtClean="0"/>
              <a:t>Hillman/</a:t>
            </a:r>
            <a:r>
              <a:rPr lang="en-US" sz="1700" dirty="0" err="1" smtClean="0"/>
              <a:t>CoSBBI</a:t>
            </a:r>
            <a:r>
              <a:rPr lang="en-US" sz="1700" dirty="0" smtClean="0"/>
              <a:t>– 65/15 students per summer respectively</a:t>
            </a:r>
          </a:p>
          <a:p>
            <a:pPr marL="285750" indent="-285750">
              <a:buFont typeface="Arial" panose="020B0604020202020204" pitchFamily="34" charset="0"/>
              <a:buChar char="•"/>
            </a:pPr>
            <a:r>
              <a:rPr lang="en-US" sz="1700" dirty="0" smtClean="0"/>
              <a:t>~40% Underrepresented</a:t>
            </a:r>
          </a:p>
          <a:p>
            <a:endParaRPr lang="en-US" dirty="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7" name="TextBox 16"/>
          <p:cNvSpPr txBox="1"/>
          <p:nvPr/>
        </p:nvSpPr>
        <p:spPr>
          <a:xfrm>
            <a:off x="6629400" y="2819400"/>
            <a:ext cx="2571749" cy="923330"/>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9" name="TextBox 18"/>
          <p:cNvSpPr txBox="1"/>
          <p:nvPr/>
        </p:nvSpPr>
        <p:spPr>
          <a:xfrm>
            <a:off x="6216012" y="2462704"/>
            <a:ext cx="2952755" cy="2862322"/>
          </a:xfrm>
          <a:prstGeom prst="rect">
            <a:avLst/>
          </a:prstGeom>
          <a:noFill/>
        </p:spPr>
        <p:txBody>
          <a:bodyPr wrap="square" rtlCol="0">
            <a:spAutoFit/>
          </a:bodyPr>
          <a:lstStyle/>
          <a:p>
            <a:r>
              <a:rPr lang="en-US" b="1" dirty="0" smtClean="0"/>
              <a:t>Outcomes</a:t>
            </a:r>
          </a:p>
          <a:p>
            <a:pPr marL="285750" indent="-285750">
              <a:buFont typeface="Arial" panose="020B0604020202020204" pitchFamily="34" charset="0"/>
              <a:buChar char="•"/>
            </a:pPr>
            <a:r>
              <a:rPr lang="en-US" dirty="0" smtClean="0"/>
              <a:t>90% of alumni in STEM fields as undergrads</a:t>
            </a:r>
          </a:p>
          <a:p>
            <a:pPr marL="285750" indent="-285750">
              <a:buFont typeface="Arial" panose="020B0604020202020204" pitchFamily="34" charset="0"/>
              <a:buChar char="•"/>
            </a:pPr>
            <a:r>
              <a:rPr lang="en-US" dirty="0" smtClean="0"/>
              <a:t>Enrolled in top institutions</a:t>
            </a:r>
            <a:endParaRPr lang="en-US" dirty="0"/>
          </a:p>
          <a:p>
            <a:pPr marL="285750" indent="-285750">
              <a:buFont typeface="Arial" panose="020B0604020202020204" pitchFamily="34" charset="0"/>
              <a:buChar char="•"/>
            </a:pPr>
            <a:r>
              <a:rPr lang="en-US" dirty="0" smtClean="0"/>
              <a:t>Authorships</a:t>
            </a:r>
          </a:p>
          <a:p>
            <a:pPr marL="285750" indent="-285750">
              <a:buFont typeface="Arial" panose="020B0604020202020204" pitchFamily="34" charset="0"/>
              <a:buChar char="•"/>
            </a:pPr>
            <a:r>
              <a:rPr lang="en-US" dirty="0" smtClean="0"/>
              <a:t>Awards</a:t>
            </a:r>
          </a:p>
          <a:p>
            <a:pPr marL="285750" indent="-285750">
              <a:buFont typeface="Arial" panose="020B0604020202020204" pitchFamily="34" charset="0"/>
              <a:buChar char="•"/>
            </a:pPr>
            <a:r>
              <a:rPr lang="en-US" dirty="0" smtClean="0"/>
              <a:t>National Presentations</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0" name="Picture 19" descr="Pitt Logo_HighRes"/>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7961082" y="276098"/>
            <a:ext cx="1003758" cy="943102"/>
          </a:xfrm>
          <a:prstGeom prst="rect">
            <a:avLst/>
          </a:prstGeom>
          <a:noFill/>
        </p:spPr>
      </p:pic>
      <p:sp>
        <p:nvSpPr>
          <p:cNvPr id="3" name="Bent Arrow 2"/>
          <p:cNvSpPr/>
          <p:nvPr/>
        </p:nvSpPr>
        <p:spPr>
          <a:xfrm>
            <a:off x="2895600" y="2854208"/>
            <a:ext cx="1043938" cy="844783"/>
          </a:xfrm>
          <a:prstGeom prst="bentArrow">
            <a:avLst>
              <a:gd name="adj1" fmla="val 60752"/>
              <a:gd name="adj2" fmla="val 50000"/>
              <a:gd name="adj3" fmla="val 25000"/>
              <a:gd name="adj4" fmla="val 6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flipV="1">
            <a:off x="2895600" y="2858672"/>
            <a:ext cx="1049548" cy="844783"/>
          </a:xfrm>
          <a:prstGeom prst="bentArrow">
            <a:avLst>
              <a:gd name="adj1" fmla="val 60752"/>
              <a:gd name="adj2" fmla="val 50000"/>
              <a:gd name="adj3" fmla="val 25000"/>
              <a:gd name="adj4"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697333" y="2467487"/>
            <a:ext cx="1219200" cy="369332"/>
          </a:xfrm>
          <a:prstGeom prst="rect">
            <a:avLst/>
          </a:prstGeom>
          <a:noFill/>
        </p:spPr>
        <p:txBody>
          <a:bodyPr wrap="square" rtlCol="0">
            <a:spAutoFit/>
          </a:bodyPr>
          <a:lstStyle/>
          <a:p>
            <a:r>
              <a:rPr lang="en-US" dirty="0" err="1" smtClean="0"/>
              <a:t>CoSBBI</a:t>
            </a:r>
            <a:endParaRPr lang="en-US" dirty="0"/>
          </a:p>
        </p:txBody>
      </p:sp>
      <p:sp>
        <p:nvSpPr>
          <p:cNvPr id="24" name="TextBox 23"/>
          <p:cNvSpPr txBox="1"/>
          <p:nvPr/>
        </p:nvSpPr>
        <p:spPr>
          <a:xfrm>
            <a:off x="2807969" y="3733800"/>
            <a:ext cx="1219200" cy="369332"/>
          </a:xfrm>
          <a:prstGeom prst="rect">
            <a:avLst/>
          </a:prstGeom>
          <a:noFill/>
        </p:spPr>
        <p:txBody>
          <a:bodyPr wrap="square" rtlCol="0">
            <a:spAutoFit/>
          </a:bodyPr>
          <a:lstStyle/>
          <a:p>
            <a:r>
              <a:rPr lang="en-US" dirty="0" err="1" smtClean="0">
                <a:solidFill>
                  <a:schemeClr val="bg1">
                    <a:lumMod val="75000"/>
                  </a:schemeClr>
                </a:solidFill>
              </a:rPr>
              <a:t>iBRIC</a:t>
            </a:r>
            <a:endParaRPr lang="en-US" dirty="0">
              <a:solidFill>
                <a:schemeClr val="bg1">
                  <a:lumMod val="75000"/>
                </a:schemeClr>
              </a:solidFill>
            </a:endParaRPr>
          </a:p>
        </p:txBody>
      </p:sp>
      <p:pic>
        <p:nvPicPr>
          <p:cNvPr id="25" name="Picture 24" descr="Continuing Umbrella of Research Experiences (CURE) Graph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9" y="5958552"/>
            <a:ext cx="1133474" cy="9104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568" y="6096000"/>
            <a:ext cx="827181" cy="7141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6413800"/>
            <a:ext cx="1601998" cy="36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descr="http://www.upmc.com/publishin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8700" y="6325268"/>
            <a:ext cx="1143000" cy="4849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booned\Downloads\IMG_07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7748" y="4792142"/>
            <a:ext cx="1555213" cy="1166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1"/>
          <a:stretch>
            <a:fillRect/>
          </a:stretch>
        </p:blipFill>
        <p:spPr>
          <a:xfrm>
            <a:off x="6246602" y="6374437"/>
            <a:ext cx="2739833" cy="452495"/>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1249" y="3893865"/>
            <a:ext cx="1598896" cy="1199172"/>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t="14762"/>
          <a:stretch/>
        </p:blipFill>
        <p:spPr>
          <a:xfrm>
            <a:off x="2407314" y="5112863"/>
            <a:ext cx="1826188" cy="1167454"/>
          </a:xfrm>
          <a:prstGeom prst="rect">
            <a:avLst/>
          </a:prstGeom>
        </p:spPr>
      </p:pic>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t="16038"/>
          <a:stretch/>
        </p:blipFill>
        <p:spPr>
          <a:xfrm>
            <a:off x="4372444" y="5105400"/>
            <a:ext cx="1865943" cy="1175017"/>
          </a:xfrm>
          <a:prstGeom prst="rect">
            <a:avLst/>
          </a:prstGeom>
        </p:spPr>
      </p:pic>
    </p:spTree>
    <p:extLst>
      <p:ext uri="{BB962C8B-B14F-4D97-AF65-F5344CB8AC3E}">
        <p14:creationId xmlns:p14="http://schemas.microsoft.com/office/powerpoint/2010/main" val="601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5052204" y="3247513"/>
            <a:ext cx="1057275"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Title 4"/>
          <p:cNvSpPr>
            <a:spLocks noGrp="1"/>
          </p:cNvSpPr>
          <p:nvPr>
            <p:ph type="title"/>
          </p:nvPr>
        </p:nvSpPr>
        <p:spPr>
          <a:xfrm>
            <a:off x="914400" y="115312"/>
            <a:ext cx="7239000" cy="1143000"/>
          </a:xfrm>
        </p:spPr>
        <p:txBody>
          <a:bodyPr>
            <a:noAutofit/>
          </a:bodyPr>
          <a:lstStyle/>
          <a:p>
            <a:r>
              <a:rPr lang="en-US" sz="3200" b="1" dirty="0" smtClean="0"/>
              <a:t>Internship in Biomedical Research, Informatics, and Computer Science (</a:t>
            </a:r>
            <a:r>
              <a:rPr lang="en-US" sz="3200" b="1" dirty="0" err="1" smtClean="0"/>
              <a:t>iBRIC</a:t>
            </a:r>
            <a:r>
              <a:rPr lang="en-US" sz="3200" b="1" dirty="0" smtClean="0"/>
              <a:t>)</a:t>
            </a:r>
            <a:endParaRPr lang="en-US" sz="3200" b="1" dirty="0"/>
          </a:p>
        </p:txBody>
      </p:sp>
      <p:sp>
        <p:nvSpPr>
          <p:cNvPr id="7" name="TextBox 6"/>
          <p:cNvSpPr txBox="1"/>
          <p:nvPr/>
        </p:nvSpPr>
        <p:spPr>
          <a:xfrm>
            <a:off x="209549" y="1295400"/>
            <a:ext cx="8720138" cy="1477328"/>
          </a:xfrm>
          <a:prstGeom prst="rect">
            <a:avLst/>
          </a:prstGeom>
          <a:noFill/>
        </p:spPr>
        <p:txBody>
          <a:bodyPr wrap="square" rtlCol="0">
            <a:spAutoFit/>
          </a:bodyPr>
          <a:lstStyle/>
          <a:p>
            <a:r>
              <a:rPr lang="en-US" b="1" dirty="0" smtClean="0"/>
              <a:t>Mission</a:t>
            </a:r>
          </a:p>
          <a:p>
            <a:r>
              <a:rPr lang="en-US" dirty="0" smtClean="0"/>
              <a:t>Build a foundation for a career in biomedical data science for </a:t>
            </a:r>
            <a:r>
              <a:rPr lang="en-US" b="1" dirty="0" smtClean="0"/>
              <a:t>undergraduates from underrepresented backgrounds</a:t>
            </a:r>
            <a:r>
              <a:rPr lang="en-US" dirty="0" smtClean="0"/>
              <a:t> through immersive, challenging, authentic, and mentored research and training experiences in the emerging fields of big data, computer science, computational and systems biology, and biomedical informatics</a:t>
            </a:r>
            <a:endParaRPr lang="en-US" dirty="0"/>
          </a:p>
        </p:txBody>
      </p:sp>
      <p:pic>
        <p:nvPicPr>
          <p:cNvPr id="1027" name="Picture 3" descr="\\MWRISILON\mwri\Oesterreich-Lee Lab\Lee Lab\David\Summer Academy\DBMI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49" y="115311"/>
            <a:ext cx="1009651" cy="97459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865267" y="3247513"/>
            <a:ext cx="3253738" cy="9144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ight Arrow 14"/>
          <p:cNvSpPr/>
          <p:nvPr/>
        </p:nvSpPr>
        <p:spPr>
          <a:xfrm>
            <a:off x="3703468" y="3247513"/>
            <a:ext cx="1348738" cy="914400"/>
          </a:xfrm>
          <a:prstGeom prst="rightArrow">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endParaRPr lang="en-US" dirty="0"/>
          </a:p>
        </p:txBody>
      </p:sp>
      <p:sp>
        <p:nvSpPr>
          <p:cNvPr id="12" name="TextBox 11"/>
          <p:cNvSpPr txBox="1"/>
          <p:nvPr/>
        </p:nvSpPr>
        <p:spPr>
          <a:xfrm>
            <a:off x="3833005" y="3527378"/>
            <a:ext cx="1140249" cy="316570"/>
          </a:xfrm>
          <a:prstGeom prst="rect">
            <a:avLst/>
          </a:prstGeom>
          <a:noFill/>
        </p:spPr>
        <p:txBody>
          <a:bodyPr wrap="none" rtlCol="0">
            <a:spAutoFit/>
          </a:bodyPr>
          <a:lstStyle/>
          <a:p>
            <a:r>
              <a:rPr lang="en-US" dirty="0" smtClean="0">
                <a:solidFill>
                  <a:schemeClr val="bg1"/>
                </a:solidFill>
              </a:rPr>
              <a:t>Internship</a:t>
            </a:r>
            <a:endParaRPr lang="en-US" dirty="0">
              <a:solidFill>
                <a:schemeClr val="bg1"/>
              </a:solidFill>
            </a:endParaRPr>
          </a:p>
        </p:txBody>
      </p:sp>
      <p:sp>
        <p:nvSpPr>
          <p:cNvPr id="18" name="TextBox 17"/>
          <p:cNvSpPr txBox="1"/>
          <p:nvPr/>
        </p:nvSpPr>
        <p:spPr>
          <a:xfrm>
            <a:off x="5085541" y="3527378"/>
            <a:ext cx="806824" cy="316570"/>
          </a:xfrm>
          <a:prstGeom prst="rect">
            <a:avLst/>
          </a:prstGeom>
          <a:noFill/>
        </p:spPr>
        <p:txBody>
          <a:bodyPr wrap="none" rtlCol="0">
            <a:spAutoFit/>
          </a:bodyPr>
          <a:lstStyle/>
          <a:p>
            <a:r>
              <a:rPr lang="en-US" dirty="0" smtClean="0">
                <a:solidFill>
                  <a:schemeClr val="bg1"/>
                </a:solidFill>
              </a:rPr>
              <a:t>Career</a:t>
            </a:r>
            <a:endParaRPr lang="en-US" dirty="0">
              <a:solidFill>
                <a:schemeClr val="bg1"/>
              </a:solidFill>
            </a:endParaRPr>
          </a:p>
        </p:txBody>
      </p:sp>
      <p:sp>
        <p:nvSpPr>
          <p:cNvPr id="2" name="TextBox 1"/>
          <p:cNvSpPr txBox="1"/>
          <p:nvPr/>
        </p:nvSpPr>
        <p:spPr>
          <a:xfrm>
            <a:off x="129687" y="3199181"/>
            <a:ext cx="2571749" cy="3570208"/>
          </a:xfrm>
          <a:prstGeom prst="rect">
            <a:avLst/>
          </a:prstGeom>
          <a:noFill/>
        </p:spPr>
        <p:txBody>
          <a:bodyPr wrap="square" rtlCol="0">
            <a:spAutoFit/>
          </a:bodyPr>
          <a:lstStyle/>
          <a:p>
            <a:r>
              <a:rPr lang="en-US" sz="1700" b="1" dirty="0" smtClean="0"/>
              <a:t>Details</a:t>
            </a:r>
          </a:p>
          <a:p>
            <a:pPr marL="285750" indent="-285750">
              <a:buFont typeface="Arial" panose="020B0604020202020204" pitchFamily="34" charset="0"/>
              <a:buChar char="•"/>
            </a:pPr>
            <a:r>
              <a:rPr lang="en-US" sz="1700" b="1" dirty="0" smtClean="0"/>
              <a:t>10-week authentic research project</a:t>
            </a:r>
          </a:p>
          <a:p>
            <a:pPr marL="285750" indent="-285750">
              <a:buFont typeface="Arial" panose="020B0604020202020204" pitchFamily="34" charset="0"/>
              <a:buChar char="•"/>
            </a:pPr>
            <a:r>
              <a:rPr lang="en-US" sz="1700" b="1" dirty="0" smtClean="0"/>
              <a:t>Mentorship</a:t>
            </a:r>
          </a:p>
          <a:p>
            <a:pPr marL="285750" indent="-285750">
              <a:buFont typeface="Arial" panose="020B0604020202020204" pitchFamily="34" charset="0"/>
              <a:buChar char="•"/>
            </a:pPr>
            <a:r>
              <a:rPr lang="en-US" sz="1700" dirty="0" smtClean="0"/>
              <a:t>Academic preparatory experiences</a:t>
            </a:r>
          </a:p>
          <a:p>
            <a:pPr marL="285750" indent="-285750">
              <a:buFont typeface="Arial" panose="020B0604020202020204" pitchFamily="34" charset="0"/>
              <a:buChar char="•"/>
            </a:pPr>
            <a:r>
              <a:rPr lang="en-US" sz="1700" dirty="0" smtClean="0"/>
              <a:t>Presentations</a:t>
            </a:r>
          </a:p>
          <a:p>
            <a:pPr marL="285750" indent="-285750">
              <a:buFont typeface="Arial" panose="020B0604020202020204" pitchFamily="34" charset="0"/>
              <a:buChar char="•"/>
            </a:pPr>
            <a:endParaRPr lang="en-US" sz="1700" dirty="0"/>
          </a:p>
          <a:p>
            <a:endParaRPr lang="en-US" dirty="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7" name="TextBox 16"/>
          <p:cNvSpPr txBox="1"/>
          <p:nvPr/>
        </p:nvSpPr>
        <p:spPr>
          <a:xfrm>
            <a:off x="6629400" y="2819400"/>
            <a:ext cx="2571749" cy="923330"/>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0" name="Picture 19" descr="Pitt Logo_HighRes"/>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982012" y="115312"/>
            <a:ext cx="1157287" cy="1087353"/>
          </a:xfrm>
          <a:prstGeom prst="rect">
            <a:avLst/>
          </a:prstGeom>
          <a:noFill/>
        </p:spPr>
      </p:pic>
      <p:sp>
        <p:nvSpPr>
          <p:cNvPr id="23" name="Bent Arrow 22"/>
          <p:cNvSpPr/>
          <p:nvPr/>
        </p:nvSpPr>
        <p:spPr>
          <a:xfrm flipV="1">
            <a:off x="2789067" y="3286785"/>
            <a:ext cx="1049548" cy="844783"/>
          </a:xfrm>
          <a:prstGeom prst="bentArrow">
            <a:avLst>
              <a:gd name="adj1" fmla="val 60752"/>
              <a:gd name="adj2" fmla="val 50000"/>
              <a:gd name="adj3" fmla="val 25000"/>
              <a:gd name="adj4" fmla="val 625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590800" y="2895600"/>
            <a:ext cx="1219200" cy="369332"/>
          </a:xfrm>
          <a:prstGeom prst="rect">
            <a:avLst/>
          </a:prstGeom>
          <a:noFill/>
        </p:spPr>
        <p:txBody>
          <a:bodyPr wrap="square" rtlCol="0">
            <a:spAutoFit/>
          </a:bodyPr>
          <a:lstStyle/>
          <a:p>
            <a:r>
              <a:rPr lang="en-US" dirty="0" err="1" smtClean="0">
                <a:solidFill>
                  <a:schemeClr val="bg1">
                    <a:lumMod val="75000"/>
                  </a:schemeClr>
                </a:solidFill>
              </a:rPr>
              <a:t>CoSBBI</a:t>
            </a:r>
            <a:endParaRPr lang="en-US" dirty="0">
              <a:solidFill>
                <a:schemeClr val="bg1">
                  <a:lumMod val="75000"/>
                </a:schemeClr>
              </a:solidFill>
            </a:endParaRPr>
          </a:p>
        </p:txBody>
      </p:sp>
      <p:sp>
        <p:nvSpPr>
          <p:cNvPr id="24" name="TextBox 23"/>
          <p:cNvSpPr txBox="1"/>
          <p:nvPr/>
        </p:nvSpPr>
        <p:spPr>
          <a:xfrm>
            <a:off x="2701436" y="4161913"/>
            <a:ext cx="1219200" cy="369332"/>
          </a:xfrm>
          <a:prstGeom prst="rect">
            <a:avLst/>
          </a:prstGeom>
          <a:noFill/>
        </p:spPr>
        <p:txBody>
          <a:bodyPr wrap="square" rtlCol="0">
            <a:spAutoFit/>
          </a:bodyPr>
          <a:lstStyle/>
          <a:p>
            <a:r>
              <a:rPr lang="en-US" dirty="0" err="1" smtClean="0"/>
              <a:t>iBRIC</a:t>
            </a:r>
            <a:endParaRPr lang="en-US" dirty="0"/>
          </a:p>
        </p:txBody>
      </p:sp>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34" y="6194251"/>
            <a:ext cx="2192507" cy="48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31809" r="67235"/>
          <a:stretch/>
        </p:blipFill>
        <p:spPr bwMode="auto">
          <a:xfrm>
            <a:off x="7467600" y="6268256"/>
            <a:ext cx="1236373" cy="39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6852" y="6056484"/>
            <a:ext cx="646277" cy="66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743"/>
          <a:stretch/>
        </p:blipFill>
        <p:spPr bwMode="auto">
          <a:xfrm>
            <a:off x="4031305" y="4389463"/>
            <a:ext cx="2598095" cy="156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descr="\\MWRISILON\mwri\Oesterreich-Lee Lab\Lee Lab\David\Summer Academy\DBMI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04" y="6080457"/>
            <a:ext cx="689908" cy="6659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C:\Users\booned\Desktop\uprpr.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801" y="5990151"/>
            <a:ext cx="734305" cy="793497"/>
          </a:xfrm>
          <a:prstGeom prst="rect">
            <a:avLst/>
          </a:prstGeom>
          <a:noFill/>
          <a:ln>
            <a:noFill/>
          </a:ln>
        </p:spPr>
      </p:pic>
      <p:pic>
        <p:nvPicPr>
          <p:cNvPr id="35" name="Picture 34"/>
          <p:cNvPicPr/>
          <p:nvPr/>
        </p:nvPicPr>
        <p:blipFill>
          <a:blip r:embed="rId10"/>
          <a:srcRect/>
          <a:stretch>
            <a:fillRect/>
          </a:stretch>
        </p:blipFill>
        <p:spPr bwMode="auto">
          <a:xfrm>
            <a:off x="6707794" y="5994455"/>
            <a:ext cx="662609" cy="685094"/>
          </a:xfrm>
          <a:prstGeom prst="rect">
            <a:avLst/>
          </a:prstGeom>
          <a:noFill/>
        </p:spPr>
      </p:pic>
      <p:pic>
        <p:nvPicPr>
          <p:cNvPr id="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5438" y="3015718"/>
            <a:ext cx="1459810" cy="109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2893" r="30884"/>
          <a:stretch/>
        </p:blipFill>
        <p:spPr bwMode="auto">
          <a:xfrm>
            <a:off x="6914592" y="4509565"/>
            <a:ext cx="1572822" cy="13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ent Arrow 2"/>
          <p:cNvSpPr/>
          <p:nvPr/>
        </p:nvSpPr>
        <p:spPr>
          <a:xfrm>
            <a:off x="2789067" y="3282321"/>
            <a:ext cx="1043938" cy="844783"/>
          </a:xfrm>
          <a:prstGeom prst="bentArrow">
            <a:avLst>
              <a:gd name="adj1" fmla="val 60752"/>
              <a:gd name="adj2" fmla="val 50000"/>
              <a:gd name="adj3" fmla="val 25000"/>
              <a:gd name="adj4"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22500" r="11562"/>
          <a:stretch/>
        </p:blipFill>
        <p:spPr>
          <a:xfrm>
            <a:off x="1849964" y="4623060"/>
            <a:ext cx="2120715" cy="1393827"/>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44531" y="2999786"/>
            <a:ext cx="1503089" cy="1127317"/>
          </a:xfrm>
          <a:prstGeom prst="rect">
            <a:avLst/>
          </a:prstGeom>
        </p:spPr>
      </p:pic>
    </p:spTree>
    <p:extLst>
      <p:ext uri="{BB962C8B-B14F-4D97-AF65-F5344CB8AC3E}">
        <p14:creationId xmlns:p14="http://schemas.microsoft.com/office/powerpoint/2010/main" val="1711720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8117" y="94214"/>
            <a:ext cx="8229600" cy="1143000"/>
          </a:xfrm>
        </p:spPr>
        <p:txBody>
          <a:bodyPr>
            <a:normAutofit/>
          </a:bodyPr>
          <a:lstStyle/>
          <a:p>
            <a:r>
              <a:rPr lang="en-US" sz="2800" b="1" dirty="0" smtClean="0"/>
              <a:t>Outreach – Moonshot – Hillman Academy Year-wide and Outreach Program</a:t>
            </a:r>
            <a:endParaRPr lang="en-US" sz="2800" b="1" dirty="0"/>
          </a:p>
        </p:txBody>
      </p:sp>
      <p:sp>
        <p:nvSpPr>
          <p:cNvPr id="8" name="Text Placeholder 7"/>
          <p:cNvSpPr>
            <a:spLocks noGrp="1"/>
          </p:cNvSpPr>
          <p:nvPr>
            <p:ph type="body" idx="1"/>
          </p:nvPr>
        </p:nvSpPr>
        <p:spPr>
          <a:xfrm>
            <a:off x="445754" y="2243899"/>
            <a:ext cx="4040188" cy="639762"/>
          </a:xfrm>
        </p:spPr>
        <p:txBody>
          <a:bodyPr/>
          <a:lstStyle/>
          <a:p>
            <a:pPr algn="ctr"/>
            <a:r>
              <a:rPr lang="en-US" dirty="0" smtClean="0"/>
              <a:t>2-year program</a:t>
            </a:r>
            <a:endParaRPr lang="en-US" dirty="0"/>
          </a:p>
        </p:txBody>
      </p:sp>
      <p:sp>
        <p:nvSpPr>
          <p:cNvPr id="9" name="Content Placeholder 8"/>
          <p:cNvSpPr>
            <a:spLocks noGrp="1"/>
          </p:cNvSpPr>
          <p:nvPr>
            <p:ph sz="half" idx="2"/>
          </p:nvPr>
        </p:nvSpPr>
        <p:spPr>
          <a:xfrm>
            <a:off x="445754" y="2743200"/>
            <a:ext cx="4040188" cy="3951288"/>
          </a:xfrm>
        </p:spPr>
        <p:txBody>
          <a:bodyPr>
            <a:normAutofit/>
          </a:bodyPr>
          <a:lstStyle/>
          <a:p>
            <a:r>
              <a:rPr lang="en-US" sz="2000" dirty="0" smtClean="0"/>
              <a:t>Prepare students for research</a:t>
            </a:r>
          </a:p>
          <a:p>
            <a:r>
              <a:rPr lang="en-US" sz="2000" dirty="0" smtClean="0"/>
              <a:t>Summer research</a:t>
            </a:r>
          </a:p>
          <a:p>
            <a:r>
              <a:rPr lang="en-US" sz="2000" dirty="0" smtClean="0"/>
              <a:t>Communication course</a:t>
            </a:r>
          </a:p>
          <a:p>
            <a:r>
              <a:rPr lang="en-US" sz="2000" dirty="0" smtClean="0"/>
              <a:t>Applications to Siemens, PRSEF, AMIA, </a:t>
            </a:r>
            <a:r>
              <a:rPr lang="en-US" sz="2000" dirty="0" err="1" smtClean="0"/>
              <a:t>etc</a:t>
            </a:r>
            <a:endParaRPr lang="en-US" sz="2000" dirty="0" smtClean="0"/>
          </a:p>
          <a:p>
            <a:r>
              <a:rPr lang="en-US" sz="2000" dirty="0" smtClean="0"/>
              <a:t>Professional development course</a:t>
            </a:r>
            <a:endParaRPr lang="en-US" sz="2000" dirty="0"/>
          </a:p>
        </p:txBody>
      </p:sp>
      <p:sp>
        <p:nvSpPr>
          <p:cNvPr id="10" name="Text Placeholder 9"/>
          <p:cNvSpPr>
            <a:spLocks noGrp="1"/>
          </p:cNvSpPr>
          <p:nvPr>
            <p:ph type="body" sz="quarter" idx="3"/>
          </p:nvPr>
        </p:nvSpPr>
        <p:spPr>
          <a:xfrm>
            <a:off x="4645942" y="2243899"/>
            <a:ext cx="4041775" cy="639762"/>
          </a:xfrm>
        </p:spPr>
        <p:txBody>
          <a:bodyPr/>
          <a:lstStyle/>
          <a:p>
            <a:pPr algn="ctr"/>
            <a:r>
              <a:rPr lang="en-US" dirty="0" smtClean="0"/>
              <a:t>Outreach Program</a:t>
            </a:r>
            <a:endParaRPr lang="en-US" dirty="0"/>
          </a:p>
        </p:txBody>
      </p:sp>
      <p:sp>
        <p:nvSpPr>
          <p:cNvPr id="11" name="Content Placeholder 10"/>
          <p:cNvSpPr>
            <a:spLocks noGrp="1"/>
          </p:cNvSpPr>
          <p:nvPr>
            <p:ph sz="quarter" idx="4"/>
          </p:nvPr>
        </p:nvSpPr>
        <p:spPr>
          <a:xfrm>
            <a:off x="4645943" y="2743200"/>
            <a:ext cx="4041775" cy="3951288"/>
          </a:xfrm>
        </p:spPr>
        <p:txBody>
          <a:bodyPr>
            <a:normAutofit/>
          </a:bodyPr>
          <a:lstStyle/>
          <a:p>
            <a:r>
              <a:rPr lang="en-US" sz="2000" dirty="0" smtClean="0"/>
              <a:t>Take research to 10-15 high schools and community events/centers per year</a:t>
            </a:r>
          </a:p>
          <a:p>
            <a:r>
              <a:rPr lang="en-US" sz="2000" dirty="0" smtClean="0"/>
              <a:t>Host events for FAME, </a:t>
            </a:r>
            <a:r>
              <a:rPr lang="en-US" sz="2000" dirty="0" err="1" smtClean="0"/>
              <a:t>Mpowerhouse</a:t>
            </a:r>
            <a:r>
              <a:rPr lang="en-US" sz="2000" dirty="0" smtClean="0"/>
              <a:t>, Homeless </a:t>
            </a:r>
            <a:r>
              <a:rPr lang="en-US" sz="2000" dirty="0" err="1" smtClean="0"/>
              <a:t>Childrens</a:t>
            </a:r>
            <a:r>
              <a:rPr lang="en-US" sz="2000" dirty="0" smtClean="0"/>
              <a:t> Education Fund, and Remake Learning </a:t>
            </a:r>
            <a:endParaRPr lang="en-US" sz="2000" dirty="0"/>
          </a:p>
        </p:txBody>
      </p:sp>
      <p:sp>
        <p:nvSpPr>
          <p:cNvPr id="6" name="TextBox 5"/>
          <p:cNvSpPr txBox="1"/>
          <p:nvPr/>
        </p:nvSpPr>
        <p:spPr>
          <a:xfrm>
            <a:off x="411784" y="1115663"/>
            <a:ext cx="8468316" cy="1477328"/>
          </a:xfrm>
          <a:prstGeom prst="rect">
            <a:avLst/>
          </a:prstGeom>
          <a:noFill/>
        </p:spPr>
        <p:txBody>
          <a:bodyPr wrap="square" rtlCol="0">
            <a:spAutoFit/>
          </a:bodyPr>
          <a:lstStyle/>
          <a:p>
            <a:r>
              <a:rPr lang="en-US" dirty="0" smtClean="0"/>
              <a:t>Through R25 funding and key school and community partnerships, extend the Hillman Academy summer program to 2 years of scholarly activity with the mission of </a:t>
            </a:r>
            <a:r>
              <a:rPr lang="en-US" b="1" dirty="0" smtClean="0"/>
              <a:t>increasing the diversity of the biomedical workforce </a:t>
            </a:r>
            <a:r>
              <a:rPr lang="en-US" dirty="0" smtClean="0"/>
              <a:t>and drastically expand the community outreach component</a:t>
            </a:r>
          </a:p>
          <a:p>
            <a:endParaRPr lang="en-US" b="1" dirty="0" smtClean="0"/>
          </a:p>
        </p:txBody>
      </p:sp>
      <p:pic>
        <p:nvPicPr>
          <p:cNvPr id="1026" name="Picture 2" descr="M-PowerHous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4" y="5873376"/>
            <a:ext cx="2286000" cy="936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30" y="6196012"/>
            <a:ext cx="23812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Pittsburgh Public 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991" y="5610225"/>
            <a:ext cx="32861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1815769" y="5099418"/>
            <a:ext cx="1079831" cy="1021489"/>
          </a:xfrm>
          <a:prstGeom prst="rect">
            <a:avLst/>
          </a:prstGeom>
        </p:spPr>
      </p:pic>
      <p:pic>
        <p:nvPicPr>
          <p:cNvPr id="19" name="Picture 3" descr="\\MWRISILON\mwri\Oesterreich-Lee Lab\Lee Lab\David\Summer Academy\DBMI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992" y="5042686"/>
            <a:ext cx="1086914" cy="10491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Pitt Logo_HighRes"/>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4056555" y="5005034"/>
            <a:ext cx="1258419" cy="1182374"/>
          </a:xfrm>
          <a:prstGeom prst="rect">
            <a:avLst/>
          </a:prstGeom>
          <a:noFill/>
        </p:spPr>
      </p:pic>
      <p:pic>
        <p:nvPicPr>
          <p:cNvPr id="21" name="Picture 20"/>
          <p:cNvPicPr>
            <a:picLocks noChangeAspect="1"/>
          </p:cNvPicPr>
          <p:nvPr/>
        </p:nvPicPr>
        <p:blipFill>
          <a:blip r:embed="rId8"/>
          <a:stretch>
            <a:fillRect/>
          </a:stretch>
        </p:blipFill>
        <p:spPr>
          <a:xfrm>
            <a:off x="5855957" y="5093307"/>
            <a:ext cx="2739833" cy="452495"/>
          </a:xfrm>
          <a:prstGeom prst="rect">
            <a:avLst/>
          </a:prstGeom>
        </p:spPr>
      </p:pic>
    </p:spTree>
    <p:extLst>
      <p:ext uri="{BB962C8B-B14F-4D97-AF65-F5344CB8AC3E}">
        <p14:creationId xmlns:p14="http://schemas.microsoft.com/office/powerpoint/2010/main" val="2264791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1036</Words>
  <Application>Microsoft Office PowerPoint</Application>
  <PresentationFormat>On-screen Show (4:3)</PresentationFormat>
  <Paragraphs>114</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lncRNAs in Breast Cancer</vt:lpstr>
      <vt:lpstr>SNHG7 is a snoRNA HG that regulates proliferation through a novel feedback mechanism</vt:lpstr>
      <vt:lpstr>Hillman Academy -  Computer Science, Biology and Biomedical Informatics (CoSBBI)</vt:lpstr>
      <vt:lpstr>Internship in Biomedical Research, Informatics, and Computer Science (iBRIC)</vt:lpstr>
      <vt:lpstr>Outreach – Moonshot – Hillman Academy Year-wide and Outreach Program</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Boone, David</dc:creator>
  <cp:lastModifiedBy>Melissa Schwenk</cp:lastModifiedBy>
  <cp:revision>15</cp:revision>
  <dcterms:created xsi:type="dcterms:W3CDTF">2016-08-12T14:34:45Z</dcterms:created>
  <dcterms:modified xsi:type="dcterms:W3CDTF">2018-09-07T15:31:19Z</dcterms:modified>
</cp:coreProperties>
</file>