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58"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p:restoredTop sz="86398" autoAdjust="0"/>
  </p:normalViewPr>
  <p:slideViewPr>
    <p:cSldViewPr>
      <p:cViewPr varScale="1">
        <p:scale>
          <a:sx n="71" d="100"/>
          <a:sy n="71" d="100"/>
        </p:scale>
        <p:origin x="930" y="66"/>
      </p:cViewPr>
      <p:guideLst>
        <p:guide orient="horz" pos="2160"/>
        <p:guide pos="2880"/>
      </p:guideLst>
    </p:cSldViewPr>
  </p:slideViewPr>
  <p:outlineViewPr>
    <p:cViewPr>
      <p:scale>
        <a:sx n="33" d="100"/>
        <a:sy n="33" d="100"/>
      </p:scale>
      <p:origin x="235"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C884DE-7875-4E2F-B34C-9B3CD9FAA2DD}"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884DE-7875-4E2F-B34C-9B3CD9FAA2DD}"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884DE-7875-4E2F-B34C-9B3CD9FAA2DD}"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884DE-7875-4E2F-B34C-9B3CD9FAA2DD}"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884DE-7875-4E2F-B34C-9B3CD9FAA2DD}"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C884DE-7875-4E2F-B34C-9B3CD9FAA2DD}"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C884DE-7875-4E2F-B34C-9B3CD9FAA2DD}" type="datetimeFigureOut">
              <a:rPr lang="en-US" smtClean="0"/>
              <a:pPr/>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C884DE-7875-4E2F-B34C-9B3CD9FAA2DD}" type="datetimeFigureOut">
              <a:rPr lang="en-US" smtClean="0"/>
              <a:pPr/>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884DE-7875-4E2F-B34C-9B3CD9FAA2DD}" type="datetimeFigureOut">
              <a:rPr lang="en-US" smtClean="0"/>
              <a:pPr/>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884DE-7875-4E2F-B34C-9B3CD9FAA2DD}"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884DE-7875-4E2F-B34C-9B3CD9FAA2DD}"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5B88-9163-464A-B604-8D24C6D2C4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884DE-7875-4E2F-B34C-9B3CD9FAA2DD}" type="datetimeFigureOut">
              <a:rPr lang="en-US" smtClean="0"/>
              <a:pPr/>
              <a:t>8/2/2020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5B88-9163-464A-B604-8D24C6D2C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lar.google.com/citations?user=F5bO1i8AAAAJ" TargetMode="External"/><Relationship Id="rId2" Type="http://schemas.openxmlformats.org/officeDocument/2006/relationships/hyperlink" Target="mailto:gdouglas@pitt.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4800600"/>
            <a:ext cx="4648200" cy="1918600"/>
          </a:xfrm>
        </p:spPr>
        <p:txBody>
          <a:bodyPr>
            <a:normAutofit/>
          </a:bodyPr>
          <a:lstStyle/>
          <a:p>
            <a:pPr algn="l"/>
            <a:r>
              <a:rPr lang="en-US" sz="1600" dirty="0">
                <a:latin typeface="+mn-lt"/>
                <a:cs typeface="Times New Roman" panose="02020603050405020304" pitchFamily="18" charset="0"/>
              </a:rPr>
              <a:t>Gerry Douglas, PhD</a:t>
            </a:r>
            <a:br>
              <a:rPr lang="en-US" sz="1600" dirty="0">
                <a:latin typeface="+mn-lt"/>
                <a:cs typeface="Times New Roman" panose="02020603050405020304" pitchFamily="18" charset="0"/>
              </a:rPr>
            </a:br>
            <a:r>
              <a:rPr lang="en-US" sz="1400" dirty="0">
                <a:latin typeface="+mn-lt"/>
                <a:cs typeface="Times New Roman" panose="02020603050405020304" pitchFamily="18" charset="0"/>
              </a:rPr>
              <a:t>Assistant Professor of Biomedical Informatics</a:t>
            </a:r>
            <a:br>
              <a:rPr lang="en-US" sz="1400" dirty="0">
                <a:latin typeface="+mn-lt"/>
                <a:cs typeface="Times New Roman" panose="02020603050405020304" pitchFamily="18" charset="0"/>
              </a:rPr>
            </a:br>
            <a:r>
              <a:rPr lang="en-US" sz="1400" dirty="0">
                <a:latin typeface="+mn-lt"/>
                <a:cs typeface="Times New Roman" panose="02020603050405020304" pitchFamily="18" charset="0"/>
              </a:rPr>
              <a:t>Assistant Professor of Health Policy &amp; Management</a:t>
            </a:r>
            <a:br>
              <a:rPr lang="en-US" sz="1400" dirty="0">
                <a:latin typeface="+mn-lt"/>
                <a:cs typeface="Times New Roman" panose="02020603050405020304" pitchFamily="18" charset="0"/>
              </a:rPr>
            </a:br>
            <a:r>
              <a:rPr lang="en-US" sz="1400" dirty="0">
                <a:latin typeface="+mn-lt"/>
                <a:cs typeface="Times New Roman" panose="02020603050405020304" pitchFamily="18" charset="0"/>
              </a:rPr>
              <a:t>Director, Center for Health Informatics for the </a:t>
            </a:r>
            <a:r>
              <a:rPr lang="en-US" sz="1400" dirty="0" smtClean="0">
                <a:latin typeface="+mn-lt"/>
                <a:cs typeface="Times New Roman" panose="02020603050405020304" pitchFamily="18" charset="0"/>
              </a:rPr>
              <a:t>Underserved</a:t>
            </a:r>
            <a:br>
              <a:rPr lang="en-US" sz="1400" dirty="0" smtClean="0">
                <a:latin typeface="+mn-lt"/>
                <a:cs typeface="Times New Roman" panose="02020603050405020304" pitchFamily="18" charset="0"/>
              </a:rPr>
            </a:br>
            <a:r>
              <a:rPr lang="en-US" sz="1400" dirty="0" smtClean="0">
                <a:latin typeface="+mn-lt"/>
                <a:cs typeface="Times New Roman" panose="02020603050405020304" pitchFamily="18" charset="0"/>
              </a:rPr>
              <a:t>Founder, Global Health Informatics Institute</a:t>
            </a:r>
            <a:br>
              <a:rPr lang="en-US" sz="1400" dirty="0" smtClean="0">
                <a:latin typeface="+mn-lt"/>
                <a:cs typeface="Times New Roman" panose="02020603050405020304" pitchFamily="18" charset="0"/>
              </a:rPr>
            </a:br>
            <a:r>
              <a:rPr lang="en-US" sz="1400" dirty="0" smtClean="0">
                <a:latin typeface="+mn-lt"/>
                <a:cs typeface="Times New Roman" panose="02020603050405020304" pitchFamily="18" charset="0"/>
              </a:rPr>
              <a:t>Email: </a:t>
            </a:r>
            <a:r>
              <a:rPr lang="en-US" sz="1400" dirty="0" smtClean="0">
                <a:latin typeface="+mn-lt"/>
                <a:cs typeface="Times New Roman" panose="02020603050405020304" pitchFamily="18" charset="0"/>
                <a:hlinkClick r:id="rId2"/>
              </a:rPr>
              <a:t>gdouglas@pitt.edu</a:t>
            </a:r>
            <a:r>
              <a:rPr lang="en-US" sz="1400" dirty="0" smtClean="0">
                <a:latin typeface="+mn-lt"/>
                <a:cs typeface="Times New Roman" panose="02020603050405020304" pitchFamily="18" charset="0"/>
              </a:rPr>
              <a:t>     Cell: 1-412-478-4472</a:t>
            </a:r>
            <a:r>
              <a:rPr lang="en-US" sz="1400" dirty="0">
                <a:latin typeface="+mn-lt"/>
                <a:cs typeface="Times New Roman" panose="02020603050405020304" pitchFamily="18" charset="0"/>
              </a:rPr>
              <a:t/>
            </a:r>
            <a:br>
              <a:rPr lang="en-US" sz="1400" dirty="0">
                <a:latin typeface="+mn-lt"/>
                <a:cs typeface="Times New Roman" panose="02020603050405020304" pitchFamily="18" charset="0"/>
              </a:rPr>
            </a:br>
            <a:r>
              <a:rPr lang="en-US" sz="1400" dirty="0">
                <a:latin typeface="+mn-lt"/>
                <a:cs typeface="Times New Roman" panose="02020603050405020304" pitchFamily="18" charset="0"/>
                <a:hlinkClick r:id="rId3"/>
              </a:rPr>
              <a:t>https://scholar.google.com/citations?user=F5bO1i8AAAAJ</a:t>
            </a:r>
            <a:endParaRPr lang="en-US" sz="1400" dirty="0">
              <a:latin typeface="+mn-lt"/>
              <a:cs typeface="Times New Roman" panose="02020603050405020304" pitchFamily="18" charset="0"/>
            </a:endParaRPr>
          </a:p>
        </p:txBody>
      </p:sp>
      <p:sp>
        <p:nvSpPr>
          <p:cNvPr id="6" name="Title 1"/>
          <p:cNvSpPr txBox="1">
            <a:spLocks/>
          </p:cNvSpPr>
          <p:nvPr/>
        </p:nvSpPr>
        <p:spPr>
          <a:xfrm>
            <a:off x="914400" y="228600"/>
            <a:ext cx="7391400" cy="841375"/>
          </a:xfrm>
          <a:prstGeom prst="rect">
            <a:avLst/>
          </a:prstGeom>
        </p:spPr>
        <p:txBody>
          <a:bodyPr vert="horz" lIns="91440" tIns="45720" rIns="91440" bIns="45720" rtlCol="0" anchor="ctr">
            <a:normAutofit/>
          </a:bodyPr>
          <a:lstStyle/>
          <a:p>
            <a:pPr algn="ctr"/>
            <a:r>
              <a:rPr lang="en-US" sz="2400" b="1" dirty="0"/>
              <a:t>Reshaping the Role of Health Information Technology in Low- and </a:t>
            </a:r>
            <a:r>
              <a:rPr lang="en-US" sz="2400" b="1" dirty="0" smtClean="0"/>
              <a:t>Middle-Income </a:t>
            </a:r>
            <a:r>
              <a:rPr lang="en-US" sz="2400" b="1" dirty="0"/>
              <a:t>Countries </a:t>
            </a:r>
          </a:p>
        </p:txBody>
      </p:sp>
      <p:pic>
        <p:nvPicPr>
          <p:cNvPr id="3" name="Picture 2" descr="Gerry Dougl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181600"/>
            <a:ext cx="1600200" cy="121461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Picture 463" descr="newlogo_withdbm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1" y="5257800"/>
            <a:ext cx="1028699" cy="102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30" descr="Pitt Logo_HighRes"/>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04800" y="5257800"/>
            <a:ext cx="1152145" cy="1082522"/>
          </a:xfrm>
          <a:prstGeom prst="rect">
            <a:avLst/>
          </a:prstGeom>
          <a:noFill/>
        </p:spPr>
      </p:pic>
      <p:sp>
        <p:nvSpPr>
          <p:cNvPr id="7" name="Title 1"/>
          <p:cNvSpPr txBox="1">
            <a:spLocks/>
          </p:cNvSpPr>
          <p:nvPr/>
        </p:nvSpPr>
        <p:spPr>
          <a:xfrm>
            <a:off x="838200" y="1143000"/>
            <a:ext cx="7543800" cy="3810000"/>
          </a:xfrm>
          <a:prstGeom prst="rect">
            <a:avLst/>
          </a:prstGeom>
        </p:spPr>
        <p:txBody>
          <a:bodyPr vert="horz" lIns="91440" tIns="45720" rIns="91440" bIns="45720" rtlCol="0" anchor="t" anchorCtr="0">
            <a:noAutofit/>
          </a:bodyPr>
          <a:lstStyle/>
          <a:p>
            <a:r>
              <a:rPr lang="en-US" sz="1600" b="1" i="1" dirty="0"/>
              <a:t>Challenge</a:t>
            </a:r>
            <a:r>
              <a:rPr lang="en-US" sz="1600" i="1" dirty="0"/>
              <a:t>: Over the past 15 years international aid organizations have made large investments in health information technology (HIT) in many low- and middle-income countries.  Sadly these investments have largely focused on improving the quality and timeliness of data for monitoring and evaluation purposes, in many cases relying on the severely limited pool of health workers to capture data.  This has for the most part taken valuable time away from actual healthcare delivery.</a:t>
            </a:r>
          </a:p>
          <a:p>
            <a:endParaRPr lang="en-US" sz="1600" i="1" dirty="0"/>
          </a:p>
          <a:p>
            <a:r>
              <a:rPr lang="en-US" sz="1600" b="1" i="1" dirty="0"/>
              <a:t>Approach</a:t>
            </a:r>
            <a:r>
              <a:rPr lang="en-US" sz="1600" i="1" dirty="0"/>
              <a:t>: The Mission of the Center for Health Informatics for the Underserved and the newly established Global Health Informatics Institute is to shift the focus of these investments to supporting process-centric HIT interventions that reduce both the cognitive as well as physical burden of healthcare delivery while collecting data as a transparent byproduct of system use.  We aim to achieve this through focused </a:t>
            </a:r>
            <a:r>
              <a:rPr lang="en-US" sz="1600" b="1" i="1" dirty="0"/>
              <a:t>training and service learning opportunities </a:t>
            </a:r>
            <a:r>
              <a:rPr lang="en-US" sz="1600" i="1" dirty="0"/>
              <a:t>and through the development of </a:t>
            </a:r>
            <a:r>
              <a:rPr lang="en-US" sz="1600" b="1" i="1" dirty="0"/>
              <a:t>demonstration sites where reference implementations of new process-centric approaches can be closely studied and refined</a:t>
            </a:r>
            <a:r>
              <a:rPr lang="en-US" sz="1600" i="1" dirty="0"/>
              <a:t>.</a:t>
            </a:r>
          </a:p>
          <a:p>
            <a:endParaRPr lang="en-US" sz="1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0"/>
            <a:ext cx="7924800" cy="841375"/>
          </a:xfrm>
          <a:prstGeom prst="rect">
            <a:avLst/>
          </a:prstGeom>
        </p:spPr>
        <p:txBody>
          <a:bodyPr vert="horz" lIns="91440" tIns="45720" rIns="91440" bIns="45720" rtlCol="0" anchor="ctr">
            <a:normAutofit/>
          </a:bodyPr>
          <a:lstStyle/>
          <a:p>
            <a:pPr algn="ctr"/>
            <a:r>
              <a:rPr lang="en-US" sz="2000" b="1" dirty="0"/>
              <a:t>The Global Health Informatics Institute</a:t>
            </a:r>
          </a:p>
        </p:txBody>
      </p:sp>
      <p:sp>
        <p:nvSpPr>
          <p:cNvPr id="9" name="TextBox 8"/>
          <p:cNvSpPr txBox="1"/>
          <p:nvPr/>
        </p:nvSpPr>
        <p:spPr>
          <a:xfrm>
            <a:off x="3519577" y="1295400"/>
            <a:ext cx="3403121" cy="4647426"/>
          </a:xfrm>
          <a:prstGeom prst="rect">
            <a:avLst/>
          </a:prstGeom>
          <a:noFill/>
          <a:ln>
            <a:noFill/>
          </a:ln>
        </p:spPr>
        <p:txBody>
          <a:bodyPr wrap="square" rtlCol="0">
            <a:spAutoFit/>
          </a:bodyPr>
          <a:lstStyle/>
          <a:p>
            <a:pPr>
              <a:spcAft>
                <a:spcPts val="300"/>
              </a:spcAft>
            </a:pPr>
            <a:r>
              <a:rPr lang="en-US" sz="1400" b="1" dirty="0"/>
              <a:t>Capacity and Resources:</a:t>
            </a:r>
          </a:p>
          <a:p>
            <a:pPr>
              <a:spcAft>
                <a:spcPts val="300"/>
              </a:spcAft>
            </a:pPr>
            <a:r>
              <a:rPr lang="en-US" sz="1400" i="1" u="sng" dirty="0"/>
              <a:t>Training</a:t>
            </a:r>
          </a:p>
          <a:p>
            <a:pPr marL="182880" indent="-182880">
              <a:spcAft>
                <a:spcPts val="300"/>
              </a:spcAft>
              <a:buFont typeface="Arial" panose="020B0604020202020204" pitchFamily="34" charset="0"/>
              <a:buChar char="•"/>
            </a:pPr>
            <a:r>
              <a:rPr lang="en-US" sz="1400" dirty="0"/>
              <a:t>Classroom with full A/V support</a:t>
            </a:r>
          </a:p>
          <a:p>
            <a:pPr marL="182880" indent="-182880">
              <a:spcAft>
                <a:spcPts val="300"/>
              </a:spcAft>
              <a:buFont typeface="Arial" panose="020B0604020202020204" pitchFamily="34" charset="0"/>
              <a:buChar char="•"/>
            </a:pPr>
            <a:r>
              <a:rPr lang="en-US" sz="1400" dirty="0"/>
              <a:t>Three break-out rooms for group work</a:t>
            </a:r>
          </a:p>
          <a:p>
            <a:pPr marL="742950" lvl="1" indent="-285750">
              <a:spcAft>
                <a:spcPts val="300"/>
              </a:spcAft>
              <a:buFont typeface="Arial" panose="020B0604020202020204" pitchFamily="34" charset="0"/>
              <a:buChar char="•"/>
            </a:pPr>
            <a:endParaRPr lang="en-US" sz="1400" dirty="0"/>
          </a:p>
          <a:p>
            <a:pPr>
              <a:spcAft>
                <a:spcPts val="300"/>
              </a:spcAft>
            </a:pPr>
            <a:r>
              <a:rPr lang="en-US" sz="1400" u="sng" dirty="0"/>
              <a:t>Innovation</a:t>
            </a:r>
          </a:p>
          <a:p>
            <a:pPr marL="182880" indent="-182880">
              <a:spcAft>
                <a:spcPts val="300"/>
              </a:spcAft>
              <a:buFont typeface="Arial" panose="020B0604020202020204" pitchFamily="34" charset="0"/>
              <a:buChar char="•"/>
            </a:pPr>
            <a:r>
              <a:rPr lang="en-US" sz="1400" dirty="0" smtClean="0"/>
              <a:t>Electronics </a:t>
            </a:r>
            <a:r>
              <a:rPr lang="en-US" sz="1400" dirty="0"/>
              <a:t>workshop with prototyping capabilities, including circuit board </a:t>
            </a:r>
            <a:r>
              <a:rPr lang="en-US" sz="1400" dirty="0" smtClean="0"/>
              <a:t>production</a:t>
            </a:r>
          </a:p>
          <a:p>
            <a:pPr marL="182880" indent="-182880">
              <a:spcAft>
                <a:spcPts val="300"/>
              </a:spcAft>
              <a:buFont typeface="Arial" panose="020B0604020202020204" pitchFamily="34" charset="0"/>
              <a:buChar char="•"/>
            </a:pPr>
            <a:r>
              <a:rPr lang="en-US" sz="1400" dirty="0"/>
              <a:t>Steel, plastic and wood fabrication </a:t>
            </a:r>
            <a:r>
              <a:rPr lang="en-US" sz="1400" dirty="0" smtClean="0"/>
              <a:t>capabilities</a:t>
            </a:r>
          </a:p>
          <a:p>
            <a:pPr marL="182880" indent="-182880">
              <a:spcAft>
                <a:spcPts val="300"/>
              </a:spcAft>
              <a:buFont typeface="Arial" panose="020B0604020202020204" pitchFamily="34" charset="0"/>
              <a:buChar char="•"/>
            </a:pPr>
            <a:r>
              <a:rPr lang="en-US" sz="1400" dirty="0"/>
              <a:t>Computer Numerical Control (CNC) Router, Plasma Cutter &amp; 3D Printer for mechanical </a:t>
            </a:r>
            <a:r>
              <a:rPr lang="en-US" sz="1400" dirty="0" smtClean="0"/>
              <a:t>prototyping</a:t>
            </a:r>
            <a:endParaRPr lang="en-US" sz="1400" dirty="0"/>
          </a:p>
          <a:p>
            <a:pPr lvl="1">
              <a:spcAft>
                <a:spcPts val="300"/>
              </a:spcAft>
            </a:pPr>
            <a:endParaRPr lang="en-US" sz="1400" dirty="0"/>
          </a:p>
          <a:p>
            <a:pPr>
              <a:spcAft>
                <a:spcPts val="300"/>
              </a:spcAft>
            </a:pPr>
            <a:r>
              <a:rPr lang="en-US" sz="1400" u="sng" dirty="0"/>
              <a:t>Accommodation</a:t>
            </a:r>
          </a:p>
          <a:p>
            <a:pPr marL="182880" indent="-182880">
              <a:spcAft>
                <a:spcPts val="300"/>
              </a:spcAft>
              <a:buFont typeface="Arial" panose="020B0604020202020204" pitchFamily="34" charset="0"/>
              <a:buChar char="•"/>
            </a:pPr>
            <a:r>
              <a:rPr lang="en-US" sz="1400" dirty="0"/>
              <a:t>Accommodation for up to 16 residential trainees and three faculty </a:t>
            </a:r>
            <a:r>
              <a:rPr lang="en-US" sz="1400" dirty="0" smtClean="0"/>
              <a:t>members</a:t>
            </a:r>
            <a:endParaRPr lang="en-US" sz="1400" dirty="0"/>
          </a:p>
          <a:p>
            <a:pPr marL="182880" indent="-182880">
              <a:spcAft>
                <a:spcPts val="300"/>
              </a:spcAft>
              <a:buFont typeface="Arial" panose="020B0604020202020204" pitchFamily="34" charset="0"/>
              <a:buChar char="•"/>
            </a:pPr>
            <a:r>
              <a:rPr lang="en-US" sz="1400" dirty="0"/>
              <a:t>On-site </a:t>
            </a:r>
            <a:r>
              <a:rPr lang="en-US" sz="1400" dirty="0" smtClean="0"/>
              <a:t>catering &amp; laundry service</a:t>
            </a:r>
            <a:endParaRPr lang="en-US" sz="1400" dirty="0"/>
          </a:p>
        </p:txBody>
      </p:sp>
      <p:sp>
        <p:nvSpPr>
          <p:cNvPr id="10" name="TextBox 9"/>
          <p:cNvSpPr txBox="1"/>
          <p:nvPr/>
        </p:nvSpPr>
        <p:spPr>
          <a:xfrm>
            <a:off x="228600" y="838200"/>
            <a:ext cx="3962400" cy="307777"/>
          </a:xfrm>
          <a:prstGeom prst="rect">
            <a:avLst/>
          </a:prstGeom>
          <a:noFill/>
        </p:spPr>
        <p:txBody>
          <a:bodyPr wrap="square" rtlCol="0">
            <a:spAutoFit/>
          </a:bodyPr>
          <a:lstStyle/>
          <a:p>
            <a:r>
              <a:rPr lang="en-US" sz="1400" b="1" dirty="0"/>
              <a:t>Residential Training Center: </a:t>
            </a:r>
            <a:r>
              <a:rPr lang="en-US" sz="1400" dirty="0"/>
              <a:t>Lilongwe, Malawi</a:t>
            </a:r>
          </a:p>
        </p:txBody>
      </p:sp>
      <p:sp>
        <p:nvSpPr>
          <p:cNvPr id="11" name="TextBox 10"/>
          <p:cNvSpPr txBox="1"/>
          <p:nvPr/>
        </p:nvSpPr>
        <p:spPr>
          <a:xfrm>
            <a:off x="313426" y="3429000"/>
            <a:ext cx="3039374" cy="3108543"/>
          </a:xfrm>
          <a:prstGeom prst="rect">
            <a:avLst/>
          </a:prstGeom>
          <a:noFill/>
        </p:spPr>
        <p:txBody>
          <a:bodyPr wrap="square" rtlCol="0">
            <a:spAutoFit/>
          </a:bodyPr>
          <a:lstStyle/>
          <a:p>
            <a:r>
              <a:rPr lang="en-US" sz="1400" b="1" dirty="0"/>
              <a:t>Goal:</a:t>
            </a:r>
          </a:p>
          <a:p>
            <a:pPr marL="182880" indent="-182880">
              <a:buFont typeface="Arial" panose="020B0604020202020204" pitchFamily="34" charset="0"/>
              <a:buChar char="•"/>
            </a:pPr>
            <a:r>
              <a:rPr lang="en-US" sz="1400" dirty="0"/>
              <a:t>Train the next generation of global health informaticians with emphasis on problem-driven development and building product ownership skills</a:t>
            </a:r>
          </a:p>
          <a:p>
            <a:r>
              <a:rPr lang="en-US" sz="1400" b="1" dirty="0"/>
              <a:t>Approach:</a:t>
            </a:r>
          </a:p>
          <a:p>
            <a:pPr marL="182880" indent="-182880">
              <a:buFont typeface="Arial" panose="020B0604020202020204" pitchFamily="34" charset="0"/>
              <a:buChar char="•"/>
            </a:pPr>
            <a:r>
              <a:rPr lang="en-US" sz="1400" dirty="0"/>
              <a:t>Custom curriculum developed through </a:t>
            </a:r>
            <a:r>
              <a:rPr lang="en-US" sz="1400" dirty="0" smtClean="0"/>
              <a:t>18 </a:t>
            </a:r>
            <a:r>
              <a:rPr lang="en-US" sz="1400" dirty="0"/>
              <a:t>years of working in the global health informatics space</a:t>
            </a:r>
          </a:p>
          <a:p>
            <a:pPr marL="182880" indent="-182880">
              <a:buFont typeface="Arial" panose="020B0604020202020204" pitchFamily="34" charset="0"/>
              <a:buChar char="•"/>
            </a:pPr>
            <a:r>
              <a:rPr lang="en-US" sz="1400" dirty="0"/>
              <a:t>Short courses for professional students</a:t>
            </a:r>
          </a:p>
          <a:p>
            <a:pPr marL="182880" indent="-182880">
              <a:buFont typeface="Arial" panose="020B0604020202020204" pitchFamily="34" charset="0"/>
              <a:buChar char="•"/>
            </a:pPr>
            <a:r>
              <a:rPr lang="en-US" sz="1400" dirty="0"/>
              <a:t>Tightly-coupled classroom and field-based training to create a more comprehensive learning experience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6901520" y="1014542"/>
            <a:ext cx="1937681" cy="249065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520" y="3581400"/>
            <a:ext cx="1946307" cy="14597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1520" y="5136366"/>
            <a:ext cx="1946308" cy="1416834"/>
          </a:xfrm>
          <a:prstGeom prst="rect">
            <a:avLst/>
          </a:prstGeom>
        </p:spPr>
      </p:pic>
      <p:pic>
        <p:nvPicPr>
          <p:cNvPr id="8" name="Picture 7">
            <a:extLst>
              <a:ext uri="{FF2B5EF4-FFF2-40B4-BE49-F238E27FC236}">
                <a16:creationId xmlns:a16="http://schemas.microsoft.com/office/drawing/2014/main" id="{6C6985ED-A5E4-48E3-B18C-8D5B1A2B40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426" y="1233568"/>
            <a:ext cx="3065949" cy="2107840"/>
          </a:xfrm>
          <a:prstGeom prst="rect">
            <a:avLst/>
          </a:prstGeom>
        </p:spPr>
      </p:pic>
      <p:sp>
        <p:nvSpPr>
          <p:cNvPr id="3" name="TextBox 2"/>
          <p:cNvSpPr txBox="1"/>
          <p:nvPr/>
        </p:nvSpPr>
        <p:spPr>
          <a:xfrm>
            <a:off x="380999" y="533400"/>
            <a:ext cx="8458201" cy="307777"/>
          </a:xfrm>
          <a:prstGeom prst="rect">
            <a:avLst/>
          </a:prstGeom>
          <a:noFill/>
        </p:spPr>
        <p:txBody>
          <a:bodyPr wrap="square" rtlCol="0">
            <a:spAutoFit/>
          </a:bodyPr>
          <a:lstStyle/>
          <a:p>
            <a:pPr algn="ctr"/>
            <a:r>
              <a:rPr lang="en-US" sz="1400" i="1" dirty="0"/>
              <a:t>Developing Solutions at the Intersection of Science, Engineering and Global Health</a:t>
            </a:r>
          </a:p>
        </p:txBody>
      </p:sp>
    </p:spTree>
    <p:extLst>
      <p:ext uri="{BB962C8B-B14F-4D97-AF65-F5344CB8AC3E}">
        <p14:creationId xmlns:p14="http://schemas.microsoft.com/office/powerpoint/2010/main" val="105874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Key publications</a:t>
            </a:r>
            <a:endParaRPr lang="en-US" sz="2400" dirty="0"/>
          </a:p>
        </p:txBody>
      </p:sp>
      <p:sp>
        <p:nvSpPr>
          <p:cNvPr id="3" name="Content Placeholder 2"/>
          <p:cNvSpPr>
            <a:spLocks noGrp="1"/>
          </p:cNvSpPr>
          <p:nvPr>
            <p:ph idx="1"/>
          </p:nvPr>
        </p:nvSpPr>
        <p:spPr>
          <a:xfrm>
            <a:off x="457200" y="914400"/>
            <a:ext cx="8229600" cy="5638800"/>
          </a:xfrm>
        </p:spPr>
        <p:txBody>
          <a:bodyPr>
            <a:noAutofit/>
          </a:bodyPr>
          <a:lstStyle/>
          <a:p>
            <a:pPr marL="0" indent="0">
              <a:buNone/>
            </a:pPr>
            <a:r>
              <a:rPr lang="en-US" sz="1600" b="1" dirty="0"/>
              <a:t>Douglas GP</a:t>
            </a:r>
            <a:r>
              <a:rPr lang="en-US" sz="1600" dirty="0"/>
              <a:t>, </a:t>
            </a:r>
            <a:r>
              <a:rPr lang="en-US" sz="1600" dirty="0" err="1"/>
              <a:t>Gadabu</a:t>
            </a:r>
            <a:r>
              <a:rPr lang="en-US" sz="1600" dirty="0"/>
              <a:t> OJ, </a:t>
            </a:r>
            <a:r>
              <a:rPr lang="en-US" sz="1600" dirty="0" err="1"/>
              <a:t>Joukes</a:t>
            </a:r>
            <a:r>
              <a:rPr lang="en-US" sz="1600" dirty="0"/>
              <a:t> S, </a:t>
            </a:r>
            <a:r>
              <a:rPr lang="en-US" sz="1600" dirty="0" err="1"/>
              <a:t>Mumba</a:t>
            </a:r>
            <a:r>
              <a:rPr lang="en-US" sz="1600" dirty="0"/>
              <a:t> S, McKay MV, Ben-Smith A, </a:t>
            </a:r>
            <a:r>
              <a:rPr lang="en-US" sz="1600" dirty="0" err="1"/>
              <a:t>Jahn</a:t>
            </a:r>
            <a:r>
              <a:rPr lang="en-US" sz="1600" dirty="0"/>
              <a:t> A, Schouten EJ, Landis-Lewis Z, van </a:t>
            </a:r>
            <a:r>
              <a:rPr lang="en-US" sz="1600" dirty="0" err="1"/>
              <a:t>Oosterhout</a:t>
            </a:r>
            <a:r>
              <a:rPr lang="en-US" sz="1600" dirty="0"/>
              <a:t> JJ, </a:t>
            </a:r>
            <a:r>
              <a:rPr lang="en-US" sz="1600" dirty="0" err="1"/>
              <a:t>Allain</a:t>
            </a:r>
            <a:r>
              <a:rPr lang="en-US" sz="1600" dirty="0"/>
              <a:t> TJ, Berger SD, Harries AD, </a:t>
            </a:r>
            <a:r>
              <a:rPr lang="en-US" sz="1600" dirty="0" err="1"/>
              <a:t>Chimbwandira</a:t>
            </a:r>
            <a:r>
              <a:rPr lang="en-US" sz="1600" dirty="0"/>
              <a:t> F. </a:t>
            </a:r>
            <a:r>
              <a:rPr lang="en-US" sz="1600" i="1" dirty="0"/>
              <a:t>Using touchscreen electronic medical record systems to support and monitor national scale-up of antiretroviral therapy in Malawi</a:t>
            </a:r>
            <a:r>
              <a:rPr lang="en-US" sz="1600" dirty="0"/>
              <a:t>. </a:t>
            </a:r>
            <a:r>
              <a:rPr lang="en-US" sz="1600" dirty="0" err="1"/>
              <a:t>PLoS</a:t>
            </a:r>
            <a:r>
              <a:rPr lang="en-US" sz="1600" dirty="0"/>
              <a:t> medicine. 2010 Aug 10; 7 (8). PMCID: </a:t>
            </a:r>
            <a:r>
              <a:rPr lang="en-US" sz="1600" dirty="0" smtClean="0"/>
              <a:t>PMC2919419</a:t>
            </a:r>
          </a:p>
          <a:p>
            <a:pPr marL="0" indent="0">
              <a:buNone/>
            </a:pPr>
            <a:endParaRPr lang="en-US" sz="800" dirty="0"/>
          </a:p>
          <a:p>
            <a:pPr marL="0" indent="0">
              <a:buNone/>
            </a:pPr>
            <a:r>
              <a:rPr lang="en-US" sz="1600" dirty="0" err="1"/>
              <a:t>Allain</a:t>
            </a:r>
            <a:r>
              <a:rPr lang="en-US" sz="1600" dirty="0"/>
              <a:t> TJ, van </a:t>
            </a:r>
            <a:r>
              <a:rPr lang="en-US" sz="1600" dirty="0" err="1"/>
              <a:t>Oosterhout</a:t>
            </a:r>
            <a:r>
              <a:rPr lang="en-US" sz="1600" dirty="0"/>
              <a:t> JJ, </a:t>
            </a:r>
            <a:r>
              <a:rPr lang="en-US" sz="1600" b="1" dirty="0"/>
              <a:t>Douglas GP</a:t>
            </a:r>
            <a:r>
              <a:rPr lang="en-US" sz="1600" dirty="0"/>
              <a:t>, </a:t>
            </a:r>
            <a:r>
              <a:rPr lang="en-US" sz="1600" dirty="0" err="1"/>
              <a:t>Joukes</a:t>
            </a:r>
            <a:r>
              <a:rPr lang="en-US" sz="1600" dirty="0"/>
              <a:t> S, </a:t>
            </a:r>
            <a:r>
              <a:rPr lang="en-US" sz="1600" dirty="0" err="1"/>
              <a:t>Gadabu</a:t>
            </a:r>
            <a:r>
              <a:rPr lang="en-US" sz="1600" dirty="0"/>
              <a:t> OJ, Darts C, </a:t>
            </a:r>
            <a:r>
              <a:rPr lang="en-US" sz="1600" dirty="0" err="1"/>
              <a:t>Kapur</a:t>
            </a:r>
            <a:r>
              <a:rPr lang="en-US" sz="1600" dirty="0"/>
              <a:t> A, Harries AD. </a:t>
            </a:r>
            <a:r>
              <a:rPr lang="en-US" sz="1600" i="1" dirty="0"/>
              <a:t>Applying lessons learnt from the ‘DOTS’ Tuberculosis Model to monitoring and evaluating persons with diabetes mellitus in Blantyre, Malawi</a:t>
            </a:r>
            <a:r>
              <a:rPr lang="en-US" sz="1600" dirty="0"/>
              <a:t>. Tropical medicine &amp; international health: TM &amp; IH. 2011 Jun 27; 16 (9):1077-84. PMID: </a:t>
            </a:r>
            <a:r>
              <a:rPr lang="en-US" sz="1600" dirty="0" smtClean="0"/>
              <a:t>21702868</a:t>
            </a:r>
          </a:p>
          <a:p>
            <a:pPr marL="0" indent="0">
              <a:buNone/>
            </a:pPr>
            <a:endParaRPr lang="en-US" sz="800" dirty="0"/>
          </a:p>
          <a:p>
            <a:pPr marL="0" indent="0">
              <a:buNone/>
            </a:pPr>
            <a:r>
              <a:rPr lang="en-US" sz="1600" dirty="0" err="1"/>
              <a:t>Driessen</a:t>
            </a:r>
            <a:r>
              <a:rPr lang="en-US" sz="1600" dirty="0"/>
              <a:t> J, </a:t>
            </a:r>
            <a:r>
              <a:rPr lang="en-US" sz="1600" dirty="0" err="1"/>
              <a:t>Cioffi</a:t>
            </a:r>
            <a:r>
              <a:rPr lang="en-US" sz="1600" dirty="0"/>
              <a:t> M, </a:t>
            </a:r>
            <a:r>
              <a:rPr lang="en-US" sz="1600" dirty="0" err="1"/>
              <a:t>Alide</a:t>
            </a:r>
            <a:r>
              <a:rPr lang="en-US" sz="1600" dirty="0"/>
              <a:t> N, Landis-Lewis Z, </a:t>
            </a:r>
            <a:r>
              <a:rPr lang="en-US" sz="1600" dirty="0" err="1"/>
              <a:t>Gamadzi</a:t>
            </a:r>
            <a:r>
              <a:rPr lang="en-US" sz="1600" dirty="0"/>
              <a:t> G, </a:t>
            </a:r>
            <a:r>
              <a:rPr lang="en-US" sz="1600" dirty="0" err="1"/>
              <a:t>Gadabu</a:t>
            </a:r>
            <a:r>
              <a:rPr lang="en-US" sz="1600" dirty="0"/>
              <a:t> OJ, </a:t>
            </a:r>
            <a:r>
              <a:rPr lang="en-US" sz="1600" b="1" dirty="0"/>
              <a:t>Douglas G</a:t>
            </a:r>
            <a:r>
              <a:rPr lang="en-US" sz="1600" dirty="0"/>
              <a:t>. </a:t>
            </a:r>
            <a:r>
              <a:rPr lang="en-US" sz="1600" i="1" dirty="0"/>
              <a:t>Modeling return on investment for an electronic medical record system in Lilongwe, Malawi</a:t>
            </a:r>
            <a:r>
              <a:rPr lang="en-US" sz="1600" dirty="0"/>
              <a:t>. Journal of the American Medical Informatics Association: JAMIA. 2012 Nov 9. PMCID: </a:t>
            </a:r>
            <a:r>
              <a:rPr lang="en-US" sz="1600" dirty="0" smtClean="0"/>
              <a:t>PMC3721156</a:t>
            </a:r>
          </a:p>
          <a:p>
            <a:pPr marL="0" indent="0">
              <a:buNone/>
            </a:pPr>
            <a:endParaRPr lang="en-US" sz="800" dirty="0"/>
          </a:p>
          <a:p>
            <a:pPr marL="0" indent="0">
              <a:buNone/>
            </a:pPr>
            <a:r>
              <a:rPr lang="en-US" sz="1600" dirty="0"/>
              <a:t>Fisher AM, Mtonga TM, Espino JU, </a:t>
            </a:r>
            <a:r>
              <a:rPr lang="en-US" sz="1600" dirty="0" err="1"/>
              <a:t>Jonkman</a:t>
            </a:r>
            <a:r>
              <a:rPr lang="en-US" sz="1600" dirty="0"/>
              <a:t> LJ, Connor SE, Cappella NK, </a:t>
            </a:r>
            <a:r>
              <a:rPr lang="en-US" sz="1600" b="1" dirty="0"/>
              <a:t>Douglas GP</a:t>
            </a:r>
            <a:r>
              <a:rPr lang="en-US" sz="1600" dirty="0"/>
              <a:t>. </a:t>
            </a:r>
            <a:r>
              <a:rPr lang="en-US" sz="1600" i="1" dirty="0"/>
              <a:t>User-centered design and usability testing of RxMAGIC: a prescription management and general inventory control system for free clinic dispensaries</a:t>
            </a:r>
            <a:r>
              <a:rPr lang="en-US" sz="1600" dirty="0"/>
              <a:t>. BMC Health </a:t>
            </a:r>
            <a:r>
              <a:rPr lang="en-US" sz="1600" dirty="0" err="1"/>
              <a:t>Serv</a:t>
            </a:r>
            <a:r>
              <a:rPr lang="en-US" sz="1600" dirty="0"/>
              <a:t> Res. 2018 Sep 10;18(1):703. </a:t>
            </a:r>
            <a:r>
              <a:rPr lang="en-US" sz="1600" dirty="0" err="1"/>
              <a:t>doi</a:t>
            </a:r>
            <a:r>
              <a:rPr lang="en-US" sz="1600" dirty="0"/>
              <a:t>: 10.1186/s12913-018-3517-8. PMID: 30200939 PMCID: </a:t>
            </a:r>
            <a:r>
              <a:rPr lang="en-US" sz="1600" dirty="0" smtClean="0"/>
              <a:t>PMC6131751</a:t>
            </a:r>
          </a:p>
          <a:p>
            <a:pPr marL="0" indent="0">
              <a:buNone/>
            </a:pPr>
            <a:endParaRPr lang="en-US" sz="800" dirty="0"/>
          </a:p>
          <a:p>
            <a:pPr marL="0" indent="0">
              <a:buNone/>
            </a:pPr>
            <a:r>
              <a:rPr lang="en-US" sz="1600" dirty="0"/>
              <a:t>Mtonga TM, </a:t>
            </a:r>
            <a:r>
              <a:rPr lang="en-US" sz="1600" dirty="0" err="1"/>
              <a:t>Choonara</a:t>
            </a:r>
            <a:r>
              <a:rPr lang="en-US" sz="1600" dirty="0"/>
              <a:t> FE, Espino JU, </a:t>
            </a:r>
            <a:r>
              <a:rPr lang="en-US" sz="1600" dirty="0" err="1"/>
              <a:t>Kachaje</a:t>
            </a:r>
            <a:r>
              <a:rPr lang="en-US" sz="1600" dirty="0"/>
              <a:t> C, </a:t>
            </a:r>
            <a:r>
              <a:rPr lang="en-US" sz="1600" dirty="0" err="1"/>
              <a:t>Kapundi</a:t>
            </a:r>
            <a:r>
              <a:rPr lang="en-US" sz="1600" dirty="0"/>
              <a:t> K, </a:t>
            </a:r>
            <a:r>
              <a:rPr lang="en-US" sz="1600" dirty="0" err="1"/>
              <a:t>Mengezi</a:t>
            </a:r>
            <a:r>
              <a:rPr lang="en-US" sz="1600" dirty="0"/>
              <a:t> TE, </a:t>
            </a:r>
            <a:r>
              <a:rPr lang="en-US" sz="1600" dirty="0" err="1"/>
              <a:t>Mumba</a:t>
            </a:r>
            <a:r>
              <a:rPr lang="en-US" sz="1600" dirty="0"/>
              <a:t> SL, </a:t>
            </a:r>
            <a:r>
              <a:rPr lang="en-US" sz="1600" b="1" dirty="0"/>
              <a:t>Douglas GP</a:t>
            </a:r>
            <a:r>
              <a:rPr lang="en-US" sz="1600" dirty="0"/>
              <a:t>. </a:t>
            </a:r>
            <a:r>
              <a:rPr lang="en-US" sz="1600" i="1" dirty="0"/>
              <a:t>Design and implementation of a clinical Laboratory Information System</a:t>
            </a:r>
            <a:r>
              <a:rPr lang="en-US" sz="1600" dirty="0"/>
              <a:t>. African Journal of Laboratory Medicine, 2019.  8 (1), 1-7. PMID: 31745456 PMCID: PMC6852617</a:t>
            </a:r>
          </a:p>
        </p:txBody>
      </p:sp>
    </p:spTree>
    <p:extLst>
      <p:ext uri="{BB962C8B-B14F-4D97-AF65-F5344CB8AC3E}">
        <p14:creationId xmlns:p14="http://schemas.microsoft.com/office/powerpoint/2010/main" val="2527578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Research Funding</a:t>
            </a:r>
            <a:endParaRPr lang="en-US" sz="2400" dirty="0"/>
          </a:p>
        </p:txBody>
      </p:sp>
      <p:sp>
        <p:nvSpPr>
          <p:cNvPr id="3" name="Content Placeholder 2"/>
          <p:cNvSpPr>
            <a:spLocks noGrp="1"/>
          </p:cNvSpPr>
          <p:nvPr>
            <p:ph idx="1"/>
          </p:nvPr>
        </p:nvSpPr>
        <p:spPr>
          <a:xfrm>
            <a:off x="457200" y="914400"/>
            <a:ext cx="8229600" cy="5638800"/>
          </a:xfrm>
        </p:spPr>
        <p:txBody>
          <a:bodyPr>
            <a:noAutofit/>
          </a:bodyPr>
          <a:lstStyle/>
          <a:p>
            <a:pPr marL="0" indent="0">
              <a:buNone/>
            </a:pPr>
            <a:r>
              <a:rPr lang="en-US" sz="1800" dirty="0"/>
              <a:t>Coaching and Training Support for Ministry of Health Staff in Ethiopia on Applied Global Health </a:t>
            </a:r>
            <a:r>
              <a:rPr lang="en-US" sz="1800" dirty="0" smtClean="0"/>
              <a:t>Informatics.</a:t>
            </a:r>
            <a:endParaRPr lang="en-US" sz="1800" dirty="0"/>
          </a:p>
          <a:p>
            <a:pPr marL="0" indent="0">
              <a:buNone/>
            </a:pPr>
            <a:r>
              <a:rPr lang="en-US" sz="1600" dirty="0" smtClean="0"/>
              <a:t>10/20/2017 - </a:t>
            </a:r>
            <a:r>
              <a:rPr lang="en-US" sz="1600" dirty="0"/>
              <a:t>12/31/2020, Bill and Melinda Gates </a:t>
            </a:r>
            <a:r>
              <a:rPr lang="en-US" sz="1600" dirty="0" smtClean="0"/>
              <a:t>Foundation</a:t>
            </a:r>
          </a:p>
          <a:p>
            <a:pPr marL="0" indent="0">
              <a:buNone/>
            </a:pPr>
            <a:r>
              <a:rPr lang="en-US" sz="1600" dirty="0" smtClean="0"/>
              <a:t>$350,000</a:t>
            </a:r>
            <a:endParaRPr lang="en-US" sz="1600" dirty="0"/>
          </a:p>
          <a:p>
            <a:pPr marL="0" indent="0">
              <a:buNone/>
            </a:pPr>
            <a:endParaRPr lang="en-US" sz="800" dirty="0"/>
          </a:p>
          <a:p>
            <a:pPr marL="0" indent="0">
              <a:buNone/>
            </a:pPr>
            <a:r>
              <a:rPr lang="en-US" sz="1800" dirty="0"/>
              <a:t>Developing an Electronic Register to Support Birth and Death Registration in </a:t>
            </a:r>
            <a:r>
              <a:rPr lang="en-US" sz="1800" dirty="0" smtClean="0"/>
              <a:t>Malawi.</a:t>
            </a:r>
            <a:endParaRPr lang="en-US" sz="1800" dirty="0"/>
          </a:p>
          <a:p>
            <a:pPr marL="0" indent="0">
              <a:buNone/>
            </a:pPr>
            <a:r>
              <a:rPr lang="en-US" sz="1600" dirty="0" smtClean="0"/>
              <a:t>04/01/2017 - 03/31/2019</a:t>
            </a:r>
            <a:r>
              <a:rPr lang="en-US" sz="1600" dirty="0"/>
              <a:t>, Bloomberg Philanthropies </a:t>
            </a:r>
            <a:endParaRPr lang="en-US" sz="1600" dirty="0" smtClean="0"/>
          </a:p>
          <a:p>
            <a:pPr marL="0" indent="0">
              <a:buNone/>
            </a:pPr>
            <a:r>
              <a:rPr lang="en-US" sz="1600" dirty="0" smtClean="0"/>
              <a:t>$</a:t>
            </a:r>
            <a:r>
              <a:rPr lang="en-US" sz="1600" dirty="0"/>
              <a:t>104,474</a:t>
            </a:r>
          </a:p>
          <a:p>
            <a:pPr marL="0" indent="0">
              <a:buNone/>
            </a:pPr>
            <a:endParaRPr lang="en-US" sz="800" dirty="0"/>
          </a:p>
          <a:p>
            <a:pPr marL="0" indent="0">
              <a:buNone/>
            </a:pPr>
            <a:r>
              <a:rPr lang="en-US" sz="1800" dirty="0"/>
              <a:t>Strengthening Implementation and Use of Effective Health Information Systems through Improved Governance, Design, Planning, Capacity Development, and Technical Implementation under the President's Emergency Plan for AIDS </a:t>
            </a:r>
            <a:r>
              <a:rPr lang="en-US" sz="1800" dirty="0" smtClean="0"/>
              <a:t>Relief.</a:t>
            </a:r>
            <a:endParaRPr lang="en-US" sz="1800" dirty="0"/>
          </a:p>
          <a:p>
            <a:pPr marL="0" indent="0">
              <a:buNone/>
            </a:pPr>
            <a:r>
              <a:rPr lang="en-US" sz="1600" dirty="0" smtClean="0"/>
              <a:t>04/01/2018 - </a:t>
            </a:r>
            <a:r>
              <a:rPr lang="en-US" sz="1600" dirty="0"/>
              <a:t>03/31/2019, US Centers for </a:t>
            </a:r>
            <a:r>
              <a:rPr lang="en-US" sz="1600" dirty="0" smtClean="0"/>
              <a:t>Disease Control </a:t>
            </a:r>
            <a:r>
              <a:rPr lang="en-US" sz="1600" dirty="0"/>
              <a:t>&amp; </a:t>
            </a:r>
            <a:r>
              <a:rPr lang="en-US" sz="1600" dirty="0" smtClean="0"/>
              <a:t>Prevention</a:t>
            </a:r>
          </a:p>
          <a:p>
            <a:pPr marL="0" indent="0">
              <a:buNone/>
            </a:pPr>
            <a:r>
              <a:rPr lang="en-US" sz="1600" dirty="0" smtClean="0"/>
              <a:t>$105,289</a:t>
            </a:r>
            <a:endParaRPr lang="en-US" sz="1600" dirty="0"/>
          </a:p>
          <a:p>
            <a:pPr marL="0" indent="0">
              <a:buNone/>
            </a:pPr>
            <a:endParaRPr lang="en-US" sz="800" dirty="0" smtClean="0"/>
          </a:p>
          <a:p>
            <a:pPr marL="0" indent="0">
              <a:buNone/>
            </a:pPr>
            <a:r>
              <a:rPr lang="en-US" sz="1600" dirty="0" smtClean="0"/>
              <a:t>Planned submission for 11/20</a:t>
            </a:r>
          </a:p>
          <a:p>
            <a:pPr marL="0" indent="0">
              <a:buNone/>
            </a:pPr>
            <a:r>
              <a:rPr lang="en-US" sz="1800" dirty="0" smtClean="0"/>
              <a:t>Optimizing </a:t>
            </a:r>
            <a:r>
              <a:rPr lang="en-US" sz="1800" dirty="0"/>
              <a:t>laboratory testing order entry and results review in a low- and middle-income country </a:t>
            </a:r>
            <a:r>
              <a:rPr lang="en-US" sz="1800" dirty="0" smtClean="0"/>
              <a:t>inpatient setting.</a:t>
            </a:r>
          </a:p>
          <a:p>
            <a:pPr marL="0" indent="0">
              <a:buNone/>
            </a:pPr>
            <a:r>
              <a:rPr lang="en-US" sz="1600" dirty="0" smtClean="0"/>
              <a:t>06/01/2021 – 12/31/2024, National Institutes of Health R01</a:t>
            </a:r>
          </a:p>
          <a:p>
            <a:pPr marL="0" indent="0">
              <a:buNone/>
            </a:pPr>
            <a:r>
              <a:rPr lang="en-US" sz="1600" dirty="0" smtClean="0"/>
              <a:t>$726,347</a:t>
            </a:r>
            <a:endParaRPr lang="en-US" sz="1600" dirty="0"/>
          </a:p>
        </p:txBody>
      </p:sp>
    </p:spTree>
    <p:extLst>
      <p:ext uri="{BB962C8B-B14F-4D97-AF65-F5344CB8AC3E}">
        <p14:creationId xmlns:p14="http://schemas.microsoft.com/office/powerpoint/2010/main" val="367907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3657600"/>
            <a:ext cx="8839200" cy="3124200"/>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Proposed care pathway incorporating Bayesian model with decision support</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13" name="Rectangle 12"/>
          <p:cNvSpPr/>
          <p:nvPr/>
        </p:nvSpPr>
        <p:spPr>
          <a:xfrm>
            <a:off x="152400" y="1219200"/>
            <a:ext cx="8839200" cy="2362200"/>
          </a:xfrm>
          <a:prstGeom prst="rect">
            <a:avLst/>
          </a:prstGeom>
          <a:solidFill>
            <a:schemeClr val="accent2">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Current clinical care model</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r>
              <a:rPr lang="en-US" sz="1200" dirty="0" smtClean="0">
                <a:solidFill>
                  <a:schemeClr val="tx1"/>
                </a:solidFill>
              </a:rPr>
              <a:t>Malaria is the leading cause of death in children in Sub-Saharan Africa. Rural Health Posts staffed by health works with minimal training form the backbone of primary care.  Clinical diagnostic accuracy is poor.  Malaria rapid diagnostic tests have improved accuracy but are costly and </a:t>
            </a:r>
            <a:r>
              <a:rPr lang="en-US" sz="1200" u="sng" dirty="0" smtClean="0">
                <a:solidFill>
                  <a:schemeClr val="tx1"/>
                </a:solidFill>
              </a:rPr>
              <a:t>frequently out of stock for weeks</a:t>
            </a:r>
            <a:r>
              <a:rPr lang="en-US" sz="1200" dirty="0" smtClean="0">
                <a:solidFill>
                  <a:schemeClr val="tx1"/>
                </a:solidFill>
              </a:rPr>
              <a:t>.  Treatment decision is based on the test outcome.</a:t>
            </a:r>
            <a:endParaRPr lang="en-US" sz="1200" dirty="0">
              <a:solidFill>
                <a:schemeClr val="tx1"/>
              </a:solidFill>
            </a:endParaRPr>
          </a:p>
        </p:txBody>
      </p:sp>
      <p:sp>
        <p:nvSpPr>
          <p:cNvPr id="4" name="Title 1"/>
          <p:cNvSpPr txBox="1">
            <a:spLocks/>
          </p:cNvSpPr>
          <p:nvPr/>
        </p:nvSpPr>
        <p:spPr>
          <a:xfrm>
            <a:off x="152400" y="152400"/>
            <a:ext cx="8763000" cy="1066800"/>
          </a:xfrm>
          <a:prstGeom prst="rect">
            <a:avLst/>
          </a:prstGeom>
        </p:spPr>
        <p:txBody>
          <a:bodyPr vert="horz" lIns="91440" tIns="45720" rIns="91440" bIns="45720" rtlCol="0" anchor="ctr">
            <a:noAutofit/>
          </a:bodyPr>
          <a:lstStyle/>
          <a:p>
            <a:pPr algn="ctr"/>
            <a:r>
              <a:rPr lang="en-US" sz="1600" b="1" dirty="0" smtClean="0">
                <a:latin typeface="Arial" pitchFamily="34" charset="0"/>
                <a:cs typeface="Arial" pitchFamily="34" charset="0"/>
              </a:rPr>
              <a:t>2020 Moonshot</a:t>
            </a:r>
          </a:p>
          <a:p>
            <a:pPr algn="ctr"/>
            <a:endParaRPr lang="en-US" sz="400" b="1" dirty="0" smtClean="0">
              <a:latin typeface="Arial" pitchFamily="34" charset="0"/>
              <a:cs typeface="Arial" pitchFamily="34" charset="0"/>
            </a:endParaRPr>
          </a:p>
          <a:p>
            <a:pPr algn="ctr"/>
            <a:r>
              <a:rPr lang="en-US" sz="1600" b="1" dirty="0" smtClean="0">
                <a:latin typeface="Arial" pitchFamily="34" charset="0"/>
                <a:cs typeface="Arial" pitchFamily="34" charset="0"/>
              </a:rPr>
              <a:t>Improving malaria management in low- and middle income countries through a package of health information technology and medical informatics interventions</a:t>
            </a:r>
            <a:endParaRPr lang="en-US" sz="1600" b="1" dirty="0">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621" y="1656675"/>
            <a:ext cx="1823979" cy="123444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34400"/>
            <a:ext cx="1313691" cy="107899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5422" y="4005698"/>
            <a:ext cx="1660378" cy="132830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27" y="1661157"/>
            <a:ext cx="2563373" cy="1234443"/>
          </a:xfrm>
          <a:prstGeom prst="rect">
            <a:avLst/>
          </a:prstGeom>
        </p:spPr>
      </p:pic>
      <p:sp>
        <p:nvSpPr>
          <p:cNvPr id="14" name="Right Arrow 13"/>
          <p:cNvSpPr/>
          <p:nvPr/>
        </p:nvSpPr>
        <p:spPr>
          <a:xfrm>
            <a:off x="1828800" y="2115400"/>
            <a:ext cx="3810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43600" y="1905000"/>
            <a:ext cx="3810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495300" y="4191000"/>
            <a:ext cx="1790700" cy="914400"/>
          </a:xfrm>
          <a:prstGeom prst="wedgeRoundRectCallout">
            <a:avLst>
              <a:gd name="adj1" fmla="val 81445"/>
              <a:gd name="adj2" fmla="val 30733"/>
              <a:gd name="adj3" fmla="val 16667"/>
            </a:avLst>
          </a:prstGeom>
          <a:noFill/>
          <a:ln>
            <a:solidFill>
              <a:srgbClr val="00B05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Signs and symptoms recorded electronically</a:t>
            </a:r>
            <a:endParaRPr lang="en-US" sz="1200" dirty="0">
              <a:solidFill>
                <a:schemeClr val="tx1"/>
              </a:solidFill>
            </a:endParaRPr>
          </a:p>
        </p:txBody>
      </p:sp>
      <p:sp>
        <p:nvSpPr>
          <p:cNvPr id="18" name="TextBox 17"/>
          <p:cNvSpPr txBox="1"/>
          <p:nvPr/>
        </p:nvSpPr>
        <p:spPr>
          <a:xfrm>
            <a:off x="152400" y="5410200"/>
            <a:ext cx="5562600" cy="1200329"/>
          </a:xfrm>
          <a:prstGeom prst="rect">
            <a:avLst/>
          </a:prstGeom>
          <a:noFill/>
        </p:spPr>
        <p:txBody>
          <a:bodyPr wrap="square" rtlCol="0">
            <a:spAutoFit/>
          </a:bodyPr>
          <a:lstStyle/>
          <a:p>
            <a:r>
              <a:rPr lang="en-US" sz="1200" dirty="0" smtClean="0"/>
              <a:t>Using </a:t>
            </a:r>
            <a:r>
              <a:rPr lang="en-US" sz="1200" dirty="0"/>
              <a:t>signs and symptoms collected by our </a:t>
            </a:r>
            <a:r>
              <a:rPr lang="en-US" sz="1200" dirty="0" smtClean="0"/>
              <a:t>touchscreen clinical </a:t>
            </a:r>
            <a:r>
              <a:rPr lang="en-US" sz="1200" dirty="0"/>
              <a:t>workstation appliance our Bayesian model will provide a probability of malaria </a:t>
            </a:r>
            <a:r>
              <a:rPr lang="en-US" sz="1200" dirty="0" smtClean="0"/>
              <a:t>present/absent. Malaria rapid diagnostic tests would only be used within the broad region of uncertainty calculated by the model.</a:t>
            </a:r>
          </a:p>
          <a:p>
            <a:r>
              <a:rPr lang="en-US" sz="1200" u="sng" dirty="0"/>
              <a:t>Hypothesis</a:t>
            </a:r>
            <a:r>
              <a:rPr lang="en-US" sz="1200" dirty="0"/>
              <a:t>: </a:t>
            </a:r>
            <a:r>
              <a:rPr lang="en-US" sz="1200" dirty="0" smtClean="0"/>
              <a:t>We believe that this approach will reduce the number of diagnostic tests consumed without compromising diagnostic accuracy.</a:t>
            </a:r>
            <a:endParaRPr lang="en-US" sz="1200" dirty="0"/>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5715000" y="3810000"/>
            <a:ext cx="3213847" cy="2819856"/>
          </a:xfrm>
          <a:prstGeom prst="rect">
            <a:avLst/>
          </a:prstGeom>
        </p:spPr>
      </p:pic>
    </p:spTree>
    <p:extLst>
      <p:ext uri="{BB962C8B-B14F-4D97-AF65-F5344CB8AC3E}">
        <p14:creationId xmlns:p14="http://schemas.microsoft.com/office/powerpoint/2010/main" val="216440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4012</TotalTime>
  <Words>940</Words>
  <Application>Microsoft Office PowerPoint</Application>
  <PresentationFormat>On-screen Show (4:3)</PresentationFormat>
  <Paragraphs>77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Gerry Douglas, PhD Assistant Professor of Biomedical Informatics Assistant Professor of Health Policy &amp; Management Director, Center for Health Informatics for the Underserved Founder, Global Health Informatics Institute Email: gdouglas@pitt.edu     Cell: 1-412-478-4472 https://scholar.google.com/citations?user=F5bO1i8AAAAJ</vt:lpstr>
      <vt:lpstr>PowerPoint Presentation</vt:lpstr>
      <vt:lpstr>Key publications</vt:lpstr>
      <vt:lpstr>Research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Gerry Douglas Director – Center for Health Informatics for the Underserved</dc:title>
  <dc:creator>GD</dc:creator>
  <cp:lastModifiedBy>Becich, Michael J</cp:lastModifiedBy>
  <cp:revision>128</cp:revision>
  <cp:lastPrinted>2018-09-07T20:35:44Z</cp:lastPrinted>
  <dcterms:created xsi:type="dcterms:W3CDTF">2011-11-30T15:26:58Z</dcterms:created>
  <dcterms:modified xsi:type="dcterms:W3CDTF">2020-08-02T22:58:40Z</dcterms:modified>
</cp:coreProperties>
</file>