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9"/>
  </p:notesMasterIdLst>
  <p:sldIdLst>
    <p:sldId id="256" r:id="rId2"/>
    <p:sldId id="257" r:id="rId3"/>
    <p:sldId id="267" r:id="rId4"/>
    <p:sldId id="269" r:id="rId5"/>
    <p:sldId id="268" r:id="rId6"/>
    <p:sldId id="271" r:id="rId7"/>
    <p:sldId id="272" r:id="rId8"/>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Garamond" panose="02020404030301010803" pitchFamily="18" charset="0"/>
        <a:ea typeface="+mn-ea"/>
        <a:cs typeface="+mn-cs"/>
      </a:defRPr>
    </a:lvl1pPr>
    <a:lvl2pPr marL="457200" algn="l" rtl="0" eaLnBrk="0" fontAlgn="base" hangingPunct="0">
      <a:spcBef>
        <a:spcPct val="0"/>
      </a:spcBef>
      <a:spcAft>
        <a:spcPct val="0"/>
      </a:spcAft>
      <a:defRPr kern="1200">
        <a:solidFill>
          <a:schemeClr val="tx1"/>
        </a:solidFill>
        <a:latin typeface="Garamond" panose="02020404030301010803" pitchFamily="18" charset="0"/>
        <a:ea typeface="+mn-ea"/>
        <a:cs typeface="+mn-cs"/>
      </a:defRPr>
    </a:lvl2pPr>
    <a:lvl3pPr marL="914400" algn="l" rtl="0" eaLnBrk="0" fontAlgn="base" hangingPunct="0">
      <a:spcBef>
        <a:spcPct val="0"/>
      </a:spcBef>
      <a:spcAft>
        <a:spcPct val="0"/>
      </a:spcAft>
      <a:defRPr kern="1200">
        <a:solidFill>
          <a:schemeClr val="tx1"/>
        </a:solidFill>
        <a:latin typeface="Garamond" panose="02020404030301010803" pitchFamily="18" charset="0"/>
        <a:ea typeface="+mn-ea"/>
        <a:cs typeface="+mn-cs"/>
      </a:defRPr>
    </a:lvl3pPr>
    <a:lvl4pPr marL="1371600" algn="l" rtl="0" eaLnBrk="0" fontAlgn="base" hangingPunct="0">
      <a:spcBef>
        <a:spcPct val="0"/>
      </a:spcBef>
      <a:spcAft>
        <a:spcPct val="0"/>
      </a:spcAft>
      <a:defRPr kern="1200">
        <a:solidFill>
          <a:schemeClr val="tx1"/>
        </a:solidFill>
        <a:latin typeface="Garamond" panose="02020404030301010803" pitchFamily="18" charset="0"/>
        <a:ea typeface="+mn-ea"/>
        <a:cs typeface="+mn-cs"/>
      </a:defRPr>
    </a:lvl4pPr>
    <a:lvl5pPr marL="1828800" algn="l" rtl="0" eaLnBrk="0" fontAlgn="base" hangingPunct="0">
      <a:spcBef>
        <a:spcPct val="0"/>
      </a:spcBef>
      <a:spcAft>
        <a:spcPct val="0"/>
      </a:spcAft>
      <a:defRPr kern="1200">
        <a:solidFill>
          <a:schemeClr val="tx1"/>
        </a:solidFill>
        <a:latin typeface="Garamond" panose="02020404030301010803" pitchFamily="18" charset="0"/>
        <a:ea typeface="+mn-ea"/>
        <a:cs typeface="+mn-cs"/>
      </a:defRPr>
    </a:lvl5pPr>
    <a:lvl6pPr marL="2286000" algn="l" defTabSz="914400" rtl="0" eaLnBrk="1" latinLnBrk="0" hangingPunct="1">
      <a:defRPr kern="1200">
        <a:solidFill>
          <a:schemeClr val="tx1"/>
        </a:solidFill>
        <a:latin typeface="Garamond" panose="02020404030301010803" pitchFamily="18" charset="0"/>
        <a:ea typeface="+mn-ea"/>
        <a:cs typeface="+mn-cs"/>
      </a:defRPr>
    </a:lvl6pPr>
    <a:lvl7pPr marL="2743200" algn="l" defTabSz="914400" rtl="0" eaLnBrk="1" latinLnBrk="0" hangingPunct="1">
      <a:defRPr kern="1200">
        <a:solidFill>
          <a:schemeClr val="tx1"/>
        </a:solidFill>
        <a:latin typeface="Garamond" panose="02020404030301010803" pitchFamily="18" charset="0"/>
        <a:ea typeface="+mn-ea"/>
        <a:cs typeface="+mn-cs"/>
      </a:defRPr>
    </a:lvl7pPr>
    <a:lvl8pPr marL="3200400" algn="l" defTabSz="914400" rtl="0" eaLnBrk="1" latinLnBrk="0" hangingPunct="1">
      <a:defRPr kern="1200">
        <a:solidFill>
          <a:schemeClr val="tx1"/>
        </a:solidFill>
        <a:latin typeface="Garamond" panose="02020404030301010803" pitchFamily="18" charset="0"/>
        <a:ea typeface="+mn-ea"/>
        <a:cs typeface="+mn-cs"/>
      </a:defRPr>
    </a:lvl8pPr>
    <a:lvl9pPr marL="3657600" algn="l" defTabSz="914400" rtl="0" eaLnBrk="1" latinLnBrk="0" hangingPunct="1">
      <a:defRPr kern="1200">
        <a:solidFill>
          <a:schemeClr val="tx1"/>
        </a:solidFill>
        <a:latin typeface="Garamond" panose="02020404030301010803" pitchFamily="18" charset="0"/>
        <a:ea typeface="+mn-ea"/>
        <a:cs typeface="+mn-cs"/>
      </a:defRPr>
    </a:lvl9pPr>
  </p:defaultTextStyle>
  <p:extLst>
    <p:ext uri="{521415D9-36F7-43E2-AB2F-B90AF26B5E84}">
      <p14:sectionLst xmlns:p14="http://schemas.microsoft.com/office/powerpoint/2010/main">
        <p14:section name="Default Section" id="{DD3D0184-6C0A-4D32-A500-5BF6A56377F4}">
          <p14:sldIdLst>
            <p14:sldId id="256"/>
          </p14:sldIdLst>
        </p14:section>
        <p14:section name="Untitled Section" id="{197271BC-782A-43E1-AC61-89840BBC9F1C}">
          <p14:sldIdLst>
            <p14:sldId id="257"/>
            <p14:sldId id="267"/>
            <p14:sldId id="269"/>
            <p14:sldId id="268"/>
            <p14:sldId id="271"/>
            <p14:sldId id="272"/>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9"/>
    <a:srgbClr val="FFFF00"/>
    <a:srgbClr val="003D7A"/>
    <a:srgbClr val="0066CC"/>
    <a:srgbClr val="003399"/>
    <a:srgbClr val="FFFF99"/>
    <a:srgbClr val="2A4F70"/>
    <a:srgbClr val="1F445F"/>
    <a:srgbClr val="1E415C"/>
    <a:srgbClr val="2A5A7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614" autoAdjust="0"/>
    <p:restoredTop sz="94660"/>
  </p:normalViewPr>
  <p:slideViewPr>
    <p:cSldViewPr>
      <p:cViewPr varScale="1">
        <p:scale>
          <a:sx n="78" d="100"/>
          <a:sy n="78" d="100"/>
        </p:scale>
        <p:origin x="1698" y="84"/>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defRPr>
            </a:lvl1pPr>
          </a:lstStyle>
          <a:p>
            <a:pPr>
              <a:defRPr/>
            </a:pPr>
            <a:endParaRPr lang="en-US"/>
          </a:p>
        </p:txBody>
      </p:sp>
      <p:sp>
        <p:nvSpPr>
          <p:cNvPr id="307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defRPr>
            </a:lvl1pPr>
          </a:lstStyle>
          <a:p>
            <a:pPr>
              <a:defRPr/>
            </a:pPr>
            <a:endParaRPr lang="en-US"/>
          </a:p>
        </p:txBody>
      </p:sp>
      <p:sp>
        <p:nvSpPr>
          <p:cNvPr id="1331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defRPr>
            </a:lvl1pPr>
          </a:lstStyle>
          <a:p>
            <a:pPr>
              <a:defRPr/>
            </a:pPr>
            <a:endParaRPr lang="en-US"/>
          </a:p>
        </p:txBody>
      </p:sp>
      <p:sp>
        <p:nvSpPr>
          <p:cNvPr id="307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smtClean="0">
                <a:latin typeface="Arial" panose="020B0604020202020204" pitchFamily="34" charset="0"/>
              </a:defRPr>
            </a:lvl1pPr>
          </a:lstStyle>
          <a:p>
            <a:pPr>
              <a:defRPr/>
            </a:pPr>
            <a:fld id="{2B412D3A-4DA2-49DF-A400-881FCC4EAD0A}" type="slidenum">
              <a:rPr lang="en-US" altLang="en-US"/>
              <a:pPr>
                <a:defRPr/>
              </a:pPr>
              <a:t>‹#›</a:t>
            </a:fld>
            <a:endParaRPr lang="en-US" altLang="en-US"/>
          </a:p>
        </p:txBody>
      </p:sp>
    </p:spTree>
    <p:extLst>
      <p:ext uri="{BB962C8B-B14F-4D97-AF65-F5344CB8AC3E}">
        <p14:creationId xmlns:p14="http://schemas.microsoft.com/office/powerpoint/2010/main" val="103330695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fld id="{0AB43E37-5895-461D-A3B7-2C102C258EF8}" type="slidenum">
              <a:rPr lang="en-US" altLang="en-US">
                <a:latin typeface="Arial" panose="020B0604020202020204" pitchFamily="34" charset="0"/>
              </a:rPr>
              <a:pPr/>
              <a:t>1</a:t>
            </a:fld>
            <a:endParaRPr lang="en-US" altLang="en-US">
              <a:latin typeface="Arial" panose="020B0604020202020204" pitchFamily="34" charset="0"/>
            </a:endParaRPr>
          </a:p>
        </p:txBody>
      </p:sp>
      <p:sp>
        <p:nvSpPr>
          <p:cNvPr id="15363" name="Rectangle 2"/>
          <p:cNvSpPr>
            <a:spLocks noGrp="1" noRot="1" noChangeAspect="1" noChangeArrowheads="1" noTextEdit="1"/>
          </p:cNvSpPr>
          <p:nvPr>
            <p:ph type="sldImg"/>
          </p:nvPr>
        </p:nvSpPr>
        <p:spPr>
          <a:ln/>
        </p:spPr>
      </p:sp>
      <p:sp>
        <p:nvSpPr>
          <p:cNvPr id="153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22324633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fld id="{ECD663CA-AFC3-446B-BB5C-7C299201CE57}" type="slidenum">
              <a:rPr lang="en-US" altLang="en-US">
                <a:latin typeface="Arial" panose="020B0604020202020204" pitchFamily="34" charset="0"/>
              </a:rPr>
              <a:pPr/>
              <a:t>2</a:t>
            </a:fld>
            <a:endParaRPr lang="en-US" altLang="en-US">
              <a:latin typeface="Arial" panose="020B0604020202020204" pitchFamily="34" charset="0"/>
            </a:endParaRPr>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28378849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fld id="{372EF1D6-3F83-44B9-AC8A-8E6B08002D99}" type="slidenum">
              <a:rPr lang="en-US" altLang="en-US">
                <a:latin typeface="Arial" panose="020B0604020202020204" pitchFamily="34" charset="0"/>
              </a:rPr>
              <a:pPr/>
              <a:t>3</a:t>
            </a:fld>
            <a:endParaRPr lang="en-US" altLang="en-US">
              <a:latin typeface="Arial" panose="020B0604020202020204" pitchFamily="34" charset="0"/>
            </a:endParaRPr>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7099261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fld id="{1D319F18-F57F-435B-B6BE-3C9331714D36}" type="slidenum">
              <a:rPr lang="en-US" altLang="en-US">
                <a:latin typeface="Arial" panose="020B0604020202020204" pitchFamily="34" charset="0"/>
              </a:rPr>
              <a:pPr/>
              <a:t>4</a:t>
            </a:fld>
            <a:endParaRPr lang="en-US" altLang="en-US">
              <a:latin typeface="Arial" panose="020B0604020202020204" pitchFamily="34" charset="0"/>
            </a:endParaRPr>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29760400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fld id="{5F0F8514-0273-407C-B379-41BAF94EC0DC}" type="slidenum">
              <a:rPr lang="en-US" altLang="en-US">
                <a:latin typeface="Arial" panose="020B0604020202020204" pitchFamily="34" charset="0"/>
              </a:rPr>
              <a:pPr/>
              <a:t>5</a:t>
            </a:fld>
            <a:endParaRPr lang="en-US" altLang="en-US">
              <a:latin typeface="Arial" panose="020B0604020202020204" pitchFamily="34" charset="0"/>
            </a:endParaRPr>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8311381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fld id="{214E694F-EFBB-4946-9038-50E22B3B1F7F}" type="slidenum">
              <a:rPr lang="en-US" altLang="en-US">
                <a:latin typeface="Arial" panose="020B0604020202020204" pitchFamily="34" charset="0"/>
              </a:rPr>
              <a:pPr/>
              <a:t>6</a:t>
            </a:fld>
            <a:endParaRPr lang="en-US" altLang="en-US">
              <a:latin typeface="Arial" panose="020B0604020202020204" pitchFamily="34" charset="0"/>
            </a:endParaRPr>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15298582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fld id="{C5A55510-E0AA-4613-96C6-DEBD9451441F}" type="slidenum">
              <a:rPr lang="en-US" altLang="en-US">
                <a:latin typeface="Arial" panose="020B0604020202020204" pitchFamily="34" charset="0"/>
              </a:rPr>
              <a:pPr/>
              <a:t>7</a:t>
            </a:fld>
            <a:endParaRPr lang="en-US" altLang="en-US">
              <a:latin typeface="Arial" panose="020B0604020202020204" pitchFamily="34" charset="0"/>
            </a:endParaRPr>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24473954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0825" cy="6850063"/>
            <a:chOff x="0" y="0"/>
            <a:chExt cx="5758" cy="4315"/>
          </a:xfrm>
        </p:grpSpPr>
        <p:grpSp>
          <p:nvGrpSpPr>
            <p:cNvPr id="5" name="Group 3"/>
            <p:cNvGrpSpPr>
              <a:grpSpLocks/>
            </p:cNvGrpSpPr>
            <p:nvPr userDrawn="1"/>
          </p:nvGrpSpPr>
          <p:grpSpPr bwMode="auto">
            <a:xfrm>
              <a:off x="1728" y="2230"/>
              <a:ext cx="4027" cy="2085"/>
              <a:chOff x="1728" y="2230"/>
              <a:chExt cx="4027" cy="2085"/>
            </a:xfrm>
          </p:grpSpPr>
          <p:sp>
            <p:nvSpPr>
              <p:cNvPr id="8" name="Freeform 4"/>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a:defRPr/>
                </a:pPr>
                <a:endParaRPr lang="en-US"/>
              </a:p>
            </p:txBody>
          </p:sp>
          <p:sp>
            <p:nvSpPr>
              <p:cNvPr id="9" name="Freeform 5"/>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a:defRPr/>
                </a:pPr>
                <a:endParaRPr lang="en-US"/>
              </a:p>
            </p:txBody>
          </p:sp>
          <p:sp>
            <p:nvSpPr>
              <p:cNvPr id="10" name="Freeform 6"/>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pPr>
                  <a:defRPr/>
                </a:pPr>
                <a:endParaRPr lang="en-US"/>
              </a:p>
            </p:txBody>
          </p:sp>
          <p:sp>
            <p:nvSpPr>
              <p:cNvPr id="11" name="Freeform 7"/>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 name="Freeform 8"/>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a:defRPr/>
                </a:pPr>
                <a:endParaRPr lang="en-US"/>
              </a:p>
            </p:txBody>
          </p:sp>
        </p:grpSp>
        <p:sp>
          <p:nvSpPr>
            <p:cNvPr id="6" name="Freeform 9"/>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a:defRPr/>
              </a:pPr>
              <a:endParaRPr lang="en-US"/>
            </a:p>
          </p:txBody>
        </p:sp>
        <p:sp>
          <p:nvSpPr>
            <p:cNvPr id="7" name="Freeform 10"/>
            <p:cNvSpPr>
              <a:spLocks/>
            </p:cNvSpPr>
            <p:nvPr/>
          </p:nvSpPr>
          <p:spPr bwMode="hidden">
            <a:xfrm>
              <a:off x="0" y="0"/>
              <a:ext cx="5758" cy="1776"/>
            </a:xfrm>
            <a:custGeom>
              <a:avLst/>
              <a:gdLst>
                <a:gd name="T0" fmla="*/ 0 w 5740"/>
                <a:gd name="T1" fmla="*/ 0 h 1906"/>
                <a:gd name="T2" fmla="*/ 0 w 5740"/>
                <a:gd name="T3" fmla="*/ 1437 h 1906"/>
                <a:gd name="T4" fmla="*/ 5812 w 5740"/>
                <a:gd name="T5" fmla="*/ 1437 h 1906"/>
                <a:gd name="T6" fmla="*/ 5812 w 5740"/>
                <a:gd name="T7" fmla="*/ 0 h 1906"/>
                <a:gd name="T8" fmla="*/ 0 w 5740"/>
                <a:gd name="T9" fmla="*/ 0 h 1906"/>
                <a:gd name="T10" fmla="*/ 0 w 5740"/>
                <a:gd name="T11" fmla="*/ 0 h 19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1906">
                  <a:moveTo>
                    <a:pt x="0" y="0"/>
                  </a:moveTo>
                  <a:lnTo>
                    <a:pt x="0" y="1906"/>
                  </a:lnTo>
                  <a:lnTo>
                    <a:pt x="5740" y="1906"/>
                  </a:lnTo>
                  <a:lnTo>
                    <a:pt x="5740" y="0"/>
                  </a:lnTo>
                  <a:lnTo>
                    <a:pt x="0" y="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7179" name="Rectangle 11"/>
          <p:cNvSpPr>
            <a:spLocks noGrp="1" noChangeArrowheads="1"/>
          </p:cNvSpPr>
          <p:nvPr>
            <p:ph type="ctrTitle" sz="quarter"/>
          </p:nvPr>
        </p:nvSpPr>
        <p:spPr>
          <a:xfrm>
            <a:off x="685800" y="1736725"/>
            <a:ext cx="7772400" cy="1920875"/>
          </a:xfrm>
        </p:spPr>
        <p:txBody>
          <a:bodyPr/>
          <a:lstStyle>
            <a:lvl1pPr>
              <a:defRPr sz="6000"/>
            </a:lvl1pPr>
          </a:lstStyle>
          <a:p>
            <a:r>
              <a:rPr lang="en-US"/>
              <a:t>Click to edit Master title style</a:t>
            </a:r>
          </a:p>
        </p:txBody>
      </p:sp>
      <p:sp>
        <p:nvSpPr>
          <p:cNvPr id="7180" name="Rectangle 12"/>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13" name="Rectangle 13"/>
          <p:cNvSpPr>
            <a:spLocks noGrp="1" noChangeArrowheads="1"/>
          </p:cNvSpPr>
          <p:nvPr>
            <p:ph type="dt" sz="quarter" idx="10"/>
          </p:nvPr>
        </p:nvSpPr>
        <p:spPr>
          <a:xfrm>
            <a:off x="457200" y="6248400"/>
            <a:ext cx="2133600" cy="476250"/>
          </a:xfrm>
        </p:spPr>
        <p:txBody>
          <a:bodyPr/>
          <a:lstStyle>
            <a:lvl1pPr>
              <a:defRPr/>
            </a:lvl1pPr>
          </a:lstStyle>
          <a:p>
            <a:pPr>
              <a:defRPr/>
            </a:pPr>
            <a:endParaRPr lang="en-US"/>
          </a:p>
        </p:txBody>
      </p:sp>
      <p:sp>
        <p:nvSpPr>
          <p:cNvPr id="14" name="Rectangle 14"/>
          <p:cNvSpPr>
            <a:spLocks noGrp="1" noChangeArrowheads="1"/>
          </p:cNvSpPr>
          <p:nvPr>
            <p:ph type="ftr" sz="quarter" idx="11"/>
          </p:nvPr>
        </p:nvSpPr>
        <p:spPr>
          <a:xfrm>
            <a:off x="3124200" y="6251575"/>
            <a:ext cx="2895600" cy="476250"/>
          </a:xfrm>
        </p:spPr>
        <p:txBody>
          <a:bodyPr/>
          <a:lstStyle>
            <a:lvl1pPr>
              <a:defRPr/>
            </a:lvl1pPr>
          </a:lstStyle>
          <a:p>
            <a:pPr>
              <a:defRPr/>
            </a:pPr>
            <a:endParaRPr lang="en-US"/>
          </a:p>
        </p:txBody>
      </p:sp>
      <p:sp>
        <p:nvSpPr>
          <p:cNvPr id="15" name="Rectangle 15"/>
          <p:cNvSpPr>
            <a:spLocks noGrp="1" noChangeArrowheads="1"/>
          </p:cNvSpPr>
          <p:nvPr>
            <p:ph type="sldNum" sz="quarter" idx="12"/>
          </p:nvPr>
        </p:nvSpPr>
        <p:spPr>
          <a:xfrm>
            <a:off x="6553200" y="6254750"/>
            <a:ext cx="2133600" cy="476250"/>
          </a:xfrm>
        </p:spPr>
        <p:txBody>
          <a:bodyPr/>
          <a:lstStyle>
            <a:lvl1pPr>
              <a:defRPr smtClean="0"/>
            </a:lvl1pPr>
          </a:lstStyle>
          <a:p>
            <a:pPr>
              <a:defRPr/>
            </a:pPr>
            <a:fld id="{FC52DB08-ACA9-44C2-B071-38EACA86E537}" type="slidenum">
              <a:rPr lang="en-US" altLang="en-US"/>
              <a:pPr>
                <a:defRPr/>
              </a:pPr>
              <a:t>‹#›</a:t>
            </a:fld>
            <a:endParaRPr lang="en-US" altLang="en-US"/>
          </a:p>
        </p:txBody>
      </p:sp>
    </p:spTree>
    <p:extLst>
      <p:ext uri="{BB962C8B-B14F-4D97-AF65-F5344CB8AC3E}">
        <p14:creationId xmlns:p14="http://schemas.microsoft.com/office/powerpoint/2010/main" val="6080455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dt" sz="half" idx="10"/>
          </p:nvPr>
        </p:nvSpPr>
        <p:spPr/>
        <p:txBody>
          <a:bodyPr/>
          <a:lstStyle>
            <a:lvl1pPr>
              <a:defRPr/>
            </a:lvl1pPr>
          </a:lstStyle>
          <a:p>
            <a:pPr>
              <a:defRPr/>
            </a:pPr>
            <a:endParaRPr lang="en-US"/>
          </a:p>
        </p:txBody>
      </p:sp>
      <p:sp>
        <p:nvSpPr>
          <p:cNvPr id="5" name="Rectangle 3"/>
          <p:cNvSpPr>
            <a:spLocks noGrp="1" noChangeArrowheads="1"/>
          </p:cNvSpPr>
          <p:nvPr>
            <p:ph type="sldNum" sz="quarter" idx="11"/>
          </p:nvPr>
        </p:nvSpPr>
        <p:spPr/>
        <p:txBody>
          <a:bodyPr/>
          <a:lstStyle>
            <a:lvl1pPr>
              <a:defRPr smtClean="0"/>
            </a:lvl1pPr>
          </a:lstStyle>
          <a:p>
            <a:pPr>
              <a:defRPr/>
            </a:pPr>
            <a:fld id="{11DD3283-CA79-4990-A98F-C5F2696793EF}" type="slidenum">
              <a:rPr lang="en-US" altLang="en-US"/>
              <a:pPr>
                <a:defRPr/>
              </a:pPr>
              <a:t>‹#›</a:t>
            </a:fld>
            <a:endParaRPr lang="en-US" altLang="en-US"/>
          </a:p>
        </p:txBody>
      </p:sp>
      <p:sp>
        <p:nvSpPr>
          <p:cNvPr id="6" name="Rectangle 14"/>
          <p:cNvSpPr>
            <a:spLocks noGrp="1" noChangeArrowheads="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18158726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dt" sz="half" idx="10"/>
          </p:nvPr>
        </p:nvSpPr>
        <p:spPr/>
        <p:txBody>
          <a:bodyPr/>
          <a:lstStyle>
            <a:lvl1pPr>
              <a:defRPr/>
            </a:lvl1pPr>
          </a:lstStyle>
          <a:p>
            <a:pPr>
              <a:defRPr/>
            </a:pPr>
            <a:endParaRPr lang="en-US"/>
          </a:p>
        </p:txBody>
      </p:sp>
      <p:sp>
        <p:nvSpPr>
          <p:cNvPr id="5" name="Rectangle 3"/>
          <p:cNvSpPr>
            <a:spLocks noGrp="1" noChangeArrowheads="1"/>
          </p:cNvSpPr>
          <p:nvPr>
            <p:ph type="sldNum" sz="quarter" idx="11"/>
          </p:nvPr>
        </p:nvSpPr>
        <p:spPr/>
        <p:txBody>
          <a:bodyPr/>
          <a:lstStyle>
            <a:lvl1pPr>
              <a:defRPr smtClean="0"/>
            </a:lvl1pPr>
          </a:lstStyle>
          <a:p>
            <a:pPr>
              <a:defRPr/>
            </a:pPr>
            <a:fld id="{AB0C240D-2CC7-494A-8C0A-1CF3F0DECFDE}" type="slidenum">
              <a:rPr lang="en-US" altLang="en-US"/>
              <a:pPr>
                <a:defRPr/>
              </a:pPr>
              <a:t>‹#›</a:t>
            </a:fld>
            <a:endParaRPr lang="en-US" altLang="en-US"/>
          </a:p>
        </p:txBody>
      </p:sp>
      <p:sp>
        <p:nvSpPr>
          <p:cNvPr id="6" name="Rectangle 14"/>
          <p:cNvSpPr>
            <a:spLocks noGrp="1" noChangeArrowheads="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41643601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dt" sz="half" idx="10"/>
          </p:nvPr>
        </p:nvSpPr>
        <p:spPr/>
        <p:txBody>
          <a:bodyPr/>
          <a:lstStyle>
            <a:lvl1pPr>
              <a:defRPr/>
            </a:lvl1pPr>
          </a:lstStyle>
          <a:p>
            <a:pPr>
              <a:defRPr/>
            </a:pPr>
            <a:endParaRPr lang="en-US"/>
          </a:p>
        </p:txBody>
      </p:sp>
      <p:sp>
        <p:nvSpPr>
          <p:cNvPr id="5" name="Rectangle 3"/>
          <p:cNvSpPr>
            <a:spLocks noGrp="1" noChangeArrowheads="1"/>
          </p:cNvSpPr>
          <p:nvPr>
            <p:ph type="sldNum" sz="quarter" idx="11"/>
          </p:nvPr>
        </p:nvSpPr>
        <p:spPr/>
        <p:txBody>
          <a:bodyPr/>
          <a:lstStyle>
            <a:lvl1pPr>
              <a:defRPr smtClean="0"/>
            </a:lvl1pPr>
          </a:lstStyle>
          <a:p>
            <a:pPr>
              <a:defRPr/>
            </a:pPr>
            <a:fld id="{C24E6E96-F3C6-49E5-8455-31759705F793}" type="slidenum">
              <a:rPr lang="en-US" altLang="en-US"/>
              <a:pPr>
                <a:defRPr/>
              </a:pPr>
              <a:t>‹#›</a:t>
            </a:fld>
            <a:endParaRPr lang="en-US" altLang="en-US"/>
          </a:p>
        </p:txBody>
      </p:sp>
      <p:sp>
        <p:nvSpPr>
          <p:cNvPr id="6" name="Rectangle 14"/>
          <p:cNvSpPr>
            <a:spLocks noGrp="1" noChangeArrowheads="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21872393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
          <p:cNvSpPr>
            <a:spLocks noGrp="1" noChangeArrowheads="1"/>
          </p:cNvSpPr>
          <p:nvPr>
            <p:ph type="dt" sz="half" idx="10"/>
          </p:nvPr>
        </p:nvSpPr>
        <p:spPr/>
        <p:txBody>
          <a:bodyPr/>
          <a:lstStyle>
            <a:lvl1pPr>
              <a:defRPr/>
            </a:lvl1pPr>
          </a:lstStyle>
          <a:p>
            <a:pPr>
              <a:defRPr/>
            </a:pPr>
            <a:endParaRPr lang="en-US"/>
          </a:p>
        </p:txBody>
      </p:sp>
      <p:sp>
        <p:nvSpPr>
          <p:cNvPr id="5" name="Rectangle 3"/>
          <p:cNvSpPr>
            <a:spLocks noGrp="1" noChangeArrowheads="1"/>
          </p:cNvSpPr>
          <p:nvPr>
            <p:ph type="sldNum" sz="quarter" idx="11"/>
          </p:nvPr>
        </p:nvSpPr>
        <p:spPr/>
        <p:txBody>
          <a:bodyPr/>
          <a:lstStyle>
            <a:lvl1pPr>
              <a:defRPr smtClean="0"/>
            </a:lvl1pPr>
          </a:lstStyle>
          <a:p>
            <a:pPr>
              <a:defRPr/>
            </a:pPr>
            <a:fld id="{1E3936EB-5D5E-451F-89B2-BBE8A1060CFE}" type="slidenum">
              <a:rPr lang="en-US" altLang="en-US"/>
              <a:pPr>
                <a:defRPr/>
              </a:pPr>
              <a:t>‹#›</a:t>
            </a:fld>
            <a:endParaRPr lang="en-US" altLang="en-US"/>
          </a:p>
        </p:txBody>
      </p:sp>
      <p:sp>
        <p:nvSpPr>
          <p:cNvPr id="6" name="Rectangle 14"/>
          <p:cNvSpPr>
            <a:spLocks noGrp="1" noChangeArrowheads="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31619613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dt" sz="half" idx="10"/>
          </p:nvPr>
        </p:nvSpPr>
        <p:spPr/>
        <p:txBody>
          <a:bodyPr/>
          <a:lstStyle>
            <a:lvl1pPr>
              <a:defRPr/>
            </a:lvl1pPr>
          </a:lstStyle>
          <a:p>
            <a:pPr>
              <a:defRPr/>
            </a:pPr>
            <a:endParaRPr lang="en-US"/>
          </a:p>
        </p:txBody>
      </p:sp>
      <p:sp>
        <p:nvSpPr>
          <p:cNvPr id="6" name="Rectangle 3"/>
          <p:cNvSpPr>
            <a:spLocks noGrp="1" noChangeArrowheads="1"/>
          </p:cNvSpPr>
          <p:nvPr>
            <p:ph type="sldNum" sz="quarter" idx="11"/>
          </p:nvPr>
        </p:nvSpPr>
        <p:spPr/>
        <p:txBody>
          <a:bodyPr/>
          <a:lstStyle>
            <a:lvl1pPr>
              <a:defRPr smtClean="0"/>
            </a:lvl1pPr>
          </a:lstStyle>
          <a:p>
            <a:pPr>
              <a:defRPr/>
            </a:pPr>
            <a:fld id="{ECA78285-3AA1-4C60-B0A7-C1C02A9D354F}" type="slidenum">
              <a:rPr lang="en-US" altLang="en-US"/>
              <a:pPr>
                <a:defRPr/>
              </a:pPr>
              <a:t>‹#›</a:t>
            </a:fld>
            <a:endParaRPr lang="en-US" altLang="en-US"/>
          </a:p>
        </p:txBody>
      </p:sp>
      <p:sp>
        <p:nvSpPr>
          <p:cNvPr id="7" name="Rectangle 14"/>
          <p:cNvSpPr>
            <a:spLocks noGrp="1" noChangeArrowheads="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17592782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
          <p:cNvSpPr>
            <a:spLocks noGrp="1" noChangeArrowheads="1"/>
          </p:cNvSpPr>
          <p:nvPr>
            <p:ph type="dt" sz="half" idx="10"/>
          </p:nvPr>
        </p:nvSpPr>
        <p:spPr/>
        <p:txBody>
          <a:bodyPr/>
          <a:lstStyle>
            <a:lvl1pPr>
              <a:defRPr/>
            </a:lvl1pPr>
          </a:lstStyle>
          <a:p>
            <a:pPr>
              <a:defRPr/>
            </a:pPr>
            <a:endParaRPr lang="en-US"/>
          </a:p>
        </p:txBody>
      </p:sp>
      <p:sp>
        <p:nvSpPr>
          <p:cNvPr id="8" name="Rectangle 3"/>
          <p:cNvSpPr>
            <a:spLocks noGrp="1" noChangeArrowheads="1"/>
          </p:cNvSpPr>
          <p:nvPr>
            <p:ph type="sldNum" sz="quarter" idx="11"/>
          </p:nvPr>
        </p:nvSpPr>
        <p:spPr/>
        <p:txBody>
          <a:bodyPr/>
          <a:lstStyle>
            <a:lvl1pPr>
              <a:defRPr smtClean="0"/>
            </a:lvl1pPr>
          </a:lstStyle>
          <a:p>
            <a:pPr>
              <a:defRPr/>
            </a:pPr>
            <a:fld id="{B9E22319-9335-4744-BFC2-930506B495C5}" type="slidenum">
              <a:rPr lang="en-US" altLang="en-US"/>
              <a:pPr>
                <a:defRPr/>
              </a:pPr>
              <a:t>‹#›</a:t>
            </a:fld>
            <a:endParaRPr lang="en-US" altLang="en-US"/>
          </a:p>
        </p:txBody>
      </p:sp>
      <p:sp>
        <p:nvSpPr>
          <p:cNvPr id="9" name="Rectangle 14"/>
          <p:cNvSpPr>
            <a:spLocks noGrp="1" noChangeArrowheads="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28824784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
          <p:cNvSpPr>
            <a:spLocks noGrp="1" noChangeArrowheads="1"/>
          </p:cNvSpPr>
          <p:nvPr>
            <p:ph type="dt" sz="half" idx="10"/>
          </p:nvPr>
        </p:nvSpPr>
        <p:spPr/>
        <p:txBody>
          <a:bodyPr/>
          <a:lstStyle>
            <a:lvl1pPr>
              <a:defRPr/>
            </a:lvl1pPr>
          </a:lstStyle>
          <a:p>
            <a:pPr>
              <a:defRPr/>
            </a:pPr>
            <a:endParaRPr lang="en-US"/>
          </a:p>
        </p:txBody>
      </p:sp>
      <p:sp>
        <p:nvSpPr>
          <p:cNvPr id="4" name="Rectangle 3"/>
          <p:cNvSpPr>
            <a:spLocks noGrp="1" noChangeArrowheads="1"/>
          </p:cNvSpPr>
          <p:nvPr>
            <p:ph type="sldNum" sz="quarter" idx="11"/>
          </p:nvPr>
        </p:nvSpPr>
        <p:spPr/>
        <p:txBody>
          <a:bodyPr/>
          <a:lstStyle>
            <a:lvl1pPr>
              <a:defRPr smtClean="0"/>
            </a:lvl1pPr>
          </a:lstStyle>
          <a:p>
            <a:pPr>
              <a:defRPr/>
            </a:pPr>
            <a:fld id="{07E0A830-9E20-4B97-94DB-46F82BE47149}" type="slidenum">
              <a:rPr lang="en-US" altLang="en-US"/>
              <a:pPr>
                <a:defRPr/>
              </a:pPr>
              <a:t>‹#›</a:t>
            </a:fld>
            <a:endParaRPr lang="en-US" altLang="en-US"/>
          </a:p>
        </p:txBody>
      </p:sp>
      <p:sp>
        <p:nvSpPr>
          <p:cNvPr id="5" name="Rectangle 14"/>
          <p:cNvSpPr>
            <a:spLocks noGrp="1" noChangeArrowheads="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29581362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dt" sz="half" idx="10"/>
          </p:nvPr>
        </p:nvSpPr>
        <p:spPr/>
        <p:txBody>
          <a:bodyPr/>
          <a:lstStyle>
            <a:lvl1pPr>
              <a:defRPr/>
            </a:lvl1pPr>
          </a:lstStyle>
          <a:p>
            <a:pPr>
              <a:defRPr/>
            </a:pPr>
            <a:endParaRPr lang="en-US"/>
          </a:p>
        </p:txBody>
      </p:sp>
      <p:sp>
        <p:nvSpPr>
          <p:cNvPr id="3" name="Rectangle 3"/>
          <p:cNvSpPr>
            <a:spLocks noGrp="1" noChangeArrowheads="1"/>
          </p:cNvSpPr>
          <p:nvPr>
            <p:ph type="sldNum" sz="quarter" idx="11"/>
          </p:nvPr>
        </p:nvSpPr>
        <p:spPr/>
        <p:txBody>
          <a:bodyPr/>
          <a:lstStyle>
            <a:lvl1pPr>
              <a:defRPr smtClean="0"/>
            </a:lvl1pPr>
          </a:lstStyle>
          <a:p>
            <a:pPr>
              <a:defRPr/>
            </a:pPr>
            <a:fld id="{9BB95CDE-9443-4F51-BC88-4EC994629821}" type="slidenum">
              <a:rPr lang="en-US" altLang="en-US"/>
              <a:pPr>
                <a:defRPr/>
              </a:pPr>
              <a:t>‹#›</a:t>
            </a:fld>
            <a:endParaRPr lang="en-US" altLang="en-US"/>
          </a:p>
        </p:txBody>
      </p:sp>
      <p:sp>
        <p:nvSpPr>
          <p:cNvPr id="4" name="Rectangle 14"/>
          <p:cNvSpPr>
            <a:spLocks noGrp="1" noChangeArrowheads="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36574465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dt" sz="half" idx="10"/>
          </p:nvPr>
        </p:nvSpPr>
        <p:spPr/>
        <p:txBody>
          <a:bodyPr/>
          <a:lstStyle>
            <a:lvl1pPr>
              <a:defRPr/>
            </a:lvl1pPr>
          </a:lstStyle>
          <a:p>
            <a:pPr>
              <a:defRPr/>
            </a:pPr>
            <a:endParaRPr lang="en-US"/>
          </a:p>
        </p:txBody>
      </p:sp>
      <p:sp>
        <p:nvSpPr>
          <p:cNvPr id="6" name="Rectangle 3"/>
          <p:cNvSpPr>
            <a:spLocks noGrp="1" noChangeArrowheads="1"/>
          </p:cNvSpPr>
          <p:nvPr>
            <p:ph type="sldNum" sz="quarter" idx="11"/>
          </p:nvPr>
        </p:nvSpPr>
        <p:spPr/>
        <p:txBody>
          <a:bodyPr/>
          <a:lstStyle>
            <a:lvl1pPr>
              <a:defRPr smtClean="0"/>
            </a:lvl1pPr>
          </a:lstStyle>
          <a:p>
            <a:pPr>
              <a:defRPr/>
            </a:pPr>
            <a:fld id="{B090B518-317C-4C21-A86C-82AD50D478AF}" type="slidenum">
              <a:rPr lang="en-US" altLang="en-US"/>
              <a:pPr>
                <a:defRPr/>
              </a:pPr>
              <a:t>‹#›</a:t>
            </a:fld>
            <a:endParaRPr lang="en-US" altLang="en-US"/>
          </a:p>
        </p:txBody>
      </p:sp>
      <p:sp>
        <p:nvSpPr>
          <p:cNvPr id="7" name="Rectangle 14"/>
          <p:cNvSpPr>
            <a:spLocks noGrp="1" noChangeArrowheads="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17022950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dt" sz="half" idx="10"/>
          </p:nvPr>
        </p:nvSpPr>
        <p:spPr/>
        <p:txBody>
          <a:bodyPr/>
          <a:lstStyle>
            <a:lvl1pPr>
              <a:defRPr/>
            </a:lvl1pPr>
          </a:lstStyle>
          <a:p>
            <a:pPr>
              <a:defRPr/>
            </a:pPr>
            <a:endParaRPr lang="en-US"/>
          </a:p>
        </p:txBody>
      </p:sp>
      <p:sp>
        <p:nvSpPr>
          <p:cNvPr id="6" name="Rectangle 3"/>
          <p:cNvSpPr>
            <a:spLocks noGrp="1" noChangeArrowheads="1"/>
          </p:cNvSpPr>
          <p:nvPr>
            <p:ph type="sldNum" sz="quarter" idx="11"/>
          </p:nvPr>
        </p:nvSpPr>
        <p:spPr/>
        <p:txBody>
          <a:bodyPr/>
          <a:lstStyle>
            <a:lvl1pPr>
              <a:defRPr smtClean="0"/>
            </a:lvl1pPr>
          </a:lstStyle>
          <a:p>
            <a:pPr>
              <a:defRPr/>
            </a:pPr>
            <a:fld id="{A8C8AF73-FBE0-4BB9-AEA9-10D5CEBDF31C}" type="slidenum">
              <a:rPr lang="en-US" altLang="en-US"/>
              <a:pPr>
                <a:defRPr/>
              </a:pPr>
              <a:t>‹#›</a:t>
            </a:fld>
            <a:endParaRPr lang="en-US" altLang="en-US"/>
          </a:p>
        </p:txBody>
      </p:sp>
      <p:sp>
        <p:nvSpPr>
          <p:cNvPr id="7" name="Rectangle 14"/>
          <p:cNvSpPr>
            <a:spLocks noGrp="1" noChangeArrowheads="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25899306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3D7A"/>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dt" sz="half" idx="2"/>
          </p:nvPr>
        </p:nvSpPr>
        <p:spPr bwMode="auto">
          <a:xfrm>
            <a:off x="457200" y="625157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defRPr>
            </a:lvl1pPr>
          </a:lstStyle>
          <a:p>
            <a:pPr>
              <a:defRPr/>
            </a:pPr>
            <a:endParaRPr lang="en-US"/>
          </a:p>
        </p:txBody>
      </p:sp>
      <p:sp>
        <p:nvSpPr>
          <p:cNvPr id="6147" name="Rectangle 3"/>
          <p:cNvSpPr>
            <a:spLocks noGrp="1" noChangeArrowheads="1"/>
          </p:cNvSpPr>
          <p:nvPr>
            <p:ph type="sldNum" sz="quarter" idx="4"/>
          </p:nvPr>
        </p:nvSpPr>
        <p:spPr bwMode="auto">
          <a:xfrm>
            <a:off x="6553200" y="6248400"/>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smtClean="0">
                <a:latin typeface="Arial" panose="020B0604020202020204" pitchFamily="34" charset="0"/>
              </a:defRPr>
            </a:lvl1pPr>
          </a:lstStyle>
          <a:p>
            <a:pPr>
              <a:defRPr/>
            </a:pPr>
            <a:fld id="{07224CEF-6835-4576-8BB9-CD3FCD34302F}" type="slidenum">
              <a:rPr lang="en-US" altLang="en-US"/>
              <a:pPr>
                <a:defRPr/>
              </a:pPr>
              <a:t>‹#›</a:t>
            </a:fld>
            <a:endParaRPr lang="en-US" altLang="en-US"/>
          </a:p>
        </p:txBody>
      </p:sp>
      <p:grpSp>
        <p:nvGrpSpPr>
          <p:cNvPr id="1028" name="Group 4"/>
          <p:cNvGrpSpPr>
            <a:grpSpLocks/>
          </p:cNvGrpSpPr>
          <p:nvPr/>
        </p:nvGrpSpPr>
        <p:grpSpPr bwMode="auto">
          <a:xfrm>
            <a:off x="0" y="0"/>
            <a:ext cx="9140825" cy="6850063"/>
            <a:chOff x="0" y="0"/>
            <a:chExt cx="5758" cy="4315"/>
          </a:xfrm>
        </p:grpSpPr>
        <p:grpSp>
          <p:nvGrpSpPr>
            <p:cNvPr id="1032" name="Group 5"/>
            <p:cNvGrpSpPr>
              <a:grpSpLocks/>
            </p:cNvGrpSpPr>
            <p:nvPr userDrawn="1"/>
          </p:nvGrpSpPr>
          <p:grpSpPr bwMode="auto">
            <a:xfrm>
              <a:off x="1728" y="2230"/>
              <a:ext cx="4027" cy="2085"/>
              <a:chOff x="1728" y="2230"/>
              <a:chExt cx="4027" cy="2085"/>
            </a:xfrm>
          </p:grpSpPr>
          <p:sp>
            <p:nvSpPr>
              <p:cNvPr id="6150" name="Freeform 6"/>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a:defRPr/>
                </a:pPr>
                <a:endParaRPr lang="en-US"/>
              </a:p>
            </p:txBody>
          </p:sp>
          <p:sp>
            <p:nvSpPr>
              <p:cNvPr id="6151" name="Freeform 7"/>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a:defRPr/>
                </a:pPr>
                <a:endParaRPr lang="en-US"/>
              </a:p>
            </p:txBody>
          </p:sp>
          <p:sp>
            <p:nvSpPr>
              <p:cNvPr id="6152" name="Freeform 8"/>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pPr>
                  <a:defRPr/>
                </a:pPr>
                <a:endParaRPr lang="en-US"/>
              </a:p>
            </p:txBody>
          </p:sp>
          <p:sp>
            <p:nvSpPr>
              <p:cNvPr id="1038" name="Freeform 9"/>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54" name="Freeform 10"/>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a:defRPr/>
                </a:pPr>
                <a:endParaRPr lang="en-US"/>
              </a:p>
            </p:txBody>
          </p:sp>
        </p:grpSp>
        <p:sp>
          <p:nvSpPr>
            <p:cNvPr id="6155" name="Freeform 11"/>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a:defRPr/>
              </a:pPr>
              <a:endParaRPr lang="en-US"/>
            </a:p>
          </p:txBody>
        </p:sp>
        <p:sp>
          <p:nvSpPr>
            <p:cNvPr id="1034" name="Freeform 12"/>
            <p:cNvSpPr>
              <a:spLocks/>
            </p:cNvSpPr>
            <p:nvPr/>
          </p:nvSpPr>
          <p:spPr bwMode="hidden">
            <a:xfrm>
              <a:off x="0" y="0"/>
              <a:ext cx="5758" cy="1776"/>
            </a:xfrm>
            <a:custGeom>
              <a:avLst/>
              <a:gdLst>
                <a:gd name="T0" fmla="*/ 0 w 5740"/>
                <a:gd name="T1" fmla="*/ 0 h 1906"/>
                <a:gd name="T2" fmla="*/ 0 w 5740"/>
                <a:gd name="T3" fmla="*/ 1437 h 1906"/>
                <a:gd name="T4" fmla="*/ 5812 w 5740"/>
                <a:gd name="T5" fmla="*/ 1437 h 1906"/>
                <a:gd name="T6" fmla="*/ 5812 w 5740"/>
                <a:gd name="T7" fmla="*/ 0 h 1906"/>
                <a:gd name="T8" fmla="*/ 0 w 5740"/>
                <a:gd name="T9" fmla="*/ 0 h 1906"/>
                <a:gd name="T10" fmla="*/ 0 w 5740"/>
                <a:gd name="T11" fmla="*/ 0 h 19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1906">
                  <a:moveTo>
                    <a:pt x="0" y="0"/>
                  </a:moveTo>
                  <a:lnTo>
                    <a:pt x="0" y="1906"/>
                  </a:lnTo>
                  <a:lnTo>
                    <a:pt x="5740" y="1906"/>
                  </a:lnTo>
                  <a:lnTo>
                    <a:pt x="5740" y="0"/>
                  </a:lnTo>
                  <a:lnTo>
                    <a:pt x="0" y="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6157" name="Rectangle 13"/>
          <p:cNvSpPr>
            <a:spLocks noGrp="1" noRot="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6158" name="Rectangle 14"/>
          <p:cNvSpPr>
            <a:spLocks noGrp="1" noChangeArrowheads="1"/>
          </p:cNvSpPr>
          <p:nvPr>
            <p:ph type="ftr" sz="quarter" idx="3"/>
          </p:nvPr>
        </p:nvSpPr>
        <p:spPr bwMode="auto">
          <a:xfrm>
            <a:off x="3124200" y="6248400"/>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a:latin typeface="Arial" pitchFamily="34" charset="0"/>
              </a:defRPr>
            </a:lvl1pPr>
          </a:lstStyle>
          <a:p>
            <a:pPr>
              <a:defRPr/>
            </a:pPr>
            <a:endParaRPr lang="en-US"/>
          </a:p>
        </p:txBody>
      </p:sp>
      <p:sp>
        <p:nvSpPr>
          <p:cNvPr id="6159" name="Rectangle 15"/>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dk2" tx1="lt1" bg2="dk1" tx2="lt2" accent1="accent1" accent2="accent2" accent3="accent3" accent4="accent4" accent5="accent5" accent6="accent6" hlink="hlink" folHlink="folHlink"/>
  <p:sldLayoutIdLst>
    <p:sldLayoutId id="2147483762" r:id="rId1"/>
    <p:sldLayoutId id="2147483763" r:id="rId2"/>
    <p:sldLayoutId id="2147483764" r:id="rId3"/>
    <p:sldLayoutId id="2147483765" r:id="rId4"/>
    <p:sldLayoutId id="2147483766" r:id="rId5"/>
    <p:sldLayoutId id="2147483767" r:id="rId6"/>
    <p:sldLayoutId id="2147483768" r:id="rId7"/>
    <p:sldLayoutId id="2147483769" r:id="rId8"/>
    <p:sldLayoutId id="2147483770" r:id="rId9"/>
    <p:sldLayoutId id="2147483771" r:id="rId10"/>
    <p:sldLayoutId id="2147483772" r:id="rId11"/>
  </p:sldLayoutIdLst>
  <p:timing>
    <p:tnLst>
      <p:par>
        <p:cTn id="1" dur="indefinite" restart="never" nodeType="tmRoot"/>
      </p:par>
    </p:tnLst>
  </p:timing>
  <p:txStyles>
    <p:title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9pPr>
    </p:titleStyle>
    <p:body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70000"/>
        <a:buFont typeface="Wingdings" panose="05000000000000000000"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52" name="Rectangle 4"/>
          <p:cNvSpPr>
            <a:spLocks noGrp="1" noRot="1" noChangeArrowheads="1"/>
          </p:cNvSpPr>
          <p:nvPr>
            <p:ph type="title"/>
          </p:nvPr>
        </p:nvSpPr>
        <p:spPr>
          <a:xfrm>
            <a:off x="457200" y="974725"/>
            <a:ext cx="8229600" cy="1143000"/>
          </a:xfrm>
        </p:spPr>
        <p:txBody>
          <a:bodyPr/>
          <a:lstStyle/>
          <a:p>
            <a:pPr eaLnBrk="1" hangingPunct="1">
              <a:spcBef>
                <a:spcPts val="600"/>
              </a:spcBef>
              <a:defRPr/>
            </a:pPr>
            <a:r>
              <a:rPr lang="en-US" sz="2400" b="0" dirty="0" smtClean="0">
                <a:solidFill>
                  <a:srgbClr val="FFFFC9"/>
                </a:solidFill>
                <a:effectLst/>
                <a:latin typeface="Calibri" panose="020F0502020204030204" pitchFamily="34" charset="0"/>
                <a:cs typeface="Calibri" panose="020F0502020204030204" pitchFamily="34" charset="0"/>
              </a:rPr>
              <a:t>Gregory F. Cooper, M.D., Ph.D.</a:t>
            </a:r>
            <a:br>
              <a:rPr lang="en-US" sz="2400" b="0" dirty="0" smtClean="0">
                <a:solidFill>
                  <a:srgbClr val="FFFFC9"/>
                </a:solidFill>
                <a:effectLst/>
                <a:latin typeface="Calibri" panose="020F0502020204030204" pitchFamily="34" charset="0"/>
                <a:cs typeface="Calibri" panose="020F0502020204030204" pitchFamily="34" charset="0"/>
              </a:rPr>
            </a:br>
            <a:r>
              <a:rPr lang="en-US" sz="2400" b="0" dirty="0" smtClean="0">
                <a:solidFill>
                  <a:srgbClr val="FFFFC9"/>
                </a:solidFill>
                <a:effectLst/>
                <a:latin typeface="Calibri" panose="020F0502020204030204" pitchFamily="34" charset="0"/>
                <a:cs typeface="Calibri" panose="020F0502020204030204" pitchFamily="34" charset="0"/>
              </a:rPr>
              <a:t>Professor of Biomedical Informatics</a:t>
            </a:r>
            <a:br>
              <a:rPr lang="en-US" sz="2400" b="0" dirty="0" smtClean="0">
                <a:solidFill>
                  <a:srgbClr val="FFFFC9"/>
                </a:solidFill>
                <a:effectLst/>
                <a:latin typeface="Calibri" panose="020F0502020204030204" pitchFamily="34" charset="0"/>
                <a:cs typeface="Calibri" panose="020F0502020204030204" pitchFamily="34" charset="0"/>
              </a:rPr>
            </a:br>
            <a:r>
              <a:rPr lang="en-US" sz="2400" b="0" dirty="0" smtClean="0">
                <a:solidFill>
                  <a:srgbClr val="FFFFC9"/>
                </a:solidFill>
                <a:effectLst/>
                <a:latin typeface="Calibri" panose="020F0502020204030204" pitchFamily="34" charset="0"/>
                <a:cs typeface="Calibri" panose="020F0502020204030204" pitchFamily="34" charset="0"/>
              </a:rPr>
              <a:t>Vice Chair of Research, Department of Biomedical Informatics</a:t>
            </a:r>
            <a:br>
              <a:rPr lang="en-US" sz="2400" b="0" dirty="0" smtClean="0">
                <a:solidFill>
                  <a:srgbClr val="FFFFC9"/>
                </a:solidFill>
                <a:effectLst/>
                <a:latin typeface="Calibri" panose="020F0502020204030204" pitchFamily="34" charset="0"/>
                <a:cs typeface="Calibri" panose="020F0502020204030204" pitchFamily="34" charset="0"/>
              </a:rPr>
            </a:br>
            <a:r>
              <a:rPr lang="en-US" sz="1000" b="0" dirty="0" smtClean="0">
                <a:solidFill>
                  <a:srgbClr val="FFFFC9"/>
                </a:solidFill>
                <a:effectLst/>
                <a:latin typeface="Calibri" panose="020F0502020204030204" pitchFamily="34" charset="0"/>
                <a:cs typeface="Calibri" panose="020F0502020204030204" pitchFamily="34" charset="0"/>
              </a:rPr>
              <a:t/>
            </a:r>
            <a:br>
              <a:rPr lang="en-US" sz="1000" b="0" dirty="0" smtClean="0">
                <a:solidFill>
                  <a:srgbClr val="FFFFC9"/>
                </a:solidFill>
                <a:effectLst/>
                <a:latin typeface="Calibri" panose="020F0502020204030204" pitchFamily="34" charset="0"/>
                <a:cs typeface="Calibri" panose="020F0502020204030204" pitchFamily="34" charset="0"/>
              </a:rPr>
            </a:br>
            <a:r>
              <a:rPr lang="en-US" sz="2400" b="0" dirty="0" smtClean="0">
                <a:solidFill>
                  <a:srgbClr val="FFFFC9"/>
                </a:solidFill>
                <a:effectLst/>
                <a:latin typeface="Calibri" panose="020F0502020204030204" pitchFamily="34" charset="0"/>
                <a:cs typeface="Calibri" panose="020F0502020204030204" pitchFamily="34" charset="0"/>
              </a:rPr>
              <a:t>gfc@pitt.edu     412-624-3308</a:t>
            </a:r>
          </a:p>
        </p:txBody>
      </p:sp>
      <p:sp>
        <p:nvSpPr>
          <p:cNvPr id="2053" name="Rectangle 5"/>
          <p:cNvSpPr>
            <a:spLocks noGrp="1" noChangeArrowheads="1"/>
          </p:cNvSpPr>
          <p:nvPr>
            <p:ph type="body" idx="1"/>
          </p:nvPr>
        </p:nvSpPr>
        <p:spPr>
          <a:xfrm>
            <a:off x="2895600" y="3444875"/>
            <a:ext cx="5562600" cy="1860550"/>
          </a:xfrm>
        </p:spPr>
        <p:txBody>
          <a:bodyPr/>
          <a:lstStyle/>
          <a:p>
            <a:pPr eaLnBrk="1" hangingPunct="1">
              <a:lnSpc>
                <a:spcPct val="90000"/>
              </a:lnSpc>
              <a:buFont typeface="Wingdings" panose="05000000000000000000" pitchFamily="2" charset="2"/>
              <a:buNone/>
              <a:defRPr/>
            </a:pPr>
            <a:r>
              <a:rPr lang="en-US" sz="2400" dirty="0" smtClean="0">
                <a:latin typeface="Times New Roman" panose="02020603050405020304" pitchFamily="18" charset="0"/>
                <a:cs typeface="Times New Roman" panose="02020603050405020304" pitchFamily="18" charset="0"/>
              </a:rPr>
              <a:t>	</a:t>
            </a:r>
            <a:r>
              <a:rPr lang="en-US" sz="2400" dirty="0" smtClean="0">
                <a:effectLst/>
                <a:latin typeface="Calibri" panose="020F0502020204030204" pitchFamily="34" charset="0"/>
                <a:cs typeface="Calibri" panose="020F0502020204030204" pitchFamily="34" charset="0"/>
              </a:rPr>
              <a:t>The Cooper lab is developing and applying new machine learning, artificial intelligence, and Bayesian statistical methods to address biomedical informatics problems. </a:t>
            </a:r>
          </a:p>
        </p:txBody>
      </p:sp>
      <p:pic>
        <p:nvPicPr>
          <p:cNvPr id="14340" name="Picture 34" descr="seal3"/>
          <p:cNvPicPr>
            <a:picLocks noChangeAspect="1" noChangeArrowheads="1"/>
          </p:cNvPicPr>
          <p:nvPr/>
        </p:nvPicPr>
        <p:blipFill>
          <a:blip r:embed="rId3">
            <a:lum bright="6000" contrast="12000"/>
            <a:extLst>
              <a:ext uri="{28A0092B-C50C-407E-A947-70E740481C1C}">
                <a14:useLocalDpi xmlns:a14="http://schemas.microsoft.com/office/drawing/2010/main" val="0"/>
              </a:ext>
            </a:extLst>
          </a:blip>
          <a:srcRect/>
          <a:stretch>
            <a:fillRect/>
          </a:stretch>
        </p:blipFill>
        <p:spPr bwMode="auto">
          <a:xfrm>
            <a:off x="76200" y="152400"/>
            <a:ext cx="1139825" cy="11398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4341" name="Picture 43" descr="dbmi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67650" y="153988"/>
            <a:ext cx="1200150" cy="120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2" name="Picture 1"/>
          <p:cNvPicPr>
            <a:picLocks noChangeAspect="1"/>
          </p:cNvPicPr>
          <p:nvPr/>
        </p:nvPicPr>
        <p:blipFill>
          <a:blip r:embed="rId5">
            <a:extLst>
              <a:ext uri="{28A0092B-C50C-407E-A947-70E740481C1C}">
                <a14:useLocalDpi xmlns:a14="http://schemas.microsoft.com/office/drawing/2010/main" val="0"/>
              </a:ext>
            </a:extLst>
          </a:blip>
          <a:srcRect l="6612" t="8661"/>
          <a:stretch>
            <a:fillRect/>
          </a:stretch>
        </p:blipFill>
        <p:spPr bwMode="auto">
          <a:xfrm>
            <a:off x="762000" y="3063875"/>
            <a:ext cx="1636713" cy="224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685800" y="5847417"/>
            <a:ext cx="2895600" cy="1015663"/>
          </a:xfrm>
          <a:prstGeom prst="rect">
            <a:avLst/>
          </a:prstGeom>
          <a:noFill/>
        </p:spPr>
        <p:txBody>
          <a:bodyPr wrap="square" rtlCol="0">
            <a:spAutoFit/>
          </a:bodyPr>
          <a:lstStyle/>
          <a:p>
            <a:r>
              <a:rPr lang="en-US" sz="1200" b="1" dirty="0" smtClean="0"/>
              <a:t>Lists of publications: </a:t>
            </a:r>
          </a:p>
          <a:p>
            <a:pPr marL="171450" indent="-171450">
              <a:buFont typeface="Arial" panose="020B0604020202020204" pitchFamily="34" charset="0"/>
              <a:buChar char="•"/>
            </a:pPr>
            <a:r>
              <a:rPr lang="en-US" sz="1200" dirty="0" smtClean="0"/>
              <a:t>tinyurl.com/</a:t>
            </a:r>
            <a:r>
              <a:rPr lang="en-US" sz="1200" dirty="0" err="1" smtClean="0"/>
              <a:t>GFCGoogleScholar</a:t>
            </a:r>
            <a:endParaRPr lang="en-US" sz="1200" dirty="0" smtClean="0"/>
          </a:p>
          <a:p>
            <a:pPr marL="171450" indent="-171450">
              <a:buFont typeface="Arial" panose="020B0604020202020204" pitchFamily="34" charset="0"/>
              <a:buChar char="•"/>
            </a:pPr>
            <a:r>
              <a:rPr lang="en-US" sz="1200" dirty="0" smtClean="0"/>
              <a:t>tinyurl.com/</a:t>
            </a:r>
            <a:r>
              <a:rPr lang="en-US" sz="1200" dirty="0" err="1" smtClean="0"/>
              <a:t>DBMIGoogleScholar</a:t>
            </a:r>
            <a:endParaRPr lang="en-US" sz="1200" dirty="0" smtClean="0"/>
          </a:p>
          <a:p>
            <a:pPr marL="171450" indent="-171450">
              <a:buFont typeface="Arial" panose="020B0604020202020204" pitchFamily="34" charset="0"/>
              <a:buChar char="•"/>
            </a:pPr>
            <a:r>
              <a:rPr lang="en-US" sz="1200" dirty="0" smtClean="0"/>
              <a:t>www.dbmi.pitt.edu/pubs-with-pdfs/26</a:t>
            </a:r>
          </a:p>
          <a:p>
            <a:endParaRPr lang="en-US" sz="12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52" name="Rectangle 4"/>
          <p:cNvSpPr>
            <a:spLocks noGrp="1" noRot="1" noChangeArrowheads="1"/>
          </p:cNvSpPr>
          <p:nvPr>
            <p:ph type="title"/>
          </p:nvPr>
        </p:nvSpPr>
        <p:spPr>
          <a:xfrm>
            <a:off x="0" y="304800"/>
            <a:ext cx="8991600" cy="1143000"/>
          </a:xfrm>
        </p:spPr>
        <p:txBody>
          <a:bodyPr/>
          <a:lstStyle/>
          <a:p>
            <a:pPr eaLnBrk="1" hangingPunct="1">
              <a:defRPr/>
            </a:pPr>
            <a:r>
              <a:rPr lang="en-US" sz="2400" dirty="0">
                <a:solidFill>
                  <a:srgbClr val="FFFF99"/>
                </a:solidFill>
                <a:effectLst/>
                <a:latin typeface="Calibri" panose="020F0502020204030204" pitchFamily="34" charset="0"/>
                <a:cs typeface="Calibri" panose="020F0502020204030204" pitchFamily="34" charset="0"/>
              </a:rPr>
              <a:t>Causal </a:t>
            </a:r>
            <a:r>
              <a:rPr lang="en-US" sz="2400" dirty="0" smtClean="0">
                <a:solidFill>
                  <a:srgbClr val="FFFF99"/>
                </a:solidFill>
                <a:effectLst/>
                <a:latin typeface="Calibri" panose="020F0502020204030204" pitchFamily="34" charset="0"/>
                <a:cs typeface="Calibri" panose="020F0502020204030204" pitchFamily="34" charset="0"/>
              </a:rPr>
              <a:t>Discovery </a:t>
            </a:r>
            <a:br>
              <a:rPr lang="en-US" sz="2400" dirty="0" smtClean="0">
                <a:solidFill>
                  <a:srgbClr val="FFFF99"/>
                </a:solidFill>
                <a:effectLst/>
                <a:latin typeface="Calibri" panose="020F0502020204030204" pitchFamily="34" charset="0"/>
                <a:cs typeface="Calibri" panose="020F0502020204030204" pitchFamily="34" charset="0"/>
              </a:rPr>
            </a:br>
            <a:r>
              <a:rPr lang="en-US" sz="2400" dirty="0" smtClean="0">
                <a:solidFill>
                  <a:srgbClr val="FFFF99"/>
                </a:solidFill>
                <a:effectLst/>
                <a:latin typeface="Calibri" panose="020F0502020204030204" pitchFamily="34" charset="0"/>
                <a:cs typeface="Calibri" panose="020F0502020204030204" pitchFamily="34" charset="0"/>
              </a:rPr>
              <a:t>from Clinical and Biomedical Observational </a:t>
            </a:r>
            <a:r>
              <a:rPr lang="en-US" sz="2400" dirty="0">
                <a:solidFill>
                  <a:srgbClr val="FFFF99"/>
                </a:solidFill>
                <a:effectLst/>
                <a:latin typeface="Calibri" panose="020F0502020204030204" pitchFamily="34" charset="0"/>
                <a:cs typeface="Calibri" panose="020F0502020204030204" pitchFamily="34" charset="0"/>
              </a:rPr>
              <a:t>D</a:t>
            </a:r>
            <a:r>
              <a:rPr lang="en-US" sz="2400" dirty="0" smtClean="0">
                <a:solidFill>
                  <a:srgbClr val="FFFF99"/>
                </a:solidFill>
                <a:effectLst/>
                <a:latin typeface="Calibri" panose="020F0502020204030204" pitchFamily="34" charset="0"/>
                <a:cs typeface="Calibri" panose="020F0502020204030204" pitchFamily="34" charset="0"/>
              </a:rPr>
              <a:t>ata</a:t>
            </a:r>
            <a:endParaRPr lang="en-US" sz="2000" dirty="0" smtClean="0">
              <a:solidFill>
                <a:srgbClr val="FFFF99"/>
              </a:solidFill>
              <a:effectLst/>
              <a:latin typeface="Calibri" panose="020F0502020204030204" pitchFamily="34" charset="0"/>
              <a:cs typeface="Calibri" panose="020F0502020204030204" pitchFamily="34" charset="0"/>
            </a:endParaRPr>
          </a:p>
        </p:txBody>
      </p:sp>
      <p:sp>
        <p:nvSpPr>
          <p:cNvPr id="2053" name="Rectangle 5"/>
          <p:cNvSpPr>
            <a:spLocks noGrp="1" noChangeArrowheads="1"/>
          </p:cNvSpPr>
          <p:nvPr>
            <p:ph type="body" idx="1"/>
          </p:nvPr>
        </p:nvSpPr>
        <p:spPr>
          <a:xfrm>
            <a:off x="218440" y="1600200"/>
            <a:ext cx="8915400" cy="2274888"/>
          </a:xfrm>
        </p:spPr>
        <p:txBody>
          <a:bodyPr/>
          <a:lstStyle/>
          <a:p>
            <a:pPr eaLnBrk="1" hangingPunct="1">
              <a:lnSpc>
                <a:spcPct val="90000"/>
              </a:lnSpc>
              <a:buFont typeface="Wingdings" panose="05000000000000000000" pitchFamily="2" charset="2"/>
              <a:buNone/>
              <a:defRPr/>
            </a:pPr>
            <a:r>
              <a:rPr lang="en-US" sz="1800" dirty="0" smtClean="0">
                <a:solidFill>
                  <a:srgbClr val="FFFFC9"/>
                </a:solidFill>
                <a:effectLst/>
                <a:latin typeface="Calibri" panose="020F0502020204030204" pitchFamily="34" charset="0"/>
                <a:cs typeface="Calibri" panose="020F0502020204030204" pitchFamily="34" charset="0"/>
              </a:rPr>
              <a:t>Problem: </a:t>
            </a:r>
            <a:r>
              <a:rPr lang="en-US" sz="1800" dirty="0" smtClean="0">
                <a:effectLst/>
                <a:latin typeface="Calibri" panose="020F0502020204030204" pitchFamily="34" charset="0"/>
                <a:cs typeface="Calibri" panose="020F0502020204030204" pitchFamily="34" charset="0"/>
              </a:rPr>
              <a:t>How to discover causal knowledge from observational data?</a:t>
            </a:r>
            <a:endParaRPr lang="en-US" sz="1800" dirty="0">
              <a:effectLst/>
              <a:latin typeface="Calibri" panose="020F0502020204030204" pitchFamily="34" charset="0"/>
              <a:cs typeface="Calibri" panose="020F0502020204030204" pitchFamily="34" charset="0"/>
            </a:endParaRPr>
          </a:p>
          <a:p>
            <a:pPr eaLnBrk="1" hangingPunct="1">
              <a:lnSpc>
                <a:spcPct val="90000"/>
              </a:lnSpc>
              <a:buFont typeface="Wingdings" panose="05000000000000000000" pitchFamily="2" charset="2"/>
              <a:buNone/>
              <a:defRPr/>
            </a:pPr>
            <a:r>
              <a:rPr lang="en-US" sz="1800" dirty="0" smtClean="0">
                <a:solidFill>
                  <a:srgbClr val="FFFFC9"/>
                </a:solidFill>
                <a:effectLst/>
                <a:latin typeface="Calibri" panose="020F0502020204030204" pitchFamily="34" charset="0"/>
                <a:cs typeface="Calibri" panose="020F0502020204030204" pitchFamily="34" charset="0"/>
              </a:rPr>
              <a:t>Approach: </a:t>
            </a:r>
            <a:r>
              <a:rPr lang="en-US" sz="1800" dirty="0" smtClean="0">
                <a:effectLst/>
                <a:latin typeface="Calibri" panose="020F0502020204030204" pitchFamily="34" charset="0"/>
                <a:cs typeface="Calibri" panose="020F0502020204030204" pitchFamily="34" charset="0"/>
              </a:rPr>
              <a:t>Learn graphical models that capture statistical patterns in the data that are highly likely to be causal and not merely associational.</a:t>
            </a:r>
          </a:p>
          <a:p>
            <a:pPr eaLnBrk="1" hangingPunct="1">
              <a:lnSpc>
                <a:spcPct val="90000"/>
              </a:lnSpc>
              <a:buFont typeface="Wingdings" panose="05000000000000000000" pitchFamily="2" charset="2"/>
              <a:buNone/>
              <a:defRPr/>
            </a:pPr>
            <a:r>
              <a:rPr lang="en-US" sz="1800" dirty="0" smtClean="0">
                <a:solidFill>
                  <a:srgbClr val="FFFFC9"/>
                </a:solidFill>
                <a:effectLst/>
                <a:latin typeface="Calibri" panose="020F0502020204030204" pitchFamily="34" charset="0"/>
                <a:cs typeface="Calibri" panose="020F0502020204030204" pitchFamily="34" charset="0"/>
              </a:rPr>
              <a:t>Status: </a:t>
            </a:r>
            <a:r>
              <a:rPr lang="en-US" sz="1800" dirty="0" smtClean="0">
                <a:effectLst/>
                <a:latin typeface="Calibri" panose="020F0502020204030204" pitchFamily="34" charset="0"/>
                <a:cs typeface="Calibri" panose="020F0502020204030204" pitchFamily="34" charset="0"/>
              </a:rPr>
              <a:t>Ongoing basic research, as well as applications in cancer, severe sepsis, dementia, opioid epidemic, and environmental health. Developing ways to combine RCT data from the literature with EMR data to construct causal models that predict patient personalized response to therapies.</a:t>
            </a:r>
            <a:endParaRPr lang="en-US" sz="1800" dirty="0">
              <a:effectLst/>
              <a:latin typeface="Calibri" panose="020F0502020204030204" pitchFamily="34" charset="0"/>
              <a:cs typeface="Calibri" panose="020F0502020204030204" pitchFamily="34" charset="0"/>
            </a:endParaRPr>
          </a:p>
          <a:p>
            <a:pPr eaLnBrk="1" hangingPunct="1">
              <a:lnSpc>
                <a:spcPct val="90000"/>
              </a:lnSpc>
              <a:buNone/>
              <a:defRPr/>
            </a:pPr>
            <a:r>
              <a:rPr lang="en-US" sz="1800" dirty="0" smtClean="0">
                <a:solidFill>
                  <a:srgbClr val="FFFFC9"/>
                </a:solidFill>
                <a:effectLst/>
                <a:latin typeface="Calibri" panose="020F0502020204030204" pitchFamily="34" charset="0"/>
                <a:cs typeface="Calibri" panose="020F0502020204030204" pitchFamily="34" charset="0"/>
              </a:rPr>
              <a:t>Project </a:t>
            </a:r>
            <a:r>
              <a:rPr lang="en-US" sz="1800" dirty="0">
                <a:solidFill>
                  <a:srgbClr val="FFFFC9"/>
                </a:solidFill>
                <a:effectLst/>
                <a:latin typeface="Calibri" panose="020F0502020204030204" pitchFamily="34" charset="0"/>
                <a:cs typeface="Calibri" panose="020F0502020204030204" pitchFamily="34" charset="0"/>
              </a:rPr>
              <a:t>lead: </a:t>
            </a:r>
            <a:r>
              <a:rPr lang="en-US" sz="1800" dirty="0" smtClean="0">
                <a:effectLst/>
                <a:latin typeface="Calibri" panose="020F0502020204030204" pitchFamily="34" charset="0"/>
                <a:cs typeface="Calibri" panose="020F0502020204030204" pitchFamily="34" charset="0"/>
              </a:rPr>
              <a:t>Greg Cooper</a:t>
            </a:r>
          </a:p>
          <a:p>
            <a:pPr eaLnBrk="1" hangingPunct="1">
              <a:lnSpc>
                <a:spcPct val="90000"/>
              </a:lnSpc>
              <a:buNone/>
              <a:defRPr/>
            </a:pPr>
            <a:r>
              <a:rPr lang="en-US" sz="1800" dirty="0" smtClean="0">
                <a:solidFill>
                  <a:srgbClr val="FFFFC9"/>
                </a:solidFill>
                <a:effectLst/>
                <a:latin typeface="Calibri" panose="020F0502020204030204" pitchFamily="34" charset="0"/>
                <a:cs typeface="Calibri" panose="020F0502020204030204" pitchFamily="34" charset="0"/>
              </a:rPr>
              <a:t>Funding: </a:t>
            </a:r>
            <a:r>
              <a:rPr lang="en-US" sz="1800" dirty="0" smtClean="0">
                <a:effectLst/>
                <a:latin typeface="Calibri" panose="020F0502020204030204" pitchFamily="34" charset="0"/>
                <a:cs typeface="Calibri" panose="020F0502020204030204" pitchFamily="34" charset="0"/>
              </a:rPr>
              <a:t>NIH/NIGMS U54HG008540 (Role: Contact PI)</a:t>
            </a:r>
          </a:p>
          <a:p>
            <a:pPr marL="0" indent="3175" eaLnBrk="1" hangingPunct="1">
              <a:lnSpc>
                <a:spcPct val="90000"/>
              </a:lnSpc>
              <a:spcBef>
                <a:spcPts val="600"/>
              </a:spcBef>
              <a:buNone/>
              <a:defRPr/>
            </a:pPr>
            <a:r>
              <a:rPr lang="en-US" sz="1100" dirty="0">
                <a:effectLst/>
                <a:latin typeface="Calibri" panose="020F0502020204030204" pitchFamily="34" charset="0"/>
                <a:cs typeface="Calibri" panose="020F0502020204030204" pitchFamily="34" charset="0"/>
              </a:rPr>
              <a:t>Cooper GF, Bahar I, Becich MJ, Benos PV, Berg J, Espino JU, Jacobson RC, Kienholz M, Lee AV, Lu X, </a:t>
            </a:r>
            <a:r>
              <a:rPr lang="en-US" sz="1100" dirty="0" err="1">
                <a:effectLst/>
                <a:latin typeface="Calibri" panose="020F0502020204030204" pitchFamily="34" charset="0"/>
                <a:cs typeface="Calibri" panose="020F0502020204030204" pitchFamily="34" charset="0"/>
              </a:rPr>
              <a:t>Scheines</a:t>
            </a:r>
            <a:r>
              <a:rPr lang="en-US" sz="1100" dirty="0">
                <a:effectLst/>
                <a:latin typeface="Calibri" panose="020F0502020204030204" pitchFamily="34" charset="0"/>
                <a:cs typeface="Calibri" panose="020F0502020204030204" pitchFamily="34" charset="0"/>
              </a:rPr>
              <a:t> </a:t>
            </a:r>
            <a:r>
              <a:rPr lang="en-US" sz="1100" dirty="0" smtClean="0">
                <a:effectLst/>
                <a:latin typeface="Calibri" panose="020F0502020204030204" pitchFamily="34" charset="0"/>
                <a:cs typeface="Calibri" panose="020F0502020204030204" pitchFamily="34" charset="0"/>
              </a:rPr>
              <a:t>R, Center </a:t>
            </a:r>
            <a:r>
              <a:rPr lang="en-US" sz="1100" dirty="0">
                <a:effectLst/>
                <a:latin typeface="Calibri" panose="020F0502020204030204" pitchFamily="34" charset="0"/>
                <a:cs typeface="Calibri" panose="020F0502020204030204" pitchFamily="34" charset="0"/>
              </a:rPr>
              <a:t>for Causal Discovery team. The center for causal discovery of biomedical knowledge from big data. </a:t>
            </a:r>
            <a:r>
              <a:rPr lang="en-US" sz="1100" i="1" dirty="0">
                <a:effectLst/>
                <a:latin typeface="Calibri" panose="020F0502020204030204" pitchFamily="34" charset="0"/>
                <a:cs typeface="Calibri" panose="020F0502020204030204" pitchFamily="34" charset="0"/>
              </a:rPr>
              <a:t>Journal of the American Medical Informatics Association, </a:t>
            </a:r>
            <a:r>
              <a:rPr lang="en-US" sz="1100" dirty="0">
                <a:effectLst/>
                <a:latin typeface="Calibri" panose="020F0502020204030204" pitchFamily="34" charset="0"/>
                <a:cs typeface="Calibri" panose="020F0502020204030204" pitchFamily="34" charset="0"/>
              </a:rPr>
              <a:t>22 (2015) 1132-1136.</a:t>
            </a:r>
            <a:endParaRPr lang="en-US" sz="1100" dirty="0">
              <a:solidFill>
                <a:srgbClr val="FFFFC9"/>
              </a:solidFill>
              <a:effectLst/>
              <a:latin typeface="Calibri" panose="020F0502020204030204" pitchFamily="34" charset="0"/>
              <a:cs typeface="Calibri" panose="020F0502020204030204" pitchFamily="34" charset="0"/>
            </a:endParaRPr>
          </a:p>
          <a:p>
            <a:pPr eaLnBrk="1" hangingPunct="1">
              <a:lnSpc>
                <a:spcPct val="90000"/>
              </a:lnSpc>
              <a:buFont typeface="Wingdings" panose="05000000000000000000" pitchFamily="2" charset="2"/>
              <a:buNone/>
              <a:defRPr/>
            </a:pPr>
            <a:endParaRPr lang="en-US" sz="1800" dirty="0" smtClean="0">
              <a:effectLst/>
              <a:latin typeface="Times New Roman" panose="02020603050405020304" pitchFamily="18" charset="0"/>
              <a:cs typeface="Times New Roman" panose="02020603050405020304" pitchFamily="18" charset="0"/>
            </a:endParaRPr>
          </a:p>
          <a:p>
            <a:pPr eaLnBrk="1" hangingPunct="1">
              <a:lnSpc>
                <a:spcPct val="90000"/>
              </a:lnSpc>
              <a:buFont typeface="Wingdings" panose="05000000000000000000" pitchFamily="2" charset="2"/>
              <a:buNone/>
              <a:defRPr/>
            </a:pPr>
            <a:endParaRPr lang="en-US" sz="1600" dirty="0" smtClean="0"/>
          </a:p>
        </p:txBody>
      </p:sp>
      <p:pic>
        <p:nvPicPr>
          <p:cNvPr id="16388" name="Picture 3"/>
          <p:cNvPicPr>
            <a:picLocks noChangeAspect="1" noChangeArrowheads="1"/>
          </p:cNvPicPr>
          <p:nvPr/>
        </p:nvPicPr>
        <p:blipFill>
          <a:blip r:embed="rId3">
            <a:extLst>
              <a:ext uri="{28A0092B-C50C-407E-A947-70E740481C1C}">
                <a14:useLocalDpi xmlns:a14="http://schemas.microsoft.com/office/drawing/2010/main" val="0"/>
              </a:ext>
            </a:extLst>
          </a:blip>
          <a:srcRect l="17940" t="32703" r="17805" b="32553"/>
          <a:stretch>
            <a:fillRect/>
          </a:stretch>
        </p:blipFill>
        <p:spPr bwMode="auto">
          <a:xfrm>
            <a:off x="7185025" y="96838"/>
            <a:ext cx="1882775"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t="2393"/>
          <a:stretch/>
        </p:blipFill>
        <p:spPr bwMode="auto">
          <a:xfrm>
            <a:off x="1447800" y="4648200"/>
            <a:ext cx="5367718" cy="220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52" name="Rectangle 4"/>
          <p:cNvSpPr>
            <a:spLocks noGrp="1" noRot="1" noChangeArrowheads="1"/>
          </p:cNvSpPr>
          <p:nvPr>
            <p:ph type="title"/>
          </p:nvPr>
        </p:nvSpPr>
        <p:spPr>
          <a:xfrm>
            <a:off x="457200" y="0"/>
            <a:ext cx="8229600" cy="1143000"/>
          </a:xfrm>
        </p:spPr>
        <p:txBody>
          <a:bodyPr/>
          <a:lstStyle/>
          <a:p>
            <a:pPr eaLnBrk="1" hangingPunct="1">
              <a:defRPr/>
            </a:pPr>
            <a:r>
              <a:rPr lang="en-US" sz="2400" dirty="0" smtClean="0">
                <a:solidFill>
                  <a:srgbClr val="FFFF99"/>
                </a:solidFill>
                <a:effectLst/>
                <a:latin typeface="Calibri" panose="020F0502020204030204" pitchFamily="34" charset="0"/>
                <a:cs typeface="Calibri" panose="020F0502020204030204" pitchFamily="34" charset="0"/>
              </a:rPr>
              <a:t>Discovery of Tumor-specific Drivers </a:t>
            </a:r>
            <a:br>
              <a:rPr lang="en-US" sz="2400" dirty="0" smtClean="0">
                <a:solidFill>
                  <a:srgbClr val="FFFF99"/>
                </a:solidFill>
                <a:effectLst/>
                <a:latin typeface="Calibri" panose="020F0502020204030204" pitchFamily="34" charset="0"/>
                <a:cs typeface="Calibri" panose="020F0502020204030204" pitchFamily="34" charset="0"/>
              </a:rPr>
            </a:br>
            <a:r>
              <a:rPr lang="en-US" sz="2400" dirty="0" smtClean="0">
                <a:solidFill>
                  <a:srgbClr val="FFFF99"/>
                </a:solidFill>
                <a:effectLst/>
                <a:latin typeface="Calibri" panose="020F0502020204030204" pitchFamily="34" charset="0"/>
                <a:cs typeface="Calibri" panose="020F0502020204030204" pitchFamily="34" charset="0"/>
              </a:rPr>
              <a:t>and Pathways </a:t>
            </a:r>
            <a:r>
              <a:rPr lang="en-US" sz="2400" dirty="0">
                <a:solidFill>
                  <a:srgbClr val="FFFF99"/>
                </a:solidFill>
                <a:effectLst/>
                <a:latin typeface="Calibri" panose="020F0502020204030204" pitchFamily="34" charset="0"/>
                <a:cs typeface="Calibri" panose="020F0502020204030204" pitchFamily="34" charset="0"/>
              </a:rPr>
              <a:t>of </a:t>
            </a:r>
            <a:r>
              <a:rPr lang="en-US" sz="2400" dirty="0" smtClean="0">
                <a:solidFill>
                  <a:srgbClr val="FFFF99"/>
                </a:solidFill>
                <a:effectLst/>
                <a:latin typeface="Calibri" panose="020F0502020204030204" pitchFamily="34" charset="0"/>
                <a:cs typeface="Calibri" panose="020F0502020204030204" pitchFamily="34" charset="0"/>
              </a:rPr>
              <a:t>Cancer</a:t>
            </a:r>
            <a:endParaRPr lang="en-US" sz="2000" dirty="0" smtClean="0">
              <a:solidFill>
                <a:srgbClr val="FFFF99"/>
              </a:solidFill>
              <a:effectLst/>
              <a:latin typeface="Calibri" panose="020F0502020204030204" pitchFamily="34" charset="0"/>
              <a:cs typeface="Calibri" panose="020F0502020204030204" pitchFamily="34" charset="0"/>
            </a:endParaRPr>
          </a:p>
        </p:txBody>
      </p:sp>
      <p:sp>
        <p:nvSpPr>
          <p:cNvPr id="2053" name="Rectangle 5"/>
          <p:cNvSpPr>
            <a:spLocks noGrp="1" noChangeArrowheads="1"/>
          </p:cNvSpPr>
          <p:nvPr>
            <p:ph type="body" idx="1"/>
          </p:nvPr>
        </p:nvSpPr>
        <p:spPr>
          <a:xfrm>
            <a:off x="250825" y="1262063"/>
            <a:ext cx="8664575" cy="2243137"/>
          </a:xfrm>
        </p:spPr>
        <p:txBody>
          <a:bodyPr/>
          <a:lstStyle/>
          <a:p>
            <a:pPr eaLnBrk="1" hangingPunct="1">
              <a:lnSpc>
                <a:spcPct val="90000"/>
              </a:lnSpc>
              <a:buFont typeface="Wingdings" panose="05000000000000000000" pitchFamily="2" charset="2"/>
              <a:buNone/>
              <a:defRPr/>
            </a:pPr>
            <a:r>
              <a:rPr lang="en-US" sz="1800" dirty="0" smtClean="0">
                <a:solidFill>
                  <a:srgbClr val="FFFFC9"/>
                </a:solidFill>
                <a:effectLst/>
                <a:latin typeface="Calibri" panose="020F0502020204030204" pitchFamily="34" charset="0"/>
                <a:cs typeface="Calibri" panose="020F0502020204030204" pitchFamily="34" charset="0"/>
              </a:rPr>
              <a:t>Problem</a:t>
            </a:r>
            <a:r>
              <a:rPr lang="en-US" sz="1800" dirty="0" smtClean="0">
                <a:solidFill>
                  <a:srgbClr val="FFFF99"/>
                </a:solidFill>
                <a:effectLst/>
                <a:latin typeface="Calibri" panose="020F0502020204030204" pitchFamily="34" charset="0"/>
                <a:cs typeface="Calibri" panose="020F0502020204030204" pitchFamily="34" charset="0"/>
              </a:rPr>
              <a:t>: </a:t>
            </a:r>
            <a:r>
              <a:rPr lang="en-US" sz="1800" dirty="0" smtClean="0">
                <a:effectLst/>
                <a:latin typeface="Calibri" panose="020F0502020204030204" pitchFamily="34" charset="0"/>
                <a:cs typeface="Calibri" panose="020F0502020204030204" pitchFamily="34" charset="0"/>
              </a:rPr>
              <a:t>How to discover the genomic drivers and aberrant pathways in an individual tumor?</a:t>
            </a:r>
            <a:endParaRPr lang="en-US" sz="1800" dirty="0">
              <a:effectLst/>
              <a:latin typeface="Calibri" panose="020F0502020204030204" pitchFamily="34" charset="0"/>
              <a:cs typeface="Calibri" panose="020F0502020204030204" pitchFamily="34" charset="0"/>
            </a:endParaRPr>
          </a:p>
          <a:p>
            <a:pPr eaLnBrk="1" hangingPunct="1">
              <a:lnSpc>
                <a:spcPct val="90000"/>
              </a:lnSpc>
              <a:buFont typeface="Wingdings" panose="05000000000000000000" pitchFamily="2" charset="2"/>
              <a:buNone/>
              <a:defRPr/>
            </a:pPr>
            <a:r>
              <a:rPr lang="en-US" sz="1800" dirty="0" smtClean="0">
                <a:solidFill>
                  <a:srgbClr val="FFFFC9"/>
                </a:solidFill>
                <a:effectLst/>
                <a:latin typeface="Calibri" panose="020F0502020204030204" pitchFamily="34" charset="0"/>
                <a:cs typeface="Calibri" panose="020F0502020204030204" pitchFamily="34" charset="0"/>
              </a:rPr>
              <a:t>Approach</a:t>
            </a:r>
            <a:r>
              <a:rPr lang="en-US" sz="1800" dirty="0" smtClean="0">
                <a:solidFill>
                  <a:srgbClr val="FFFF99"/>
                </a:solidFill>
                <a:effectLst/>
                <a:latin typeface="Calibri" panose="020F0502020204030204" pitchFamily="34" charset="0"/>
                <a:cs typeface="Calibri" panose="020F0502020204030204" pitchFamily="34" charset="0"/>
              </a:rPr>
              <a:t>: </a:t>
            </a:r>
            <a:r>
              <a:rPr lang="en-US" sz="1800" dirty="0" smtClean="0">
                <a:effectLst/>
                <a:latin typeface="Calibri" panose="020F0502020204030204" pitchFamily="34" charset="0"/>
                <a:cs typeface="Calibri" panose="020F0502020204030204" pitchFamily="34" charset="0"/>
              </a:rPr>
              <a:t>Use an instance-specific causal discovery approach that learns a tumor-specific causal model between somatic genomic alterations (SGAs) and differential gene expression levels (DEGs).</a:t>
            </a:r>
            <a:endParaRPr lang="en-US" sz="1800" dirty="0">
              <a:effectLst/>
              <a:latin typeface="Calibri" panose="020F0502020204030204" pitchFamily="34" charset="0"/>
              <a:cs typeface="Calibri" panose="020F0502020204030204" pitchFamily="34" charset="0"/>
            </a:endParaRPr>
          </a:p>
          <a:p>
            <a:pPr eaLnBrk="1" hangingPunct="1">
              <a:lnSpc>
                <a:spcPct val="90000"/>
              </a:lnSpc>
              <a:buFont typeface="Wingdings" panose="05000000000000000000" pitchFamily="2" charset="2"/>
              <a:buNone/>
              <a:defRPr/>
            </a:pPr>
            <a:r>
              <a:rPr lang="en-US" sz="1800" dirty="0" smtClean="0">
                <a:solidFill>
                  <a:srgbClr val="FFFFC9"/>
                </a:solidFill>
                <a:effectLst/>
                <a:latin typeface="Calibri" panose="020F0502020204030204" pitchFamily="34" charset="0"/>
                <a:cs typeface="Calibri" panose="020F0502020204030204" pitchFamily="34" charset="0"/>
              </a:rPr>
              <a:t>Status</a:t>
            </a:r>
            <a:r>
              <a:rPr lang="en-US" sz="1800" dirty="0" smtClean="0">
                <a:solidFill>
                  <a:srgbClr val="FFFF99"/>
                </a:solidFill>
                <a:effectLst/>
                <a:latin typeface="Calibri" panose="020F0502020204030204" pitchFamily="34" charset="0"/>
                <a:cs typeface="Calibri" panose="020F0502020204030204" pitchFamily="34" charset="0"/>
              </a:rPr>
              <a:t>: </a:t>
            </a:r>
            <a:r>
              <a:rPr lang="en-US" sz="1800" dirty="0" smtClean="0">
                <a:effectLst/>
                <a:latin typeface="Calibri" panose="020F0502020204030204" pitchFamily="34" charset="0"/>
                <a:cs typeface="Calibri" panose="020F0502020204030204" pitchFamily="34" charset="0"/>
              </a:rPr>
              <a:t>Detect the drivers of immune tolerance (and susceptibility) and use them to predict sensitivity to immunotherapy in melanoma and other cancers.</a:t>
            </a:r>
          </a:p>
          <a:p>
            <a:pPr eaLnBrk="1" hangingPunct="1">
              <a:lnSpc>
                <a:spcPct val="90000"/>
              </a:lnSpc>
              <a:buFont typeface="Wingdings" panose="05000000000000000000" pitchFamily="2" charset="2"/>
              <a:buNone/>
              <a:defRPr/>
            </a:pPr>
            <a:r>
              <a:rPr lang="en-US" sz="1800" dirty="0" smtClean="0">
                <a:solidFill>
                  <a:srgbClr val="FFFFC9"/>
                </a:solidFill>
                <a:effectLst/>
                <a:latin typeface="Calibri" panose="020F0502020204030204" pitchFamily="34" charset="0"/>
                <a:cs typeface="Calibri" panose="020F0502020204030204" pitchFamily="34" charset="0"/>
              </a:rPr>
              <a:t>Project lead</a:t>
            </a:r>
            <a:r>
              <a:rPr lang="en-US" sz="1800" dirty="0" smtClean="0">
                <a:solidFill>
                  <a:srgbClr val="FFFF99"/>
                </a:solidFill>
                <a:effectLst/>
                <a:latin typeface="Calibri" panose="020F0502020204030204" pitchFamily="34" charset="0"/>
                <a:cs typeface="Calibri" panose="020F0502020204030204" pitchFamily="34" charset="0"/>
              </a:rPr>
              <a:t>: </a:t>
            </a:r>
            <a:r>
              <a:rPr lang="en-US" sz="1800" dirty="0" smtClean="0">
                <a:effectLst/>
                <a:latin typeface="Calibri" panose="020F0502020204030204" pitchFamily="34" charset="0"/>
                <a:cs typeface="Calibri" panose="020F0502020204030204" pitchFamily="34" charset="0"/>
              </a:rPr>
              <a:t>Xinghua Lu</a:t>
            </a:r>
          </a:p>
          <a:p>
            <a:pPr eaLnBrk="1" hangingPunct="1">
              <a:lnSpc>
                <a:spcPct val="90000"/>
              </a:lnSpc>
              <a:buNone/>
              <a:defRPr/>
            </a:pPr>
            <a:r>
              <a:rPr lang="en-US" sz="1800" dirty="0" smtClean="0">
                <a:solidFill>
                  <a:srgbClr val="FFFFC9"/>
                </a:solidFill>
                <a:effectLst/>
                <a:latin typeface="Calibri" panose="020F0502020204030204" pitchFamily="34" charset="0"/>
                <a:cs typeface="Calibri" panose="020F0502020204030204" pitchFamily="34" charset="0"/>
              </a:rPr>
              <a:t>Funding: </a:t>
            </a:r>
            <a:r>
              <a:rPr lang="en-US" sz="1800" dirty="0" smtClean="0">
                <a:effectLst/>
                <a:latin typeface="Calibri" panose="020F0502020204030204" pitchFamily="34" charset="0"/>
                <a:cs typeface="Calibri" panose="020F0502020204030204" pitchFamily="34" charset="0"/>
              </a:rPr>
              <a:t>UPMC ITTC (Role: Co-PI), NIH/NLM R01LM012011 (Role: Co-I)</a:t>
            </a:r>
          </a:p>
          <a:p>
            <a:pPr marL="0" indent="3175" eaLnBrk="1" hangingPunct="1">
              <a:lnSpc>
                <a:spcPct val="90000"/>
              </a:lnSpc>
              <a:spcBef>
                <a:spcPts val="600"/>
              </a:spcBef>
              <a:buNone/>
              <a:defRPr/>
            </a:pPr>
            <a:r>
              <a:rPr lang="en-US" sz="1100" dirty="0">
                <a:effectLst/>
                <a:latin typeface="Calibri" panose="020F0502020204030204" pitchFamily="34" charset="0"/>
                <a:cs typeface="Calibri" panose="020F0502020204030204" pitchFamily="34" charset="0"/>
              </a:rPr>
              <a:t>Cai C, Cooper GF, Lu KN, et al.  Systematic discovery of the functional impact of somatic genome alterations in individual tumors through tumor-specific causal inference. </a:t>
            </a:r>
            <a:r>
              <a:rPr lang="en-US" sz="1100" i="1" dirty="0">
                <a:effectLst/>
                <a:latin typeface="Calibri" panose="020F0502020204030204" pitchFamily="34" charset="0"/>
                <a:cs typeface="Calibri" panose="020F0502020204030204" pitchFamily="34" charset="0"/>
              </a:rPr>
              <a:t>PLOS Computational Biology</a:t>
            </a:r>
            <a:r>
              <a:rPr lang="en-US" sz="1100" dirty="0">
                <a:effectLst/>
                <a:latin typeface="Calibri" panose="020F0502020204030204" pitchFamily="34" charset="0"/>
                <a:cs typeface="Calibri" panose="020F0502020204030204" pitchFamily="34" charset="0"/>
              </a:rPr>
              <a:t> (2019).</a:t>
            </a:r>
          </a:p>
          <a:p>
            <a:pPr eaLnBrk="1" hangingPunct="1">
              <a:lnSpc>
                <a:spcPct val="90000"/>
              </a:lnSpc>
              <a:buFont typeface="Wingdings" panose="05000000000000000000" pitchFamily="2" charset="2"/>
              <a:buNone/>
              <a:defRPr/>
            </a:pPr>
            <a:endParaRPr lang="en-US" sz="1800" dirty="0" smtClean="0">
              <a:effectLst/>
              <a:latin typeface="Calibri" panose="020F0502020204030204" pitchFamily="34" charset="0"/>
              <a:cs typeface="Calibri" panose="020F0502020204030204" pitchFamily="34" charset="0"/>
            </a:endParaRPr>
          </a:p>
          <a:p>
            <a:pPr eaLnBrk="1" hangingPunct="1">
              <a:lnSpc>
                <a:spcPct val="90000"/>
              </a:lnSpc>
              <a:buFont typeface="Wingdings" panose="05000000000000000000" pitchFamily="2" charset="2"/>
              <a:buNone/>
              <a:defRPr/>
            </a:pPr>
            <a:endParaRPr lang="en-US" sz="2000" dirty="0" smtClean="0"/>
          </a:p>
        </p:txBody>
      </p:sp>
      <p:pic>
        <p:nvPicPr>
          <p:cNvPr id="17" name="Picture 16"/>
          <p:cNvPicPr/>
          <p:nvPr/>
        </p:nvPicPr>
        <p:blipFill>
          <a:blip r:embed="rId3"/>
          <a:stretch>
            <a:fillRect/>
          </a:stretch>
        </p:blipFill>
        <p:spPr>
          <a:xfrm>
            <a:off x="1219200" y="4267200"/>
            <a:ext cx="6553200" cy="251333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bwMode="auto">
          <a:xfrm>
            <a:off x="838200" y="4572000"/>
            <a:ext cx="7239000" cy="2209800"/>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Garamond" pitchFamily="18" charset="0"/>
            </a:endParaRPr>
          </a:p>
        </p:txBody>
      </p:sp>
      <p:sp>
        <p:nvSpPr>
          <p:cNvPr id="26626" name="Rectangle 4"/>
          <p:cNvSpPr>
            <a:spLocks noGrp="1" noRot="1" noChangeArrowheads="1"/>
          </p:cNvSpPr>
          <p:nvPr>
            <p:ph type="title"/>
          </p:nvPr>
        </p:nvSpPr>
        <p:spPr>
          <a:xfrm>
            <a:off x="914400" y="381000"/>
            <a:ext cx="7781925" cy="1143000"/>
          </a:xfrm>
        </p:spPr>
        <p:txBody>
          <a:bodyPr/>
          <a:lstStyle/>
          <a:p>
            <a:pPr algn="l" eaLnBrk="1" hangingPunct="1"/>
            <a:r>
              <a:rPr lang="en-US" altLang="en-US" sz="2400" dirty="0" smtClean="0">
                <a:solidFill>
                  <a:srgbClr val="FFFF99"/>
                </a:solidFill>
                <a:effectLst/>
                <a:latin typeface="Calibri" panose="020F0502020204030204" pitchFamily="34" charset="0"/>
                <a:cs typeface="Calibri" panose="020F0502020204030204" pitchFamily="34" charset="0"/>
              </a:rPr>
              <a:t>Detection and Characterization of </a:t>
            </a:r>
            <a:br>
              <a:rPr lang="en-US" altLang="en-US" sz="2400" dirty="0" smtClean="0">
                <a:solidFill>
                  <a:srgbClr val="FFFF99"/>
                </a:solidFill>
                <a:effectLst/>
                <a:latin typeface="Calibri" panose="020F0502020204030204" pitchFamily="34" charset="0"/>
                <a:cs typeface="Calibri" panose="020F0502020204030204" pitchFamily="34" charset="0"/>
              </a:rPr>
            </a:br>
            <a:r>
              <a:rPr lang="en-US" altLang="en-US" sz="2400" dirty="0" smtClean="0">
                <a:solidFill>
                  <a:srgbClr val="FFFF99"/>
                </a:solidFill>
                <a:effectLst/>
                <a:latin typeface="Calibri" panose="020F0502020204030204" pitchFamily="34" charset="0"/>
                <a:cs typeface="Calibri" panose="020F0502020204030204" pitchFamily="34" charset="0"/>
              </a:rPr>
              <a:t>Disease </a:t>
            </a:r>
            <a:r>
              <a:rPr lang="en-US" altLang="en-US" sz="2400" dirty="0">
                <a:solidFill>
                  <a:srgbClr val="FFFF99"/>
                </a:solidFill>
                <a:effectLst/>
                <a:latin typeface="Calibri" panose="020F0502020204030204" pitchFamily="34" charset="0"/>
                <a:cs typeface="Calibri" panose="020F0502020204030204" pitchFamily="34" charset="0"/>
              </a:rPr>
              <a:t>O</a:t>
            </a:r>
            <a:r>
              <a:rPr lang="en-US" altLang="en-US" sz="2400" dirty="0" smtClean="0">
                <a:solidFill>
                  <a:srgbClr val="FFFF99"/>
                </a:solidFill>
                <a:effectLst/>
                <a:latin typeface="Calibri" panose="020F0502020204030204" pitchFamily="34" charset="0"/>
                <a:cs typeface="Calibri" panose="020F0502020204030204" pitchFamily="34" charset="0"/>
              </a:rPr>
              <a:t>utbreaks </a:t>
            </a:r>
            <a:r>
              <a:rPr lang="en-US" altLang="en-US" sz="2400" dirty="0">
                <a:solidFill>
                  <a:srgbClr val="FFFF99"/>
                </a:solidFill>
                <a:effectLst/>
                <a:latin typeface="Calibri" panose="020F0502020204030204" pitchFamily="34" charset="0"/>
                <a:cs typeface="Calibri" panose="020F0502020204030204" pitchFamily="34" charset="0"/>
              </a:rPr>
              <a:t>U</a:t>
            </a:r>
            <a:r>
              <a:rPr lang="en-US" altLang="en-US" sz="2400" dirty="0" smtClean="0">
                <a:solidFill>
                  <a:srgbClr val="FFFF99"/>
                </a:solidFill>
                <a:effectLst/>
                <a:latin typeface="Calibri" panose="020F0502020204030204" pitchFamily="34" charset="0"/>
                <a:cs typeface="Calibri" panose="020F0502020204030204" pitchFamily="34" charset="0"/>
              </a:rPr>
              <a:t>sing </a:t>
            </a:r>
            <a:r>
              <a:rPr lang="en-US" altLang="en-US" sz="2400" dirty="0">
                <a:solidFill>
                  <a:srgbClr val="FFFF99"/>
                </a:solidFill>
                <a:effectLst/>
                <a:latin typeface="Calibri" panose="020F0502020204030204" pitchFamily="34" charset="0"/>
                <a:cs typeface="Calibri" panose="020F0502020204030204" pitchFamily="34" charset="0"/>
              </a:rPr>
              <a:t>P</a:t>
            </a:r>
            <a:r>
              <a:rPr lang="en-US" altLang="en-US" sz="2400" dirty="0" smtClean="0">
                <a:solidFill>
                  <a:srgbClr val="FFFF99"/>
                </a:solidFill>
                <a:effectLst/>
                <a:latin typeface="Calibri" panose="020F0502020204030204" pitchFamily="34" charset="0"/>
                <a:cs typeface="Calibri" panose="020F0502020204030204" pitchFamily="34" charset="0"/>
              </a:rPr>
              <a:t>robabilistic </a:t>
            </a:r>
            <a:r>
              <a:rPr lang="en-US" altLang="en-US" sz="2400" dirty="0">
                <a:solidFill>
                  <a:srgbClr val="FFFF99"/>
                </a:solidFill>
                <a:effectLst/>
                <a:latin typeface="Calibri" panose="020F0502020204030204" pitchFamily="34" charset="0"/>
                <a:cs typeface="Calibri" panose="020F0502020204030204" pitchFamily="34" charset="0"/>
              </a:rPr>
              <a:t>M</a:t>
            </a:r>
            <a:r>
              <a:rPr lang="en-US" altLang="en-US" sz="2400" dirty="0" smtClean="0">
                <a:solidFill>
                  <a:srgbClr val="FFFF99"/>
                </a:solidFill>
                <a:effectLst/>
                <a:latin typeface="Calibri" panose="020F0502020204030204" pitchFamily="34" charset="0"/>
                <a:cs typeface="Calibri" panose="020F0502020204030204" pitchFamily="34" charset="0"/>
              </a:rPr>
              <a:t>odeling</a:t>
            </a:r>
            <a:endParaRPr lang="en-US" altLang="en-US" sz="2000" dirty="0" smtClean="0">
              <a:solidFill>
                <a:srgbClr val="FFFF99"/>
              </a:solidFill>
              <a:effectLst/>
              <a:latin typeface="Calibri" panose="020F0502020204030204" pitchFamily="34" charset="0"/>
              <a:cs typeface="Calibri" panose="020F0502020204030204" pitchFamily="34" charset="0"/>
            </a:endParaRPr>
          </a:p>
        </p:txBody>
      </p:sp>
      <p:sp>
        <p:nvSpPr>
          <p:cNvPr id="2053" name="Rectangle 5"/>
          <p:cNvSpPr>
            <a:spLocks noGrp="1" noChangeArrowheads="1"/>
          </p:cNvSpPr>
          <p:nvPr>
            <p:ph type="body" idx="1"/>
          </p:nvPr>
        </p:nvSpPr>
        <p:spPr>
          <a:xfrm>
            <a:off x="304800" y="1495425"/>
            <a:ext cx="8839200" cy="2274888"/>
          </a:xfrm>
        </p:spPr>
        <p:txBody>
          <a:bodyPr/>
          <a:lstStyle/>
          <a:p>
            <a:pPr eaLnBrk="1" hangingPunct="1">
              <a:lnSpc>
                <a:spcPct val="90000"/>
              </a:lnSpc>
              <a:spcBef>
                <a:spcPts val="432"/>
              </a:spcBef>
              <a:spcAft>
                <a:spcPts val="600"/>
              </a:spcAft>
              <a:buFont typeface="Wingdings" panose="05000000000000000000" pitchFamily="2" charset="2"/>
              <a:buNone/>
              <a:defRPr/>
            </a:pPr>
            <a:r>
              <a:rPr lang="en-US" sz="1800" dirty="0" smtClean="0">
                <a:solidFill>
                  <a:srgbClr val="FFFF99"/>
                </a:solidFill>
                <a:effectLst/>
                <a:latin typeface="Calibri" panose="020F0502020204030204" pitchFamily="34" charset="0"/>
                <a:cs typeface="Calibri" panose="020F0502020204030204" pitchFamily="34" charset="0"/>
              </a:rPr>
              <a:t>Problem: </a:t>
            </a:r>
            <a:r>
              <a:rPr lang="en-US" sz="1800" dirty="0" smtClean="0">
                <a:effectLst/>
                <a:latin typeface="Calibri" panose="020F0502020204030204" pitchFamily="34" charset="0"/>
                <a:cs typeface="Calibri" panose="020F0502020204030204" pitchFamily="34" charset="0"/>
              </a:rPr>
              <a:t>How to detect and characterize new outbreaks of infectious disease in the population?</a:t>
            </a:r>
            <a:endParaRPr lang="en-US" sz="1800" dirty="0">
              <a:effectLst/>
              <a:latin typeface="Calibri" panose="020F0502020204030204" pitchFamily="34" charset="0"/>
              <a:cs typeface="Calibri" panose="020F0502020204030204" pitchFamily="34" charset="0"/>
            </a:endParaRPr>
          </a:p>
          <a:p>
            <a:pPr eaLnBrk="1" hangingPunct="1">
              <a:lnSpc>
                <a:spcPct val="90000"/>
              </a:lnSpc>
              <a:spcBef>
                <a:spcPts val="432"/>
              </a:spcBef>
              <a:spcAft>
                <a:spcPts val="600"/>
              </a:spcAft>
              <a:buFont typeface="Wingdings" panose="05000000000000000000" pitchFamily="2" charset="2"/>
              <a:buNone/>
              <a:defRPr/>
            </a:pPr>
            <a:r>
              <a:rPr lang="en-US" sz="1800" dirty="0" smtClean="0">
                <a:solidFill>
                  <a:srgbClr val="FFFF99"/>
                </a:solidFill>
                <a:effectLst/>
                <a:latin typeface="Calibri" panose="020F0502020204030204" pitchFamily="34" charset="0"/>
                <a:cs typeface="Calibri" panose="020F0502020204030204" pitchFamily="34" charset="0"/>
              </a:rPr>
              <a:t>Approach: </a:t>
            </a:r>
            <a:r>
              <a:rPr lang="en-US" sz="1800" dirty="0" smtClean="0">
                <a:effectLst/>
                <a:latin typeface="Calibri" panose="020F0502020204030204" pitchFamily="34" charset="0"/>
                <a:cs typeface="Calibri" panose="020F0502020204030204" pitchFamily="34" charset="0"/>
              </a:rPr>
              <a:t>Use Bayesian methods to learn epidemiological models from multiple sources of data, including EMR data and population measurements, such as positive test results.</a:t>
            </a:r>
          </a:p>
          <a:p>
            <a:pPr eaLnBrk="1" hangingPunct="1">
              <a:lnSpc>
                <a:spcPct val="90000"/>
              </a:lnSpc>
              <a:spcBef>
                <a:spcPts val="432"/>
              </a:spcBef>
              <a:spcAft>
                <a:spcPts val="600"/>
              </a:spcAft>
              <a:buNone/>
              <a:defRPr/>
            </a:pPr>
            <a:r>
              <a:rPr lang="en-US" sz="1800" dirty="0" smtClean="0">
                <a:solidFill>
                  <a:srgbClr val="FFFF99"/>
                </a:solidFill>
                <a:effectLst/>
                <a:latin typeface="Calibri" panose="020F0502020204030204" pitchFamily="34" charset="0"/>
                <a:cs typeface="Calibri" panose="020F0502020204030204" pitchFamily="34" charset="0"/>
              </a:rPr>
              <a:t>Status: </a:t>
            </a:r>
            <a:r>
              <a:rPr lang="en-US" sz="1800" dirty="0" smtClean="0">
                <a:effectLst/>
                <a:latin typeface="Calibri" panose="020F0502020204030204" pitchFamily="34" charset="0"/>
                <a:cs typeface="Calibri" panose="020F0502020204030204" pitchFamily="34" charset="0"/>
              </a:rPr>
              <a:t>Current focus is on predicting Covid-19 population-level outcomes and </a:t>
            </a:r>
            <a:r>
              <a:rPr lang="en-US" sz="1800" dirty="0">
                <a:effectLst/>
                <a:latin typeface="Calibri" panose="020F0502020204030204" pitchFamily="34" charset="0"/>
                <a:cs typeface="Calibri" panose="020F0502020204030204" pitchFamily="34" charset="0"/>
              </a:rPr>
              <a:t>on detecting outbreaks of novel </a:t>
            </a:r>
            <a:r>
              <a:rPr lang="en-US" sz="1800" dirty="0" smtClean="0">
                <a:effectLst/>
                <a:latin typeface="Calibri" panose="020F0502020204030204" pitchFamily="34" charset="0"/>
                <a:cs typeface="Calibri" panose="020F0502020204030204" pitchFamily="34" charset="0"/>
              </a:rPr>
              <a:t>diseases, such as a novel viral disease in the future.</a:t>
            </a:r>
            <a:endParaRPr lang="en-US" sz="1800" dirty="0" smtClean="0">
              <a:solidFill>
                <a:srgbClr val="FFFF99"/>
              </a:solidFill>
              <a:effectLst/>
              <a:latin typeface="Calibri" panose="020F0502020204030204" pitchFamily="34" charset="0"/>
              <a:cs typeface="Calibri" panose="020F0502020204030204" pitchFamily="34" charset="0"/>
            </a:endParaRPr>
          </a:p>
          <a:p>
            <a:pPr eaLnBrk="1" hangingPunct="1">
              <a:lnSpc>
                <a:spcPct val="90000"/>
              </a:lnSpc>
              <a:spcBef>
                <a:spcPts val="432"/>
              </a:spcBef>
              <a:buNone/>
              <a:defRPr/>
            </a:pPr>
            <a:r>
              <a:rPr lang="en-US" sz="1800" dirty="0">
                <a:solidFill>
                  <a:srgbClr val="FFFF99"/>
                </a:solidFill>
                <a:effectLst/>
                <a:latin typeface="Calibri" panose="020F0502020204030204" pitchFamily="34" charset="0"/>
                <a:cs typeface="Calibri" panose="020F0502020204030204" pitchFamily="34" charset="0"/>
              </a:rPr>
              <a:t>Project lead: </a:t>
            </a:r>
            <a:r>
              <a:rPr lang="en-US" sz="1800" dirty="0" smtClean="0">
                <a:effectLst/>
                <a:latin typeface="Calibri" panose="020F0502020204030204" pitchFamily="34" charset="0"/>
                <a:cs typeface="Calibri" panose="020F0502020204030204" pitchFamily="34" charset="0"/>
              </a:rPr>
              <a:t>Greg Cooper</a:t>
            </a:r>
            <a:endParaRPr lang="en-US" sz="1800" dirty="0">
              <a:effectLst/>
              <a:latin typeface="Calibri" panose="020F0502020204030204" pitchFamily="34" charset="0"/>
              <a:cs typeface="Calibri" panose="020F0502020204030204" pitchFamily="34" charset="0"/>
            </a:endParaRPr>
          </a:p>
          <a:p>
            <a:pPr eaLnBrk="1" hangingPunct="1">
              <a:lnSpc>
                <a:spcPct val="90000"/>
              </a:lnSpc>
              <a:buNone/>
              <a:defRPr/>
            </a:pPr>
            <a:r>
              <a:rPr lang="en-US" sz="1800" dirty="0">
                <a:solidFill>
                  <a:srgbClr val="FFFFC9"/>
                </a:solidFill>
                <a:effectLst/>
                <a:latin typeface="Calibri" panose="020F0502020204030204" pitchFamily="34" charset="0"/>
                <a:cs typeface="Calibri" panose="020F0502020204030204" pitchFamily="34" charset="0"/>
              </a:rPr>
              <a:t>Funding</a:t>
            </a:r>
            <a:r>
              <a:rPr lang="en-US" sz="1800" dirty="0" smtClean="0">
                <a:solidFill>
                  <a:srgbClr val="FFFFC9"/>
                </a:solidFill>
                <a:effectLst/>
                <a:latin typeface="Calibri" panose="020F0502020204030204" pitchFamily="34" charset="0"/>
                <a:cs typeface="Calibri" panose="020F0502020204030204" pitchFamily="34" charset="0"/>
              </a:rPr>
              <a:t>: </a:t>
            </a:r>
            <a:r>
              <a:rPr lang="en-US" sz="1800" dirty="0" smtClean="0">
                <a:effectLst/>
                <a:latin typeface="Calibri" panose="020F0502020204030204" pitchFamily="34" charset="0"/>
                <a:cs typeface="Calibri" panose="020F0502020204030204" pitchFamily="34" charset="0"/>
              </a:rPr>
              <a:t>NIH/NLM R01LM011370  (Role: Co-I)</a:t>
            </a:r>
          </a:p>
          <a:p>
            <a:pPr marL="0" indent="3175" eaLnBrk="1" hangingPunct="1">
              <a:lnSpc>
                <a:spcPct val="90000"/>
              </a:lnSpc>
              <a:spcBef>
                <a:spcPts val="600"/>
              </a:spcBef>
              <a:buNone/>
              <a:defRPr/>
            </a:pPr>
            <a:r>
              <a:rPr lang="en-US" sz="1200" dirty="0">
                <a:effectLst/>
                <a:latin typeface="Calibri" panose="020F0502020204030204" pitchFamily="34" charset="0"/>
                <a:cs typeface="Calibri" panose="020F0502020204030204" pitchFamily="34" charset="0"/>
              </a:rPr>
              <a:t>Cooper GF, Villamarin R, Tsui FC, Millett N, Espino JU, Wagner MM. A method for detecting and characterizing outbreaks of infectious disease from clinical reports. </a:t>
            </a:r>
            <a:r>
              <a:rPr lang="en-US" sz="1200" i="1" dirty="0">
                <a:effectLst/>
                <a:latin typeface="Calibri" panose="020F0502020204030204" pitchFamily="34" charset="0"/>
                <a:cs typeface="Calibri" panose="020F0502020204030204" pitchFamily="34" charset="0"/>
              </a:rPr>
              <a:t>Journal of </a:t>
            </a:r>
            <a:r>
              <a:rPr lang="en-US" sz="1200" i="1" dirty="0" smtClean="0">
                <a:effectLst/>
                <a:latin typeface="Calibri" panose="020F0502020204030204" pitchFamily="34" charset="0"/>
                <a:cs typeface="Calibri" panose="020F0502020204030204" pitchFamily="34" charset="0"/>
              </a:rPr>
              <a:t>Biomedical </a:t>
            </a:r>
            <a:r>
              <a:rPr lang="en-US" sz="1200" i="1" dirty="0">
                <a:effectLst/>
                <a:latin typeface="Calibri" panose="020F0502020204030204" pitchFamily="34" charset="0"/>
                <a:cs typeface="Calibri" panose="020F0502020204030204" pitchFamily="34" charset="0"/>
              </a:rPr>
              <a:t>I</a:t>
            </a:r>
            <a:r>
              <a:rPr lang="en-US" sz="1200" i="1" dirty="0" smtClean="0">
                <a:effectLst/>
                <a:latin typeface="Calibri" panose="020F0502020204030204" pitchFamily="34" charset="0"/>
                <a:cs typeface="Calibri" panose="020F0502020204030204" pitchFamily="34" charset="0"/>
              </a:rPr>
              <a:t>nformatics</a:t>
            </a:r>
            <a:r>
              <a:rPr lang="en-US" sz="1200" dirty="0" smtClean="0">
                <a:effectLst/>
                <a:latin typeface="Calibri" panose="020F0502020204030204" pitchFamily="34" charset="0"/>
                <a:cs typeface="Calibri" panose="020F0502020204030204" pitchFamily="34" charset="0"/>
              </a:rPr>
              <a:t>, 53 (2015) 15-26</a:t>
            </a:r>
            <a:r>
              <a:rPr lang="en-US" sz="1200" dirty="0">
                <a:effectLst/>
                <a:latin typeface="Calibri" panose="020F0502020204030204" pitchFamily="34" charset="0"/>
                <a:cs typeface="Calibri" panose="020F0502020204030204" pitchFamily="34" charset="0"/>
              </a:rPr>
              <a:t>.</a:t>
            </a:r>
            <a:endParaRPr lang="en-US" sz="1200" dirty="0" smtClean="0">
              <a:latin typeface="Calibri" panose="020F0502020204030204" pitchFamily="34" charset="0"/>
              <a:cs typeface="Calibri" panose="020F0502020204030204" pitchFamily="34" charset="0"/>
            </a:endParaRPr>
          </a:p>
        </p:txBody>
      </p:sp>
      <p:pic>
        <p:nvPicPr>
          <p:cNvPr id="26628" name="Picture 4" descr="http://s3.amazonaws.com/pclive-elsevier/proofs/elsevier/YJBIN/2223/images/gr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4648200"/>
            <a:ext cx="6940296" cy="20655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9" name="Picture 4"/>
          <p:cNvPicPr>
            <a:picLocks noChangeAspect="1" noChangeArrowheads="1"/>
          </p:cNvPicPr>
          <p:nvPr/>
        </p:nvPicPr>
        <p:blipFill>
          <a:blip r:embed="rId4">
            <a:extLst>
              <a:ext uri="{28A0092B-C50C-407E-A947-70E740481C1C}">
                <a14:useLocalDpi xmlns:a14="http://schemas.microsoft.com/office/drawing/2010/main" val="0"/>
              </a:ext>
            </a:extLst>
          </a:blip>
          <a:srcRect l="82394" t="15192" r="9584" b="72354"/>
          <a:stretch>
            <a:fillRect/>
          </a:stretch>
        </p:blipFill>
        <p:spPr bwMode="auto">
          <a:xfrm>
            <a:off x="6496050" y="45067"/>
            <a:ext cx="2590800" cy="7661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52" name="Rectangle 4"/>
          <p:cNvSpPr>
            <a:spLocks noGrp="1" noRot="1" noChangeArrowheads="1"/>
          </p:cNvSpPr>
          <p:nvPr>
            <p:ph type="title"/>
          </p:nvPr>
        </p:nvSpPr>
        <p:spPr>
          <a:xfrm>
            <a:off x="76200" y="76200"/>
            <a:ext cx="8839200" cy="1143000"/>
          </a:xfrm>
        </p:spPr>
        <p:txBody>
          <a:bodyPr/>
          <a:lstStyle/>
          <a:p>
            <a:pPr eaLnBrk="1" hangingPunct="1">
              <a:defRPr/>
            </a:pPr>
            <a:r>
              <a:rPr lang="en-US" sz="2400" dirty="0" smtClean="0">
                <a:solidFill>
                  <a:srgbClr val="FFFF99"/>
                </a:solidFill>
                <a:effectLst/>
                <a:latin typeface="Calibri" panose="020F0502020204030204" pitchFamily="34" charset="0"/>
                <a:cs typeface="Calibri" panose="020F0502020204030204" pitchFamily="34" charset="0"/>
              </a:rPr>
              <a:t>Machine-Learning-based </a:t>
            </a:r>
            <a:r>
              <a:rPr lang="en-US" sz="2400" dirty="0">
                <a:solidFill>
                  <a:srgbClr val="FFFF99"/>
                </a:solidFill>
                <a:effectLst/>
                <a:latin typeface="Calibri" panose="020F0502020204030204" pitchFamily="34" charset="0"/>
                <a:cs typeface="Calibri" panose="020F0502020204030204" pitchFamily="34" charset="0"/>
              </a:rPr>
              <a:t>C</a:t>
            </a:r>
            <a:r>
              <a:rPr lang="en-US" sz="2400" dirty="0" smtClean="0">
                <a:solidFill>
                  <a:srgbClr val="FFFF99"/>
                </a:solidFill>
                <a:effectLst/>
                <a:latin typeface="Calibri" panose="020F0502020204030204" pitchFamily="34" charset="0"/>
                <a:cs typeface="Calibri" panose="020F0502020204030204" pitchFamily="34" charset="0"/>
              </a:rPr>
              <a:t>linical </a:t>
            </a:r>
            <a:r>
              <a:rPr lang="en-US" sz="2400" dirty="0">
                <a:solidFill>
                  <a:srgbClr val="FFFF99"/>
                </a:solidFill>
                <a:effectLst/>
                <a:latin typeface="Calibri" panose="020F0502020204030204" pitchFamily="34" charset="0"/>
                <a:cs typeface="Calibri" panose="020F0502020204030204" pitchFamily="34" charset="0"/>
              </a:rPr>
              <a:t>A</a:t>
            </a:r>
            <a:r>
              <a:rPr lang="en-US" sz="2400" dirty="0" smtClean="0">
                <a:solidFill>
                  <a:srgbClr val="FFFF99"/>
                </a:solidFill>
                <a:effectLst/>
                <a:latin typeface="Calibri" panose="020F0502020204030204" pitchFamily="34" charset="0"/>
                <a:cs typeface="Calibri" panose="020F0502020204030204" pitchFamily="34" charset="0"/>
              </a:rPr>
              <a:t>lerting</a:t>
            </a:r>
            <a:endParaRPr lang="en-US" sz="2000" dirty="0" smtClean="0">
              <a:solidFill>
                <a:srgbClr val="FFFF99"/>
              </a:solidFill>
              <a:effectLst/>
              <a:latin typeface="Calibri" panose="020F0502020204030204" pitchFamily="34" charset="0"/>
              <a:cs typeface="Calibri" panose="020F0502020204030204" pitchFamily="34" charset="0"/>
            </a:endParaRPr>
          </a:p>
        </p:txBody>
      </p:sp>
      <p:sp>
        <p:nvSpPr>
          <p:cNvPr id="2053" name="Rectangle 5"/>
          <p:cNvSpPr>
            <a:spLocks noGrp="1" noChangeArrowheads="1"/>
          </p:cNvSpPr>
          <p:nvPr>
            <p:ph type="body" idx="1"/>
          </p:nvPr>
        </p:nvSpPr>
        <p:spPr>
          <a:xfrm>
            <a:off x="381000" y="990600"/>
            <a:ext cx="7727950" cy="2895600"/>
          </a:xfrm>
        </p:spPr>
        <p:txBody>
          <a:bodyPr/>
          <a:lstStyle/>
          <a:p>
            <a:pPr eaLnBrk="1" hangingPunct="1">
              <a:lnSpc>
                <a:spcPct val="90000"/>
              </a:lnSpc>
              <a:buFont typeface="Wingdings" panose="05000000000000000000" pitchFamily="2" charset="2"/>
              <a:buNone/>
              <a:defRPr/>
            </a:pPr>
            <a:r>
              <a:rPr lang="en-US" sz="1800" dirty="0" smtClean="0">
                <a:solidFill>
                  <a:srgbClr val="FFFFC9"/>
                </a:solidFill>
                <a:effectLst/>
                <a:latin typeface="Calibri" panose="020F0502020204030204" pitchFamily="34" charset="0"/>
                <a:cs typeface="Calibri" panose="020F0502020204030204" pitchFamily="34" charset="0"/>
              </a:rPr>
              <a:t>Problem: </a:t>
            </a:r>
            <a:r>
              <a:rPr lang="en-US" sz="1800" dirty="0" smtClean="0">
                <a:effectLst/>
                <a:latin typeface="Calibri" panose="020F0502020204030204" pitchFamily="34" charset="0"/>
                <a:cs typeface="Calibri" panose="020F0502020204030204" pitchFamily="34" charset="0"/>
              </a:rPr>
              <a:t>How to detect in real time a wide variety of medical errors from data in the EMR?</a:t>
            </a:r>
            <a:endParaRPr lang="en-US" sz="1800" dirty="0">
              <a:effectLst/>
              <a:latin typeface="Calibri" panose="020F0502020204030204" pitchFamily="34" charset="0"/>
              <a:cs typeface="Calibri" panose="020F0502020204030204" pitchFamily="34" charset="0"/>
            </a:endParaRPr>
          </a:p>
          <a:p>
            <a:pPr eaLnBrk="1" hangingPunct="1">
              <a:lnSpc>
                <a:spcPct val="90000"/>
              </a:lnSpc>
              <a:buFont typeface="Wingdings" panose="05000000000000000000" pitchFamily="2" charset="2"/>
              <a:buNone/>
              <a:defRPr/>
            </a:pPr>
            <a:r>
              <a:rPr lang="en-US" sz="1800" dirty="0" smtClean="0">
                <a:solidFill>
                  <a:srgbClr val="FFFFC9"/>
                </a:solidFill>
                <a:effectLst/>
                <a:latin typeface="Calibri" panose="020F0502020204030204" pitchFamily="34" charset="0"/>
                <a:cs typeface="Calibri" panose="020F0502020204030204" pitchFamily="34" charset="0"/>
              </a:rPr>
              <a:t>Approach: </a:t>
            </a:r>
            <a:r>
              <a:rPr lang="en-US" sz="1800" dirty="0" smtClean="0">
                <a:effectLst/>
                <a:latin typeface="Calibri" panose="020F0502020204030204" pitchFamily="34" charset="0"/>
                <a:cs typeface="Calibri" panose="020F0502020204030204" pitchFamily="34" charset="0"/>
              </a:rPr>
              <a:t>Use machine learning to construct a probabilistic model of usual care. If current care of a patient is highly unusual according to the model, raise an alert.</a:t>
            </a:r>
          </a:p>
          <a:p>
            <a:pPr eaLnBrk="1" hangingPunct="1">
              <a:lnSpc>
                <a:spcPct val="90000"/>
              </a:lnSpc>
              <a:buFont typeface="Wingdings" panose="05000000000000000000" pitchFamily="2" charset="2"/>
              <a:buNone/>
              <a:defRPr/>
            </a:pPr>
            <a:r>
              <a:rPr lang="en-US" sz="1800" dirty="0" smtClean="0">
                <a:solidFill>
                  <a:srgbClr val="FFFFC9"/>
                </a:solidFill>
                <a:effectLst/>
                <a:latin typeface="Calibri" panose="020F0502020204030204" pitchFamily="34" charset="0"/>
                <a:cs typeface="Calibri" panose="020F0502020204030204" pitchFamily="34" charset="0"/>
              </a:rPr>
              <a:t>Status: </a:t>
            </a:r>
            <a:r>
              <a:rPr lang="en-US" sz="1800" dirty="0" smtClean="0">
                <a:effectLst/>
                <a:latin typeface="Calibri" panose="020F0502020204030204" pitchFamily="34" charset="0"/>
                <a:cs typeface="Calibri" panose="020F0502020204030204" pitchFamily="34" charset="0"/>
              </a:rPr>
              <a:t>An alerting system has been developed that can run in real time on UPMC ICU patients. A prospective evaluation of the method on ICU patient cases is being completed.</a:t>
            </a:r>
            <a:endParaRPr lang="en-US" sz="1800" dirty="0">
              <a:effectLst/>
              <a:latin typeface="Calibri" panose="020F0502020204030204" pitchFamily="34" charset="0"/>
              <a:cs typeface="Calibri" panose="020F0502020204030204" pitchFamily="34" charset="0"/>
            </a:endParaRPr>
          </a:p>
          <a:p>
            <a:pPr marL="342900" lvl="1" indent="-342900" eaLnBrk="1" hangingPunct="1">
              <a:lnSpc>
                <a:spcPct val="90000"/>
              </a:lnSpc>
              <a:buClr>
                <a:schemeClr val="hlink"/>
              </a:buClr>
              <a:buFont typeface="Wingdings" panose="05000000000000000000" pitchFamily="2" charset="2"/>
              <a:buNone/>
              <a:defRPr/>
            </a:pPr>
            <a:r>
              <a:rPr lang="en-US" sz="1800" dirty="0" smtClean="0">
                <a:solidFill>
                  <a:srgbClr val="FFFFC9"/>
                </a:solidFill>
                <a:effectLst/>
                <a:latin typeface="Calibri" panose="020F0502020204030204" pitchFamily="34" charset="0"/>
                <a:cs typeface="Calibri" panose="020F0502020204030204" pitchFamily="34" charset="0"/>
              </a:rPr>
              <a:t>Project lead: </a:t>
            </a:r>
            <a:r>
              <a:rPr lang="en-US" sz="1800" dirty="0" smtClean="0">
                <a:effectLst/>
                <a:latin typeface="Calibri" panose="020F0502020204030204" pitchFamily="34" charset="0"/>
                <a:cs typeface="Calibri" panose="020F0502020204030204" pitchFamily="34" charset="0"/>
              </a:rPr>
              <a:t>Milos Hauskrecht</a:t>
            </a:r>
            <a:endParaRPr lang="en-US" sz="1800" dirty="0">
              <a:effectLst/>
              <a:latin typeface="Calibri" panose="020F0502020204030204" pitchFamily="34" charset="0"/>
              <a:cs typeface="Calibri" panose="020F0502020204030204" pitchFamily="34" charset="0"/>
            </a:endParaRPr>
          </a:p>
          <a:p>
            <a:pPr eaLnBrk="1" hangingPunct="1">
              <a:lnSpc>
                <a:spcPct val="90000"/>
              </a:lnSpc>
              <a:buNone/>
              <a:defRPr/>
            </a:pPr>
            <a:r>
              <a:rPr lang="en-US" sz="1800" dirty="0">
                <a:solidFill>
                  <a:srgbClr val="FFFFC9"/>
                </a:solidFill>
                <a:effectLst/>
                <a:latin typeface="Calibri" panose="020F0502020204030204" pitchFamily="34" charset="0"/>
                <a:cs typeface="Calibri" panose="020F0502020204030204" pitchFamily="34" charset="0"/>
              </a:rPr>
              <a:t>Funding</a:t>
            </a:r>
            <a:r>
              <a:rPr lang="en-US" sz="1800" dirty="0" smtClean="0">
                <a:solidFill>
                  <a:srgbClr val="FFFFC9"/>
                </a:solidFill>
                <a:effectLst/>
                <a:latin typeface="Calibri" panose="020F0502020204030204" pitchFamily="34" charset="0"/>
                <a:cs typeface="Calibri" panose="020F0502020204030204" pitchFamily="34" charset="0"/>
              </a:rPr>
              <a:t>: </a:t>
            </a:r>
            <a:r>
              <a:rPr lang="en-US" sz="1800" dirty="0" smtClean="0">
                <a:effectLst/>
                <a:latin typeface="Calibri" panose="020F0502020204030204" pitchFamily="34" charset="0"/>
                <a:cs typeface="Calibri" panose="020F0502020204030204" pitchFamily="34" charset="0"/>
              </a:rPr>
              <a:t>NIH/NIGMS </a:t>
            </a:r>
            <a:r>
              <a:rPr lang="en-US" sz="1800" dirty="0" smtClean="0">
                <a:latin typeface="Calibri" panose="020F0502020204030204" pitchFamily="34" charset="0"/>
                <a:cs typeface="Calibri" panose="020F0502020204030204" pitchFamily="34" charset="0"/>
              </a:rPr>
              <a:t>R01GM088224 (Role: Co-PI)</a:t>
            </a:r>
          </a:p>
          <a:p>
            <a:pPr marL="0" indent="3175" eaLnBrk="1" hangingPunct="1">
              <a:lnSpc>
                <a:spcPct val="90000"/>
              </a:lnSpc>
              <a:spcBef>
                <a:spcPts val="600"/>
              </a:spcBef>
              <a:buNone/>
              <a:defRPr/>
            </a:pPr>
            <a:r>
              <a:rPr lang="en-US" sz="1200" dirty="0" err="1">
                <a:effectLst/>
                <a:latin typeface="Calibri" panose="020F0502020204030204" pitchFamily="34" charset="0"/>
                <a:cs typeface="Calibri" panose="020F0502020204030204" pitchFamily="34" charset="0"/>
              </a:rPr>
              <a:t>Hauskrecht</a:t>
            </a:r>
            <a:r>
              <a:rPr lang="en-US" sz="1200" dirty="0">
                <a:effectLst/>
                <a:latin typeface="Calibri" panose="020F0502020204030204" pitchFamily="34" charset="0"/>
                <a:cs typeface="Calibri" panose="020F0502020204030204" pitchFamily="34" charset="0"/>
              </a:rPr>
              <a:t> M, </a:t>
            </a:r>
            <a:r>
              <a:rPr lang="en-US" sz="1200" dirty="0" err="1">
                <a:effectLst/>
                <a:latin typeface="Calibri" panose="020F0502020204030204" pitchFamily="34" charset="0"/>
                <a:cs typeface="Calibri" panose="020F0502020204030204" pitchFamily="34" charset="0"/>
              </a:rPr>
              <a:t>Batal</a:t>
            </a:r>
            <a:r>
              <a:rPr lang="en-US" sz="1200" dirty="0">
                <a:effectLst/>
                <a:latin typeface="Calibri" panose="020F0502020204030204" pitchFamily="34" charset="0"/>
                <a:cs typeface="Calibri" panose="020F0502020204030204" pitchFamily="34" charset="0"/>
              </a:rPr>
              <a:t> I, Hong C, Nguyen Q, Cooper GF, Visweswaran S, Clermont G. Outlier-based detection of unusual patient-management actions: </a:t>
            </a:r>
            <a:r>
              <a:rPr lang="en-US" sz="1200" dirty="0" smtClean="0">
                <a:effectLst/>
                <a:latin typeface="Calibri" panose="020F0502020204030204" pitchFamily="34" charset="0"/>
                <a:cs typeface="Calibri" panose="020F0502020204030204" pitchFamily="34" charset="0"/>
              </a:rPr>
              <a:t>An </a:t>
            </a:r>
            <a:r>
              <a:rPr lang="en-US" sz="1200" dirty="0">
                <a:effectLst/>
                <a:latin typeface="Calibri" panose="020F0502020204030204" pitchFamily="34" charset="0"/>
                <a:cs typeface="Calibri" panose="020F0502020204030204" pitchFamily="34" charset="0"/>
              </a:rPr>
              <a:t>ICU study. </a:t>
            </a:r>
            <a:r>
              <a:rPr lang="en-US" sz="1200" i="1" dirty="0">
                <a:effectLst/>
                <a:latin typeface="Calibri" panose="020F0502020204030204" pitchFamily="34" charset="0"/>
                <a:cs typeface="Calibri" panose="020F0502020204030204" pitchFamily="34" charset="0"/>
              </a:rPr>
              <a:t>Journal of </a:t>
            </a:r>
            <a:r>
              <a:rPr lang="en-US" sz="1200" i="1" dirty="0" smtClean="0">
                <a:effectLst/>
                <a:latin typeface="Calibri" panose="020F0502020204030204" pitchFamily="34" charset="0"/>
                <a:cs typeface="Calibri" panose="020F0502020204030204" pitchFamily="34" charset="0"/>
              </a:rPr>
              <a:t>Biomedical </a:t>
            </a:r>
            <a:r>
              <a:rPr lang="en-US" sz="1200" i="1" dirty="0">
                <a:effectLst/>
                <a:latin typeface="Calibri" panose="020F0502020204030204" pitchFamily="34" charset="0"/>
                <a:cs typeface="Calibri" panose="020F0502020204030204" pitchFamily="34" charset="0"/>
              </a:rPr>
              <a:t>I</a:t>
            </a:r>
            <a:r>
              <a:rPr lang="en-US" sz="1200" i="1" dirty="0" smtClean="0">
                <a:effectLst/>
                <a:latin typeface="Calibri" panose="020F0502020204030204" pitchFamily="34" charset="0"/>
                <a:cs typeface="Calibri" panose="020F0502020204030204" pitchFamily="34" charset="0"/>
              </a:rPr>
              <a:t>nformatics</a:t>
            </a:r>
            <a:r>
              <a:rPr lang="en-US" sz="1200" dirty="0" smtClean="0">
                <a:effectLst/>
                <a:latin typeface="Calibri" panose="020F0502020204030204" pitchFamily="34" charset="0"/>
                <a:cs typeface="Calibri" panose="020F0502020204030204" pitchFamily="34" charset="0"/>
              </a:rPr>
              <a:t>, 64 (2016) 211-221</a:t>
            </a:r>
            <a:r>
              <a:rPr lang="en-US" sz="1200" dirty="0">
                <a:effectLst/>
                <a:latin typeface="Calibri" panose="020F0502020204030204" pitchFamily="34" charset="0"/>
                <a:cs typeface="Calibri" panose="020F0502020204030204" pitchFamily="34" charset="0"/>
              </a:rPr>
              <a:t>.</a:t>
            </a:r>
            <a:endParaRPr lang="en-US" sz="1200" dirty="0" smtClean="0">
              <a:solidFill>
                <a:srgbClr val="FFFF99"/>
              </a:solidFill>
              <a:effectLst/>
              <a:latin typeface="Calibri" panose="020F0502020204030204" pitchFamily="34" charset="0"/>
              <a:cs typeface="Calibri" panose="020F0502020204030204" pitchFamily="34" charset="0"/>
            </a:endParaRPr>
          </a:p>
          <a:p>
            <a:pPr eaLnBrk="1" hangingPunct="1">
              <a:lnSpc>
                <a:spcPct val="90000"/>
              </a:lnSpc>
              <a:buFont typeface="Wingdings" panose="05000000000000000000" pitchFamily="2" charset="2"/>
              <a:buNone/>
              <a:defRPr/>
            </a:pPr>
            <a:endParaRPr lang="en-US" sz="2000" dirty="0" smtClean="0"/>
          </a:p>
        </p:txBody>
      </p:sp>
      <p:pic>
        <p:nvPicPr>
          <p:cNvPr id="22532" name="Picture 41"/>
          <p:cNvPicPr>
            <a:picLocks noChangeAspect="1" noChangeArrowheads="1"/>
          </p:cNvPicPr>
          <p:nvPr/>
        </p:nvPicPr>
        <p:blipFill>
          <a:blip r:embed="rId3">
            <a:extLst>
              <a:ext uri="{28A0092B-C50C-407E-A947-70E740481C1C}">
                <a14:useLocalDpi xmlns:a14="http://schemas.microsoft.com/office/drawing/2010/main" val="0"/>
              </a:ext>
            </a:extLst>
          </a:blip>
          <a:srcRect l="43732" t="54279" r="8292" b="12125"/>
          <a:stretch>
            <a:fillRect/>
          </a:stretch>
        </p:blipFill>
        <p:spPr bwMode="auto">
          <a:xfrm>
            <a:off x="1636059" y="4267200"/>
            <a:ext cx="5450541"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bwMode="auto">
          <a:xfrm>
            <a:off x="1447800" y="4648200"/>
            <a:ext cx="5486400" cy="1973263"/>
          </a:xfrm>
          <a:prstGeom prst="rect">
            <a:avLst/>
          </a:prstGeom>
          <a:solidFill>
            <a:srgbClr val="2A4F7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Garamond" pitchFamily="18" charset="0"/>
            </a:endParaRPr>
          </a:p>
        </p:txBody>
      </p:sp>
      <p:sp>
        <p:nvSpPr>
          <p:cNvPr id="2052" name="Rectangle 4"/>
          <p:cNvSpPr>
            <a:spLocks noGrp="1" noRot="1" noChangeArrowheads="1"/>
          </p:cNvSpPr>
          <p:nvPr>
            <p:ph type="title"/>
          </p:nvPr>
        </p:nvSpPr>
        <p:spPr>
          <a:xfrm>
            <a:off x="0" y="76200"/>
            <a:ext cx="8839200" cy="1143000"/>
          </a:xfrm>
        </p:spPr>
        <p:txBody>
          <a:bodyPr/>
          <a:lstStyle/>
          <a:p>
            <a:pPr eaLnBrk="1" hangingPunct="1">
              <a:defRPr/>
            </a:pPr>
            <a:r>
              <a:rPr lang="en-US" sz="2400" dirty="0" smtClean="0">
                <a:solidFill>
                  <a:srgbClr val="FFFFC9"/>
                </a:solidFill>
                <a:effectLst/>
                <a:latin typeface="Calibri" panose="020F0502020204030204" pitchFamily="34" charset="0"/>
                <a:cs typeface="Calibri" panose="020F0502020204030204" pitchFamily="34" charset="0"/>
              </a:rPr>
              <a:t>A Learning Electronic </a:t>
            </a:r>
            <a:r>
              <a:rPr lang="en-US" sz="2400" dirty="0">
                <a:solidFill>
                  <a:srgbClr val="FFFFC9"/>
                </a:solidFill>
                <a:effectLst/>
                <a:latin typeface="Calibri" panose="020F0502020204030204" pitchFamily="34" charset="0"/>
                <a:cs typeface="Calibri" panose="020F0502020204030204" pitchFamily="34" charset="0"/>
              </a:rPr>
              <a:t>M</a:t>
            </a:r>
            <a:r>
              <a:rPr lang="en-US" sz="2400" dirty="0" smtClean="0">
                <a:solidFill>
                  <a:srgbClr val="FFFFC9"/>
                </a:solidFill>
                <a:effectLst/>
                <a:latin typeface="Calibri" panose="020F0502020204030204" pitchFamily="34" charset="0"/>
                <a:cs typeface="Calibri" panose="020F0502020204030204" pitchFamily="34" charset="0"/>
              </a:rPr>
              <a:t>edical Record (LEMR) System</a:t>
            </a:r>
            <a:endParaRPr lang="en-US" sz="2000" dirty="0" smtClean="0">
              <a:solidFill>
                <a:srgbClr val="FFFFC9"/>
              </a:solidFill>
              <a:effectLst/>
              <a:latin typeface="Calibri" panose="020F0502020204030204" pitchFamily="34" charset="0"/>
              <a:cs typeface="Calibri" panose="020F0502020204030204" pitchFamily="34" charset="0"/>
            </a:endParaRPr>
          </a:p>
        </p:txBody>
      </p:sp>
      <p:sp>
        <p:nvSpPr>
          <p:cNvPr id="2053" name="Rectangle 5"/>
          <p:cNvSpPr>
            <a:spLocks noGrp="1" noChangeArrowheads="1"/>
          </p:cNvSpPr>
          <p:nvPr>
            <p:ph type="body" idx="1"/>
          </p:nvPr>
        </p:nvSpPr>
        <p:spPr>
          <a:xfrm>
            <a:off x="457200" y="1219200"/>
            <a:ext cx="8229600" cy="2895600"/>
          </a:xfrm>
        </p:spPr>
        <p:txBody>
          <a:bodyPr/>
          <a:lstStyle/>
          <a:p>
            <a:pPr eaLnBrk="1" hangingPunct="1">
              <a:lnSpc>
                <a:spcPct val="90000"/>
              </a:lnSpc>
              <a:buFont typeface="Wingdings" panose="05000000000000000000" pitchFamily="2" charset="2"/>
              <a:buNone/>
              <a:defRPr/>
            </a:pPr>
            <a:r>
              <a:rPr lang="en-US" sz="1800" dirty="0" smtClean="0">
                <a:solidFill>
                  <a:srgbClr val="FFFFC9"/>
                </a:solidFill>
                <a:effectLst/>
                <a:latin typeface="Calibri" panose="020F0502020204030204" pitchFamily="34" charset="0"/>
                <a:cs typeface="Calibri" panose="020F0502020204030204" pitchFamily="34" charset="0"/>
              </a:rPr>
              <a:t>Problem: </a:t>
            </a:r>
            <a:r>
              <a:rPr lang="en-US" sz="1800" dirty="0" smtClean="0">
                <a:effectLst/>
                <a:latin typeface="Calibri" panose="020F0502020204030204" pitchFamily="34" charset="0"/>
                <a:cs typeface="Calibri" panose="020F0502020204030204" pitchFamily="34" charset="0"/>
              </a:rPr>
              <a:t>How to develop an EMR system that learns how to highlight the right information at the right time?</a:t>
            </a:r>
            <a:endParaRPr lang="en-US" sz="1800" dirty="0">
              <a:effectLst/>
              <a:latin typeface="Calibri" panose="020F0502020204030204" pitchFamily="34" charset="0"/>
              <a:cs typeface="Calibri" panose="020F0502020204030204" pitchFamily="34" charset="0"/>
            </a:endParaRPr>
          </a:p>
          <a:p>
            <a:pPr eaLnBrk="1" hangingPunct="1">
              <a:lnSpc>
                <a:spcPct val="90000"/>
              </a:lnSpc>
              <a:buFont typeface="Wingdings" panose="05000000000000000000" pitchFamily="2" charset="2"/>
              <a:buNone/>
              <a:defRPr/>
            </a:pPr>
            <a:r>
              <a:rPr lang="en-US" sz="1800" dirty="0" smtClean="0">
                <a:solidFill>
                  <a:srgbClr val="FFFFC9"/>
                </a:solidFill>
                <a:effectLst/>
                <a:latin typeface="Calibri" panose="020F0502020204030204" pitchFamily="34" charset="0"/>
                <a:cs typeface="Calibri" panose="020F0502020204030204" pitchFamily="34" charset="0"/>
              </a:rPr>
              <a:t>Approach: </a:t>
            </a:r>
            <a:r>
              <a:rPr lang="en-US" sz="1800" dirty="0" smtClean="0">
                <a:effectLst/>
                <a:latin typeface="Calibri" panose="020F0502020204030204" pitchFamily="34" charset="0"/>
                <a:cs typeface="Calibri" panose="020F0502020204030204" pitchFamily="34" charset="0"/>
              </a:rPr>
              <a:t>Use machine learning to construct a probabilistic model that predicts which information will be viewed in a given patient context. Use that model to estimate the right information to highlight in a current patient record being used by a given clinician at the current time for a given purpose.</a:t>
            </a:r>
          </a:p>
          <a:p>
            <a:pPr eaLnBrk="1" hangingPunct="1">
              <a:lnSpc>
                <a:spcPct val="90000"/>
              </a:lnSpc>
              <a:buFont typeface="Wingdings" panose="05000000000000000000" pitchFamily="2" charset="2"/>
              <a:buNone/>
              <a:defRPr/>
            </a:pPr>
            <a:r>
              <a:rPr lang="en-US" sz="1800" dirty="0" smtClean="0">
                <a:solidFill>
                  <a:srgbClr val="FFFFC9"/>
                </a:solidFill>
                <a:effectLst/>
                <a:latin typeface="Calibri" panose="020F0502020204030204" pitchFamily="34" charset="0"/>
                <a:cs typeface="Calibri" panose="020F0502020204030204" pitchFamily="34" charset="0"/>
              </a:rPr>
              <a:t>Status: </a:t>
            </a:r>
            <a:r>
              <a:rPr lang="en-US" sz="1800" dirty="0" smtClean="0">
                <a:effectLst/>
                <a:latin typeface="Calibri" panose="020F0502020204030204" pitchFamily="34" charset="0"/>
                <a:cs typeface="Calibri" panose="020F0502020204030204" pitchFamily="34" charset="0"/>
              </a:rPr>
              <a:t>A working research system has been developed and evaluated. Now planning ways to use eye tracking to train the system.</a:t>
            </a:r>
            <a:endParaRPr lang="en-US" sz="1800" dirty="0">
              <a:effectLst/>
              <a:latin typeface="Calibri" panose="020F0502020204030204" pitchFamily="34" charset="0"/>
              <a:cs typeface="Calibri" panose="020F0502020204030204" pitchFamily="34" charset="0"/>
            </a:endParaRPr>
          </a:p>
          <a:p>
            <a:pPr marL="342900" lvl="1" indent="-342900" eaLnBrk="1" hangingPunct="1">
              <a:lnSpc>
                <a:spcPct val="90000"/>
              </a:lnSpc>
              <a:buClr>
                <a:schemeClr val="hlink"/>
              </a:buClr>
              <a:buFont typeface="Wingdings" panose="05000000000000000000" pitchFamily="2" charset="2"/>
              <a:buNone/>
              <a:defRPr/>
            </a:pPr>
            <a:r>
              <a:rPr lang="en-US" sz="1800" dirty="0" smtClean="0">
                <a:solidFill>
                  <a:srgbClr val="FFFFC9"/>
                </a:solidFill>
                <a:effectLst/>
                <a:latin typeface="Calibri" panose="020F0502020204030204" pitchFamily="34" charset="0"/>
                <a:cs typeface="Calibri" panose="020F0502020204030204" pitchFamily="34" charset="0"/>
              </a:rPr>
              <a:t>Project lead: </a:t>
            </a:r>
            <a:r>
              <a:rPr lang="en-US" sz="1800" dirty="0" smtClean="0">
                <a:effectLst/>
                <a:latin typeface="Calibri" panose="020F0502020204030204" pitchFamily="34" charset="0"/>
                <a:cs typeface="Calibri" panose="020F0502020204030204" pitchFamily="34" charset="0"/>
              </a:rPr>
              <a:t>Shyam Visweswaran</a:t>
            </a:r>
            <a:endParaRPr lang="en-US" sz="1800" dirty="0">
              <a:effectLst/>
              <a:latin typeface="Calibri" panose="020F0502020204030204" pitchFamily="34" charset="0"/>
              <a:cs typeface="Calibri" panose="020F0502020204030204" pitchFamily="34" charset="0"/>
            </a:endParaRPr>
          </a:p>
          <a:p>
            <a:pPr eaLnBrk="1" hangingPunct="1">
              <a:lnSpc>
                <a:spcPct val="90000"/>
              </a:lnSpc>
              <a:buNone/>
              <a:defRPr/>
            </a:pPr>
            <a:r>
              <a:rPr lang="en-US" sz="1800" dirty="0">
                <a:solidFill>
                  <a:srgbClr val="FFFFC9"/>
                </a:solidFill>
                <a:effectLst/>
                <a:latin typeface="Calibri" panose="020F0502020204030204" pitchFamily="34" charset="0"/>
                <a:cs typeface="Calibri" panose="020F0502020204030204" pitchFamily="34" charset="0"/>
              </a:rPr>
              <a:t>Funding</a:t>
            </a:r>
            <a:r>
              <a:rPr lang="en-US" sz="1800" dirty="0" smtClean="0">
                <a:solidFill>
                  <a:srgbClr val="FFFFC9"/>
                </a:solidFill>
                <a:effectLst/>
                <a:latin typeface="Calibri" panose="020F0502020204030204" pitchFamily="34" charset="0"/>
                <a:cs typeface="Calibri" panose="020F0502020204030204" pitchFamily="34" charset="0"/>
              </a:rPr>
              <a:t>: </a:t>
            </a:r>
            <a:r>
              <a:rPr lang="en-US" sz="1800" dirty="0">
                <a:effectLst/>
                <a:latin typeface="Calibri" panose="020F0502020204030204" pitchFamily="34" charset="0"/>
                <a:cs typeface="Calibri" panose="020F0502020204030204" pitchFamily="34" charset="0"/>
              </a:rPr>
              <a:t>NLM </a:t>
            </a:r>
            <a:r>
              <a:rPr lang="en-US" sz="1800" dirty="0" smtClean="0">
                <a:effectLst/>
                <a:latin typeface="Calibri" panose="020F0502020204030204" pitchFamily="34" charset="0"/>
                <a:ea typeface="Helvetica" charset="0"/>
                <a:cs typeface="Calibri" panose="020F0502020204030204" pitchFamily="34" charset="0"/>
              </a:rPr>
              <a:t>R01LM012095 (Role: Co-I)</a:t>
            </a:r>
          </a:p>
          <a:p>
            <a:pPr marL="0" indent="3175" eaLnBrk="1" hangingPunct="1">
              <a:lnSpc>
                <a:spcPct val="90000"/>
              </a:lnSpc>
              <a:spcBef>
                <a:spcPts val="600"/>
              </a:spcBef>
              <a:buNone/>
              <a:defRPr/>
            </a:pPr>
            <a:r>
              <a:rPr lang="en-US" sz="1200" dirty="0">
                <a:effectLst/>
                <a:latin typeface="Calibri" panose="020F0502020204030204" pitchFamily="34" charset="0"/>
                <a:cs typeface="Calibri" panose="020F0502020204030204" pitchFamily="34" charset="0"/>
              </a:rPr>
              <a:t>King AJ, Cooper GF, Clermont G, </a:t>
            </a:r>
            <a:r>
              <a:rPr lang="en-US" sz="1200" dirty="0" err="1">
                <a:effectLst/>
                <a:latin typeface="Calibri" panose="020F0502020204030204" pitchFamily="34" charset="0"/>
                <a:cs typeface="Calibri" panose="020F0502020204030204" pitchFamily="34" charset="0"/>
              </a:rPr>
              <a:t>Hochheiser</a:t>
            </a:r>
            <a:r>
              <a:rPr lang="en-US" sz="1200" dirty="0">
                <a:effectLst/>
                <a:latin typeface="Calibri" panose="020F0502020204030204" pitchFamily="34" charset="0"/>
                <a:cs typeface="Calibri" panose="020F0502020204030204" pitchFamily="34" charset="0"/>
              </a:rPr>
              <a:t> H, </a:t>
            </a:r>
            <a:r>
              <a:rPr lang="en-US" sz="1200" dirty="0" err="1">
                <a:effectLst/>
                <a:latin typeface="Calibri" panose="020F0502020204030204" pitchFamily="34" charset="0"/>
                <a:cs typeface="Calibri" panose="020F0502020204030204" pitchFamily="34" charset="0"/>
              </a:rPr>
              <a:t>Hauskrecht</a:t>
            </a:r>
            <a:r>
              <a:rPr lang="en-US" sz="1200" dirty="0">
                <a:effectLst/>
                <a:latin typeface="Calibri" panose="020F0502020204030204" pitchFamily="34" charset="0"/>
                <a:cs typeface="Calibri" panose="020F0502020204030204" pitchFamily="34" charset="0"/>
              </a:rPr>
              <a:t> M, </a:t>
            </a:r>
            <a:r>
              <a:rPr lang="en-US" sz="1200" dirty="0" err="1">
                <a:effectLst/>
                <a:latin typeface="Calibri" panose="020F0502020204030204" pitchFamily="34" charset="0"/>
                <a:cs typeface="Calibri" panose="020F0502020204030204" pitchFamily="34" charset="0"/>
              </a:rPr>
              <a:t>Sittig</a:t>
            </a:r>
            <a:r>
              <a:rPr lang="en-US" sz="1200" dirty="0">
                <a:effectLst/>
                <a:latin typeface="Calibri" panose="020F0502020204030204" pitchFamily="34" charset="0"/>
                <a:cs typeface="Calibri" panose="020F0502020204030204" pitchFamily="34" charset="0"/>
              </a:rPr>
              <a:t> DF, Visweswaran S. Using machine learning to selectively highlight patient information. Journal of Biomedical </a:t>
            </a:r>
            <a:r>
              <a:rPr lang="en-US" sz="1200" dirty="0" smtClean="0">
                <a:effectLst/>
                <a:latin typeface="Calibri" panose="020F0502020204030204" pitchFamily="34" charset="0"/>
                <a:cs typeface="Calibri" panose="020F0502020204030204" pitchFamily="34" charset="0"/>
              </a:rPr>
              <a:t>Informatics, 100 (2019).</a:t>
            </a:r>
            <a:endParaRPr lang="en-US" sz="2000" dirty="0" smtClean="0"/>
          </a:p>
        </p:txBody>
      </p:sp>
      <p:pic>
        <p:nvPicPr>
          <p:cNvPr id="24580" name="Picture 1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38318" y="4572001"/>
            <a:ext cx="5379995"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1" name="TextBox 2"/>
          <p:cNvSpPr txBox="1">
            <a:spLocks noChangeArrowheads="1"/>
          </p:cNvSpPr>
          <p:nvPr/>
        </p:nvSpPr>
        <p:spPr bwMode="auto">
          <a:xfrm>
            <a:off x="1981200" y="6324600"/>
            <a:ext cx="328930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r>
              <a:rPr lang="en-US" altLang="en-US" sz="1100" dirty="0">
                <a:latin typeface="Calibri" panose="020F0502020204030204" pitchFamily="34" charset="0"/>
                <a:cs typeface="Calibri" panose="020F0502020204030204" pitchFamily="34" charset="0"/>
              </a:rPr>
              <a:t>(This figure is adapted from Andrew King, AMIA 2015</a:t>
            </a:r>
            <a:r>
              <a:rPr lang="en-US" altLang="en-US" sz="1100" dirty="0"/>
              <a:t>) </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52" name="Rectangle 4"/>
          <p:cNvSpPr>
            <a:spLocks noGrp="1" noRot="1" noChangeArrowheads="1"/>
          </p:cNvSpPr>
          <p:nvPr>
            <p:ph type="title"/>
          </p:nvPr>
        </p:nvSpPr>
        <p:spPr/>
        <p:txBody>
          <a:bodyPr/>
          <a:lstStyle/>
          <a:p>
            <a:pPr eaLnBrk="1" hangingPunct="1">
              <a:defRPr/>
            </a:pPr>
            <a:r>
              <a:rPr lang="en-US" sz="3200" dirty="0" smtClean="0">
                <a:solidFill>
                  <a:srgbClr val="FFFFC9"/>
                </a:solidFill>
                <a:effectLst/>
                <a:latin typeface="Calibri" panose="020F0502020204030204" pitchFamily="34" charset="0"/>
                <a:cs typeface="Calibri" panose="020F0502020204030204" pitchFamily="34" charset="0"/>
              </a:rPr>
              <a:t>Additional Long Range Research Goals</a:t>
            </a:r>
            <a:endParaRPr lang="en-US" sz="2800" dirty="0" smtClean="0">
              <a:solidFill>
                <a:srgbClr val="FFFFC9"/>
              </a:solidFill>
              <a:effectLst/>
              <a:latin typeface="Calibri" panose="020F0502020204030204" pitchFamily="34" charset="0"/>
              <a:cs typeface="Calibri" panose="020F0502020204030204" pitchFamily="34" charset="0"/>
            </a:endParaRPr>
          </a:p>
        </p:txBody>
      </p:sp>
      <p:sp>
        <p:nvSpPr>
          <p:cNvPr id="34" name="Content Placeholder 3"/>
          <p:cNvSpPr>
            <a:spLocks noGrp="1"/>
          </p:cNvSpPr>
          <p:nvPr>
            <p:ph idx="1"/>
          </p:nvPr>
        </p:nvSpPr>
        <p:spPr>
          <a:xfrm>
            <a:off x="152400" y="1295400"/>
            <a:ext cx="8887036" cy="2743200"/>
          </a:xfrm>
        </p:spPr>
        <p:txBody>
          <a:bodyPr>
            <a:noAutofit/>
          </a:bodyPr>
          <a:lstStyle/>
          <a:p>
            <a:pPr lvl="1">
              <a:buClr>
                <a:schemeClr val="tx1"/>
              </a:buClr>
              <a:buSzPct val="123000"/>
              <a:buFont typeface="Arial" pitchFamily="34" charset="0"/>
              <a:buChar char="•"/>
            </a:pPr>
            <a:r>
              <a:rPr lang="en-US" dirty="0" smtClean="0">
                <a:latin typeface="Calibri" panose="020F0502020204030204" pitchFamily="34" charset="0"/>
                <a:cs typeface="Calibri" panose="020F0502020204030204" pitchFamily="34" charset="0"/>
              </a:rPr>
              <a:t>Combine decision theory and causal </a:t>
            </a:r>
            <a:r>
              <a:rPr lang="en-US" smtClean="0">
                <a:latin typeface="Calibri" panose="020F0502020204030204" pitchFamily="34" charset="0"/>
                <a:cs typeface="Calibri" panose="020F0502020204030204" pitchFamily="34" charset="0"/>
              </a:rPr>
              <a:t>modeling &amp; discovery </a:t>
            </a:r>
            <a:r>
              <a:rPr lang="en-US" dirty="0" smtClean="0">
                <a:latin typeface="Calibri" panose="020F0502020204030204" pitchFamily="34" charset="0"/>
                <a:cs typeface="Calibri" panose="020F0502020204030204" pitchFamily="34" charset="0"/>
              </a:rPr>
              <a:t>to develop decisions aids that support clinical decision making</a:t>
            </a:r>
          </a:p>
          <a:p>
            <a:pPr lvl="1">
              <a:buClr>
                <a:schemeClr val="tx1"/>
              </a:buClr>
              <a:buSzPct val="123000"/>
              <a:buFont typeface="Arial" pitchFamily="34" charset="0"/>
              <a:buChar char="•"/>
            </a:pPr>
            <a:r>
              <a:rPr lang="en-US" dirty="0" smtClean="0">
                <a:latin typeface="Calibri" panose="020F0502020204030204" pitchFamily="34" charset="0"/>
                <a:cs typeface="Calibri" panose="020F0502020204030204" pitchFamily="34" charset="0"/>
              </a:rPr>
              <a:t>Develop new machine learning algorithms for learning models that are optimized to predict well for individual patients</a:t>
            </a:r>
          </a:p>
          <a:p>
            <a:pPr lvl="1">
              <a:buClr>
                <a:schemeClr val="tx1"/>
              </a:buClr>
              <a:buSzPct val="123000"/>
              <a:buFont typeface="Arial" pitchFamily="34" charset="0"/>
              <a:buChar char="•"/>
            </a:pPr>
            <a:endParaRPr lang="en-US" dirty="0" smtClean="0">
              <a:latin typeface="Calibri" panose="020F0502020204030204" pitchFamily="34" charset="0"/>
              <a:cs typeface="Calibri" panose="020F0502020204030204" pitchFamily="34" charset="0"/>
            </a:endParaRPr>
          </a:p>
          <a:p>
            <a:pPr marL="457200" lvl="1" indent="0">
              <a:buNone/>
            </a:pPr>
            <a:endParaRPr lang="en-US" dirty="0"/>
          </a:p>
        </p:txBody>
      </p:sp>
      <p:sp>
        <p:nvSpPr>
          <p:cNvPr id="6" name="Line 20"/>
          <p:cNvSpPr>
            <a:spLocks noChangeAspect="1" noChangeShapeType="1"/>
          </p:cNvSpPr>
          <p:nvPr/>
        </p:nvSpPr>
        <p:spPr bwMode="auto">
          <a:xfrm>
            <a:off x="1760538" y="5060950"/>
            <a:ext cx="2933700" cy="0"/>
          </a:xfrm>
          <a:prstGeom prst="line">
            <a:avLst/>
          </a:prstGeom>
          <a:noFill/>
          <a:ln w="508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7" name="Line 21"/>
          <p:cNvSpPr>
            <a:spLocks noChangeShapeType="1"/>
          </p:cNvSpPr>
          <p:nvPr/>
        </p:nvSpPr>
        <p:spPr bwMode="auto">
          <a:xfrm>
            <a:off x="6400800" y="5257800"/>
            <a:ext cx="982663" cy="841375"/>
          </a:xfrm>
          <a:prstGeom prst="line">
            <a:avLst/>
          </a:prstGeom>
          <a:noFill/>
          <a:ln w="508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8" name="Line 22"/>
          <p:cNvSpPr>
            <a:spLocks noChangeAspect="1" noChangeShapeType="1"/>
          </p:cNvSpPr>
          <p:nvPr/>
        </p:nvSpPr>
        <p:spPr bwMode="auto">
          <a:xfrm flipV="1">
            <a:off x="1760538" y="6165850"/>
            <a:ext cx="5635625" cy="0"/>
          </a:xfrm>
          <a:prstGeom prst="line">
            <a:avLst/>
          </a:prstGeom>
          <a:noFill/>
          <a:ln w="508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9" name="Line 23"/>
          <p:cNvSpPr>
            <a:spLocks noChangeShapeType="1"/>
          </p:cNvSpPr>
          <p:nvPr/>
        </p:nvSpPr>
        <p:spPr bwMode="auto">
          <a:xfrm flipV="1">
            <a:off x="1774826" y="5184775"/>
            <a:ext cx="2903538" cy="854869"/>
          </a:xfrm>
          <a:prstGeom prst="line">
            <a:avLst/>
          </a:prstGeom>
          <a:noFill/>
          <a:ln w="508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0" name="Text Box 24"/>
          <p:cNvSpPr txBox="1">
            <a:spLocks noChangeAspect="1" noChangeArrowheads="1"/>
          </p:cNvSpPr>
          <p:nvPr/>
        </p:nvSpPr>
        <p:spPr bwMode="auto">
          <a:xfrm>
            <a:off x="3048000" y="4114800"/>
            <a:ext cx="1462610" cy="503971"/>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lIns="9144" rIns="9144"/>
          <a:lstStyle/>
          <a:p>
            <a:pPr algn="ctr" eaLnBrk="1" hangingPunct="1"/>
            <a:r>
              <a:rPr lang="en-US" sz="1400" dirty="0" smtClean="0">
                <a:solidFill>
                  <a:srgbClr val="FFC000"/>
                </a:solidFill>
              </a:rPr>
              <a:t>learn a patient-</a:t>
            </a:r>
          </a:p>
          <a:p>
            <a:pPr algn="ctr" eaLnBrk="1" hangingPunct="1"/>
            <a:r>
              <a:rPr lang="en-US" sz="1400" dirty="0" smtClean="0">
                <a:solidFill>
                  <a:srgbClr val="FFC000"/>
                </a:solidFill>
              </a:rPr>
              <a:t>specific model</a:t>
            </a:r>
            <a:endParaRPr lang="en-US" sz="1400" dirty="0">
              <a:solidFill>
                <a:srgbClr val="FFC000"/>
              </a:solidFill>
            </a:endParaRPr>
          </a:p>
        </p:txBody>
      </p:sp>
      <p:sp>
        <p:nvSpPr>
          <p:cNvPr id="11" name="Arc 25"/>
          <p:cNvSpPr>
            <a:spLocks/>
          </p:cNvSpPr>
          <p:nvPr/>
        </p:nvSpPr>
        <p:spPr bwMode="auto">
          <a:xfrm>
            <a:off x="4311650" y="4925770"/>
            <a:ext cx="161925" cy="528637"/>
          </a:xfrm>
          <a:custGeom>
            <a:avLst/>
            <a:gdLst>
              <a:gd name="G0" fmla="+- 21439 0 0"/>
              <a:gd name="G1" fmla="+- 21600 0 0"/>
              <a:gd name="G2" fmla="+- 21600 0 0"/>
              <a:gd name="T0" fmla="*/ 0 w 43039"/>
              <a:gd name="T1" fmla="*/ 18965 h 43200"/>
              <a:gd name="T2" fmla="*/ 11 w 43039"/>
              <a:gd name="T3" fmla="*/ 24323 h 43200"/>
              <a:gd name="T4" fmla="*/ 21439 w 43039"/>
              <a:gd name="T5" fmla="*/ 21600 h 43200"/>
            </a:gdLst>
            <a:ahLst/>
            <a:cxnLst>
              <a:cxn ang="0">
                <a:pos x="T0" y="T1"/>
              </a:cxn>
              <a:cxn ang="0">
                <a:pos x="T2" y="T3"/>
              </a:cxn>
              <a:cxn ang="0">
                <a:pos x="T4" y="T5"/>
              </a:cxn>
            </a:cxnLst>
            <a:rect l="0" t="0" r="r" b="b"/>
            <a:pathLst>
              <a:path w="43039" h="43200" fill="none" extrusionOk="0">
                <a:moveTo>
                  <a:pt x="0" y="18965"/>
                </a:moveTo>
                <a:cubicBezTo>
                  <a:pt x="1331" y="8136"/>
                  <a:pt x="10528" y="-1"/>
                  <a:pt x="21439" y="0"/>
                </a:cubicBezTo>
                <a:cubicBezTo>
                  <a:pt x="33368" y="0"/>
                  <a:pt x="43039" y="9670"/>
                  <a:pt x="43039" y="21600"/>
                </a:cubicBezTo>
                <a:cubicBezTo>
                  <a:pt x="43039" y="33529"/>
                  <a:pt x="33368" y="43200"/>
                  <a:pt x="21439" y="43200"/>
                </a:cubicBezTo>
                <a:cubicBezTo>
                  <a:pt x="10562" y="43200"/>
                  <a:pt x="1382" y="35112"/>
                  <a:pt x="11" y="24322"/>
                </a:cubicBezTo>
              </a:path>
              <a:path w="43039" h="43200" stroke="0" extrusionOk="0">
                <a:moveTo>
                  <a:pt x="0" y="18965"/>
                </a:moveTo>
                <a:cubicBezTo>
                  <a:pt x="1331" y="8136"/>
                  <a:pt x="10528" y="-1"/>
                  <a:pt x="21439" y="0"/>
                </a:cubicBezTo>
                <a:cubicBezTo>
                  <a:pt x="33368" y="0"/>
                  <a:pt x="43039" y="9670"/>
                  <a:pt x="43039" y="21600"/>
                </a:cubicBezTo>
                <a:cubicBezTo>
                  <a:pt x="43039" y="33529"/>
                  <a:pt x="33368" y="43200"/>
                  <a:pt x="21439" y="43200"/>
                </a:cubicBezTo>
                <a:cubicBezTo>
                  <a:pt x="10562" y="43200"/>
                  <a:pt x="1382" y="35112"/>
                  <a:pt x="11" y="24322"/>
                </a:cubicBezTo>
                <a:lnTo>
                  <a:pt x="21439" y="21600"/>
                </a:lnTo>
                <a:close/>
              </a:path>
            </a:pathLst>
          </a:custGeom>
          <a:noFill/>
          <a:ln w="15875">
            <a:solidFill>
              <a:srgbClr val="FFC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 name="Arc 26"/>
          <p:cNvSpPr>
            <a:spLocks/>
          </p:cNvSpPr>
          <p:nvPr/>
        </p:nvSpPr>
        <p:spPr bwMode="auto">
          <a:xfrm rot="953963">
            <a:off x="6965950" y="5764213"/>
            <a:ext cx="160338" cy="550862"/>
          </a:xfrm>
          <a:custGeom>
            <a:avLst/>
            <a:gdLst>
              <a:gd name="G0" fmla="+- 21600 0 0"/>
              <a:gd name="G1" fmla="+- 21600 0 0"/>
              <a:gd name="G2" fmla="+- 21600 0 0"/>
              <a:gd name="T0" fmla="*/ 3153 w 43200"/>
              <a:gd name="T1" fmla="*/ 32837 h 43200"/>
              <a:gd name="T2" fmla="*/ 5407 w 43200"/>
              <a:gd name="T3" fmla="*/ 35895 h 43200"/>
              <a:gd name="T4" fmla="*/ 21600 w 43200"/>
              <a:gd name="T5" fmla="*/ 21600 h 43200"/>
            </a:gdLst>
            <a:ahLst/>
            <a:cxnLst>
              <a:cxn ang="0">
                <a:pos x="T0" y="T1"/>
              </a:cxn>
              <a:cxn ang="0">
                <a:pos x="T2" y="T3"/>
              </a:cxn>
              <a:cxn ang="0">
                <a:pos x="T4" y="T5"/>
              </a:cxn>
            </a:cxnLst>
            <a:rect l="0" t="0" r="r" b="b"/>
            <a:pathLst>
              <a:path w="43200" h="43200" fill="none" extrusionOk="0">
                <a:moveTo>
                  <a:pt x="3153" y="32836"/>
                </a:moveTo>
                <a:cubicBezTo>
                  <a:pt x="1090" y="29451"/>
                  <a:pt x="0" y="25564"/>
                  <a:pt x="0" y="21600"/>
                </a:cubicBezTo>
                <a:cubicBezTo>
                  <a:pt x="0" y="9670"/>
                  <a:pt x="9670" y="0"/>
                  <a:pt x="21600" y="0"/>
                </a:cubicBezTo>
                <a:cubicBezTo>
                  <a:pt x="33529" y="0"/>
                  <a:pt x="43200" y="9670"/>
                  <a:pt x="43200" y="21600"/>
                </a:cubicBezTo>
                <a:cubicBezTo>
                  <a:pt x="43200" y="33529"/>
                  <a:pt x="33529" y="43200"/>
                  <a:pt x="21600" y="43200"/>
                </a:cubicBezTo>
                <a:cubicBezTo>
                  <a:pt x="15404" y="43200"/>
                  <a:pt x="9507" y="40539"/>
                  <a:pt x="5407" y="35894"/>
                </a:cubicBezTo>
              </a:path>
              <a:path w="43200" h="43200" stroke="0" extrusionOk="0">
                <a:moveTo>
                  <a:pt x="3153" y="32836"/>
                </a:moveTo>
                <a:cubicBezTo>
                  <a:pt x="1090" y="29451"/>
                  <a:pt x="0" y="25564"/>
                  <a:pt x="0" y="21600"/>
                </a:cubicBezTo>
                <a:cubicBezTo>
                  <a:pt x="0" y="9670"/>
                  <a:pt x="9670" y="0"/>
                  <a:pt x="21600" y="0"/>
                </a:cubicBezTo>
                <a:cubicBezTo>
                  <a:pt x="33529" y="0"/>
                  <a:pt x="43200" y="9670"/>
                  <a:pt x="43200" y="21600"/>
                </a:cubicBezTo>
                <a:cubicBezTo>
                  <a:pt x="43200" y="33529"/>
                  <a:pt x="33529" y="43200"/>
                  <a:pt x="21600" y="43200"/>
                </a:cubicBezTo>
                <a:cubicBezTo>
                  <a:pt x="15404" y="43200"/>
                  <a:pt x="9507" y="40539"/>
                  <a:pt x="5407" y="35894"/>
                </a:cubicBezTo>
                <a:lnTo>
                  <a:pt x="21600" y="21600"/>
                </a:lnTo>
                <a:close/>
              </a:path>
            </a:pathLst>
          </a:custGeom>
          <a:noFill/>
          <a:ln w="15875">
            <a:solidFill>
              <a:srgbClr val="FFC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 name="Text Box 27"/>
          <p:cNvSpPr txBox="1">
            <a:spLocks noChangeAspect="1" noChangeArrowheads="1"/>
          </p:cNvSpPr>
          <p:nvPr/>
        </p:nvSpPr>
        <p:spPr bwMode="auto">
          <a:xfrm>
            <a:off x="7010400" y="5105400"/>
            <a:ext cx="14478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2"/>
                </a:solidFill>
                <a:miter lim="800000"/>
                <a:headEnd/>
                <a:tailEnd/>
              </a14:hiddenLine>
            </a:ext>
          </a:extLst>
        </p:spPr>
        <p:txBody>
          <a:bodyPr lIns="9144" rIns="9144"/>
          <a:lstStyle/>
          <a:p>
            <a:pPr algn="ctr" eaLnBrk="1" hangingPunct="1"/>
            <a:r>
              <a:rPr lang="en-US" sz="1400" dirty="0">
                <a:solidFill>
                  <a:srgbClr val="FFC000"/>
                </a:solidFill>
              </a:rPr>
              <a:t>p</a:t>
            </a:r>
            <a:r>
              <a:rPr lang="en-US" sz="1400" dirty="0" smtClean="0">
                <a:solidFill>
                  <a:srgbClr val="FFC000"/>
                </a:solidFill>
              </a:rPr>
              <a:t>redict outcome</a:t>
            </a:r>
            <a:endParaRPr lang="en-US" sz="1400" dirty="0">
              <a:solidFill>
                <a:srgbClr val="FFC000"/>
              </a:solidFill>
            </a:endParaRPr>
          </a:p>
        </p:txBody>
      </p:sp>
      <p:sp>
        <p:nvSpPr>
          <p:cNvPr id="14" name="AutoShape 28"/>
          <p:cNvSpPr>
            <a:spLocks noChangeArrowheads="1"/>
          </p:cNvSpPr>
          <p:nvPr/>
        </p:nvSpPr>
        <p:spPr bwMode="auto">
          <a:xfrm>
            <a:off x="338138" y="4706938"/>
            <a:ext cx="1409700" cy="708025"/>
          </a:xfrm>
          <a:prstGeom prst="wedgeRoundRectCallout">
            <a:avLst>
              <a:gd name="adj1" fmla="val -22750"/>
              <a:gd name="adj2" fmla="val 45292"/>
              <a:gd name="adj3" fmla="val 16667"/>
            </a:avLst>
          </a:prstGeom>
          <a:solidFill>
            <a:srgbClr val="FFFFCD"/>
          </a:solidFill>
          <a:ln w="12700">
            <a:solidFill>
              <a:schemeClr val="accent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1" hangingPunct="1"/>
            <a:r>
              <a:rPr lang="en-US" sz="1400" dirty="0">
                <a:solidFill>
                  <a:schemeClr val="bg2"/>
                </a:solidFill>
              </a:rPr>
              <a:t>training </a:t>
            </a:r>
            <a:r>
              <a:rPr lang="en-US" sz="1400" dirty="0" smtClean="0">
                <a:solidFill>
                  <a:schemeClr val="bg2"/>
                </a:solidFill>
              </a:rPr>
              <a:t>set of past patient cases</a:t>
            </a:r>
            <a:endParaRPr lang="en-US" sz="1400" dirty="0">
              <a:solidFill>
                <a:schemeClr val="bg2"/>
              </a:solidFill>
            </a:endParaRPr>
          </a:p>
        </p:txBody>
      </p:sp>
      <p:sp>
        <p:nvSpPr>
          <p:cNvPr id="15" name="AutoShape 29"/>
          <p:cNvSpPr>
            <a:spLocks noChangeArrowheads="1"/>
          </p:cNvSpPr>
          <p:nvPr/>
        </p:nvSpPr>
        <p:spPr bwMode="auto">
          <a:xfrm>
            <a:off x="350838" y="5927725"/>
            <a:ext cx="1409700" cy="549275"/>
          </a:xfrm>
          <a:prstGeom prst="wedgeRoundRectCallout">
            <a:avLst>
              <a:gd name="adj1" fmla="val -13852"/>
              <a:gd name="adj2" fmla="val -32273"/>
              <a:gd name="adj3" fmla="val 16667"/>
            </a:avLst>
          </a:prstGeom>
          <a:solidFill>
            <a:srgbClr val="FFFFCD"/>
          </a:solidFill>
          <a:ln w="12700">
            <a:solidFill>
              <a:schemeClr val="accent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45720" rIns="45720"/>
          <a:lstStyle/>
          <a:p>
            <a:pPr algn="ctr" eaLnBrk="1" hangingPunct="1"/>
            <a:r>
              <a:rPr lang="en-US" sz="1400" dirty="0">
                <a:solidFill>
                  <a:schemeClr val="bg2"/>
                </a:solidFill>
              </a:rPr>
              <a:t>c</a:t>
            </a:r>
            <a:r>
              <a:rPr lang="en-US" sz="1400" dirty="0" smtClean="0">
                <a:solidFill>
                  <a:schemeClr val="bg2"/>
                </a:solidFill>
              </a:rPr>
              <a:t>urrent </a:t>
            </a:r>
          </a:p>
          <a:p>
            <a:pPr algn="ctr" eaLnBrk="1" hangingPunct="1"/>
            <a:r>
              <a:rPr lang="en-US" sz="1400" dirty="0" smtClean="0">
                <a:solidFill>
                  <a:schemeClr val="bg2"/>
                </a:solidFill>
              </a:rPr>
              <a:t>patient </a:t>
            </a:r>
            <a:r>
              <a:rPr lang="en-US" sz="1400" dirty="0">
                <a:solidFill>
                  <a:schemeClr val="bg2"/>
                </a:solidFill>
              </a:rPr>
              <a:t>case</a:t>
            </a:r>
          </a:p>
        </p:txBody>
      </p:sp>
      <p:sp>
        <p:nvSpPr>
          <p:cNvPr id="16" name="AutoShape 30"/>
          <p:cNvSpPr>
            <a:spLocks noChangeArrowheads="1"/>
          </p:cNvSpPr>
          <p:nvPr/>
        </p:nvSpPr>
        <p:spPr bwMode="auto">
          <a:xfrm>
            <a:off x="4694238" y="4696367"/>
            <a:ext cx="1838325" cy="713833"/>
          </a:xfrm>
          <a:prstGeom prst="wedgeRoundRectCallout">
            <a:avLst>
              <a:gd name="adj1" fmla="val -23491"/>
              <a:gd name="adj2" fmla="val 11981"/>
              <a:gd name="adj3" fmla="val 16667"/>
            </a:avLst>
          </a:prstGeom>
          <a:solidFill>
            <a:srgbClr val="FFFFCD"/>
          </a:solidFill>
          <a:ln w="12700">
            <a:solidFill>
              <a:schemeClr val="accent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45720" tIns="0" rIns="45720"/>
          <a:lstStyle/>
          <a:p>
            <a:pPr algn="ctr" eaLnBrk="1" hangingPunct="1"/>
            <a:endParaRPr lang="en-US" sz="2000" dirty="0">
              <a:solidFill>
                <a:schemeClr val="bg1"/>
              </a:solidFill>
            </a:endParaRPr>
          </a:p>
        </p:txBody>
      </p:sp>
      <p:sp>
        <p:nvSpPr>
          <p:cNvPr id="17" name="AutoShape 31"/>
          <p:cNvSpPr>
            <a:spLocks noChangeArrowheads="1"/>
          </p:cNvSpPr>
          <p:nvPr/>
        </p:nvSpPr>
        <p:spPr bwMode="auto">
          <a:xfrm>
            <a:off x="7416483" y="5885497"/>
            <a:ext cx="1409700" cy="550863"/>
          </a:xfrm>
          <a:prstGeom prst="wedgeRoundRectCallout">
            <a:avLst>
              <a:gd name="adj1" fmla="val -48199"/>
              <a:gd name="adj2" fmla="val 30602"/>
              <a:gd name="adj3" fmla="val 16667"/>
            </a:avLst>
          </a:prstGeom>
          <a:solidFill>
            <a:srgbClr val="FFFFCD"/>
          </a:solidFill>
          <a:ln w="12700">
            <a:solidFill>
              <a:schemeClr val="accent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1" hangingPunct="1"/>
            <a:r>
              <a:rPr lang="en-US" sz="1400" dirty="0">
                <a:solidFill>
                  <a:schemeClr val="bg2"/>
                </a:solidFill>
              </a:rPr>
              <a:t>p</a:t>
            </a:r>
            <a:r>
              <a:rPr lang="en-US" sz="1400" dirty="0" smtClean="0">
                <a:solidFill>
                  <a:schemeClr val="bg2"/>
                </a:solidFill>
              </a:rPr>
              <a:t>rediction for current case</a:t>
            </a:r>
            <a:endParaRPr lang="en-US" sz="1400" dirty="0">
              <a:solidFill>
                <a:schemeClr val="bg2"/>
              </a:solidFill>
            </a:endParaRPr>
          </a:p>
        </p:txBody>
      </p:sp>
      <p:sp>
        <p:nvSpPr>
          <p:cNvPr id="18" name="TextBox 17"/>
          <p:cNvSpPr txBox="1"/>
          <p:nvPr/>
        </p:nvSpPr>
        <p:spPr>
          <a:xfrm>
            <a:off x="4724400" y="4704080"/>
            <a:ext cx="1812131" cy="1015663"/>
          </a:xfrm>
          <a:prstGeom prst="rect">
            <a:avLst/>
          </a:prstGeom>
          <a:noFill/>
        </p:spPr>
        <p:txBody>
          <a:bodyPr wrap="square" rtlCol="0">
            <a:spAutoFit/>
          </a:bodyPr>
          <a:lstStyle/>
          <a:p>
            <a:pPr algn="ctr"/>
            <a:r>
              <a:rPr lang="en-US" sz="1400" dirty="0">
                <a:solidFill>
                  <a:schemeClr val="bg2"/>
                </a:solidFill>
              </a:rPr>
              <a:t>p</a:t>
            </a:r>
            <a:r>
              <a:rPr lang="en-US" sz="1400" dirty="0" smtClean="0">
                <a:solidFill>
                  <a:schemeClr val="bg2"/>
                </a:solidFill>
              </a:rPr>
              <a:t>atient-specific</a:t>
            </a:r>
            <a:endParaRPr lang="en-US" sz="1400" dirty="0">
              <a:solidFill>
                <a:schemeClr val="bg2"/>
              </a:solidFill>
            </a:endParaRPr>
          </a:p>
          <a:p>
            <a:pPr algn="ctr"/>
            <a:r>
              <a:rPr lang="en-US" sz="1400" dirty="0" smtClean="0">
                <a:solidFill>
                  <a:schemeClr val="bg2"/>
                </a:solidFill>
              </a:rPr>
              <a:t>model for current</a:t>
            </a:r>
          </a:p>
          <a:p>
            <a:pPr algn="ctr"/>
            <a:r>
              <a:rPr lang="en-US" sz="1400" dirty="0" smtClean="0">
                <a:solidFill>
                  <a:schemeClr val="bg2"/>
                </a:solidFill>
              </a:rPr>
              <a:t>case</a:t>
            </a:r>
            <a:endParaRPr lang="en-US" sz="1400" dirty="0">
              <a:solidFill>
                <a:schemeClr val="bg2"/>
              </a:solidFill>
            </a:endParaRPr>
          </a:p>
          <a:p>
            <a:endParaRPr lang="en-US" dirty="0"/>
          </a:p>
        </p:txBody>
      </p:sp>
      <p:sp>
        <p:nvSpPr>
          <p:cNvPr id="2" name="Freeform 1"/>
          <p:cNvSpPr/>
          <p:nvPr/>
        </p:nvSpPr>
        <p:spPr bwMode="auto">
          <a:xfrm>
            <a:off x="4297680" y="4582160"/>
            <a:ext cx="101600" cy="363858"/>
          </a:xfrm>
          <a:custGeom>
            <a:avLst/>
            <a:gdLst>
              <a:gd name="connsiteX0" fmla="*/ 0 w 101600"/>
              <a:gd name="connsiteY0" fmla="*/ 0 h 363858"/>
              <a:gd name="connsiteX1" fmla="*/ 81280 w 101600"/>
              <a:gd name="connsiteY1" fmla="*/ 325120 h 363858"/>
              <a:gd name="connsiteX2" fmla="*/ 101600 w 101600"/>
              <a:gd name="connsiteY2" fmla="*/ 345440 h 363858"/>
            </a:gdLst>
            <a:ahLst/>
            <a:cxnLst>
              <a:cxn ang="0">
                <a:pos x="connsiteX0" y="connsiteY0"/>
              </a:cxn>
              <a:cxn ang="0">
                <a:pos x="connsiteX1" y="connsiteY1"/>
              </a:cxn>
              <a:cxn ang="0">
                <a:pos x="connsiteX2" y="connsiteY2"/>
              </a:cxn>
            </a:cxnLst>
            <a:rect l="l" t="t" r="r" b="b"/>
            <a:pathLst>
              <a:path w="101600" h="363858">
                <a:moveTo>
                  <a:pt x="0" y="0"/>
                </a:moveTo>
                <a:cubicBezTo>
                  <a:pt x="32173" y="133773"/>
                  <a:pt x="64347" y="267547"/>
                  <a:pt x="81280" y="325120"/>
                </a:cubicBezTo>
                <a:cubicBezTo>
                  <a:pt x="98213" y="382693"/>
                  <a:pt x="99906" y="364066"/>
                  <a:pt x="101600" y="345440"/>
                </a:cubicBezTo>
              </a:path>
            </a:pathLst>
          </a:custGeom>
          <a:noFill/>
          <a:ln w="9525"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Garamond" pitchFamily="18" charset="0"/>
            </a:endParaRPr>
          </a:p>
        </p:txBody>
      </p:sp>
      <p:sp>
        <p:nvSpPr>
          <p:cNvPr id="3" name="Freeform 2"/>
          <p:cNvSpPr/>
          <p:nvPr/>
        </p:nvSpPr>
        <p:spPr bwMode="auto">
          <a:xfrm>
            <a:off x="7132320" y="5384800"/>
            <a:ext cx="82408" cy="375920"/>
          </a:xfrm>
          <a:custGeom>
            <a:avLst/>
            <a:gdLst>
              <a:gd name="connsiteX0" fmla="*/ 81280 w 82408"/>
              <a:gd name="connsiteY0" fmla="*/ 0 h 375920"/>
              <a:gd name="connsiteX1" fmla="*/ 71120 w 82408"/>
              <a:gd name="connsiteY1" fmla="*/ 81280 h 375920"/>
              <a:gd name="connsiteX2" fmla="*/ 0 w 82408"/>
              <a:gd name="connsiteY2" fmla="*/ 375920 h 375920"/>
            </a:gdLst>
            <a:ahLst/>
            <a:cxnLst>
              <a:cxn ang="0">
                <a:pos x="connsiteX0" y="connsiteY0"/>
              </a:cxn>
              <a:cxn ang="0">
                <a:pos x="connsiteX1" y="connsiteY1"/>
              </a:cxn>
              <a:cxn ang="0">
                <a:pos x="connsiteX2" y="connsiteY2"/>
              </a:cxn>
            </a:cxnLst>
            <a:rect l="l" t="t" r="r" b="b"/>
            <a:pathLst>
              <a:path w="82408" h="375920">
                <a:moveTo>
                  <a:pt x="81280" y="0"/>
                </a:moveTo>
                <a:cubicBezTo>
                  <a:pt x="82973" y="9313"/>
                  <a:pt x="84667" y="18627"/>
                  <a:pt x="71120" y="81280"/>
                </a:cubicBezTo>
                <a:cubicBezTo>
                  <a:pt x="57573" y="143933"/>
                  <a:pt x="28786" y="259926"/>
                  <a:pt x="0" y="375920"/>
                </a:cubicBezTo>
              </a:path>
            </a:pathLst>
          </a:custGeom>
          <a:noFill/>
          <a:ln w="9525"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Garamond" pitchFamily="18" charset="0"/>
            </a:endParaRPr>
          </a:p>
        </p:txBody>
      </p:sp>
    </p:spTree>
    <p:extLst>
      <p:ext uri="{BB962C8B-B14F-4D97-AF65-F5344CB8AC3E}">
        <p14:creationId xmlns:p14="http://schemas.microsoft.com/office/powerpoint/2010/main" val="853835317"/>
      </p:ext>
    </p:extLst>
  </p:cSld>
  <p:clrMapOvr>
    <a:masterClrMapping/>
  </p:clrMapOvr>
  <p:timing>
    <p:tnLst>
      <p:par>
        <p:cTn id="1" dur="indefinite" restart="never" nodeType="tmRoot"/>
      </p:par>
    </p:tnLst>
  </p:timing>
</p:sld>
</file>

<file path=ppt/theme/theme1.xml><?xml version="1.0" encoding="utf-8"?>
<a:theme xmlns:a="http://schemas.openxmlformats.org/drawingml/2006/main" name="Stream">
  <a:themeElements>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fontScheme name="Stream">
      <a:majorFont>
        <a:latin typeface="Garamond"/>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Garamond"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Garamond" pitchFamily="18" charset="0"/>
          </a:defRPr>
        </a:defPPr>
      </a:lstStyle>
    </a:lnDef>
  </a:objectDefaults>
  <a:extraClrSchemeLst>
    <a:extraClrScheme>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Stream 2">
        <a:dk1>
          <a:srgbClr val="3E3E5C"/>
        </a:dk1>
        <a:lt1>
          <a:srgbClr val="FFFFFF"/>
        </a:lt1>
        <a:dk2>
          <a:srgbClr val="666699"/>
        </a:dk2>
        <a:lt2>
          <a:srgbClr val="DFDFE9"/>
        </a:lt2>
        <a:accent1>
          <a:srgbClr val="CC66FF"/>
        </a:accent1>
        <a:accent2>
          <a:srgbClr val="679ACD"/>
        </a:accent2>
        <a:accent3>
          <a:srgbClr val="B8B8CA"/>
        </a:accent3>
        <a:accent4>
          <a:srgbClr val="DADADA"/>
        </a:accent4>
        <a:accent5>
          <a:srgbClr val="E2B8FF"/>
        </a:accent5>
        <a:accent6>
          <a:srgbClr val="5D8BBA"/>
        </a:accent6>
        <a:hlink>
          <a:srgbClr val="CCECFF"/>
        </a:hlink>
        <a:folHlink>
          <a:srgbClr val="CCCCFF"/>
        </a:folHlink>
      </a:clrScheme>
      <a:clrMap bg1="dk2" tx1="lt1" bg2="dk1" tx2="lt2" accent1="accent1" accent2="accent2" accent3="accent3" accent4="accent4" accent5="accent5" accent6="accent6" hlink="hlink" folHlink="folHlink"/>
    </a:extraClrScheme>
    <a:extraClrScheme>
      <a:clrScheme name="Stream 3">
        <a:dk1>
          <a:srgbClr val="2A5400"/>
        </a:dk1>
        <a:lt1>
          <a:srgbClr val="FFFFFF"/>
        </a:lt1>
        <a:dk2>
          <a:srgbClr val="4A9400"/>
        </a:dk2>
        <a:lt2>
          <a:srgbClr val="BAE8BA"/>
        </a:lt2>
        <a:accent1>
          <a:srgbClr val="33CC33"/>
        </a:accent1>
        <a:accent2>
          <a:srgbClr val="99CC00"/>
        </a:accent2>
        <a:accent3>
          <a:srgbClr val="B1C8AA"/>
        </a:accent3>
        <a:accent4>
          <a:srgbClr val="DADADA"/>
        </a:accent4>
        <a:accent5>
          <a:srgbClr val="ADE2AD"/>
        </a:accent5>
        <a:accent6>
          <a:srgbClr val="8AB900"/>
        </a:accent6>
        <a:hlink>
          <a:srgbClr val="99FF33"/>
        </a:hlink>
        <a:folHlink>
          <a:srgbClr val="FFFF99"/>
        </a:folHlink>
      </a:clrScheme>
      <a:clrMap bg1="dk2" tx1="lt1" bg2="dk1" tx2="lt2" accent1="accent1" accent2="accent2" accent3="accent3" accent4="accent4" accent5="accent5" accent6="accent6" hlink="hlink" folHlink="folHlink"/>
    </a:extraClrScheme>
    <a:extraClrScheme>
      <a:clrScheme name="Stream 4">
        <a:dk1>
          <a:srgbClr val="000000"/>
        </a:dk1>
        <a:lt1>
          <a:srgbClr val="FFFFFF"/>
        </a:lt1>
        <a:dk2>
          <a:srgbClr val="51596D"/>
        </a:dk2>
        <a:lt2>
          <a:srgbClr val="DDDDDD"/>
        </a:lt2>
        <a:accent1>
          <a:srgbClr val="787E8A"/>
        </a:accent1>
        <a:accent2>
          <a:srgbClr val="339966"/>
        </a:accent2>
        <a:accent3>
          <a:srgbClr val="B3B5BA"/>
        </a:accent3>
        <a:accent4>
          <a:srgbClr val="DADADA"/>
        </a:accent4>
        <a:accent5>
          <a:srgbClr val="BEC0C4"/>
        </a:accent5>
        <a:accent6>
          <a:srgbClr val="2D8A5C"/>
        </a:accent6>
        <a:hlink>
          <a:srgbClr val="00FFFF"/>
        </a:hlink>
        <a:folHlink>
          <a:srgbClr val="74B6D0"/>
        </a:folHlink>
      </a:clrScheme>
      <a:clrMap bg1="dk2" tx1="lt1" bg2="dk1" tx2="lt2" accent1="accent1" accent2="accent2" accent3="accent3" accent4="accent4" accent5="accent5" accent6="accent6" hlink="hlink" folHlink="folHlink"/>
    </a:extraClrScheme>
    <a:extraClrScheme>
      <a:clrScheme name="Stream 5">
        <a:dk1>
          <a:srgbClr val="5C1F00"/>
        </a:dk1>
        <a:lt1>
          <a:srgbClr val="FFFFFF"/>
        </a:lt1>
        <a:dk2>
          <a:srgbClr val="8C0000"/>
        </a:dk2>
        <a:lt2>
          <a:srgbClr val="DFD293"/>
        </a:lt2>
        <a:accent1>
          <a:srgbClr val="FF6845"/>
        </a:accent1>
        <a:accent2>
          <a:srgbClr val="BE7960"/>
        </a:accent2>
        <a:accent3>
          <a:srgbClr val="C5AAAA"/>
        </a:accent3>
        <a:accent4>
          <a:srgbClr val="DADADA"/>
        </a:accent4>
        <a:accent5>
          <a:srgbClr val="FFB9B0"/>
        </a:accent5>
        <a:accent6>
          <a:srgbClr val="AC6D56"/>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Stream 6">
        <a:dk1>
          <a:srgbClr val="5E4444"/>
        </a:dk1>
        <a:lt1>
          <a:srgbClr val="F7F3F3"/>
        </a:lt1>
        <a:dk2>
          <a:srgbClr val="8A6362"/>
        </a:dk2>
        <a:lt2>
          <a:srgbClr val="D8C1BA"/>
        </a:lt2>
        <a:accent1>
          <a:srgbClr val="CC6600"/>
        </a:accent1>
        <a:accent2>
          <a:srgbClr val="C16059"/>
        </a:accent2>
        <a:accent3>
          <a:srgbClr val="C4B7B7"/>
        </a:accent3>
        <a:accent4>
          <a:srgbClr val="D3D0D0"/>
        </a:accent4>
        <a:accent5>
          <a:srgbClr val="E2B8AA"/>
        </a:accent5>
        <a:accent6>
          <a:srgbClr val="AF5650"/>
        </a:accent6>
        <a:hlink>
          <a:srgbClr val="FFCC00"/>
        </a:hlink>
        <a:folHlink>
          <a:srgbClr val="CBB557"/>
        </a:folHlink>
      </a:clrScheme>
      <a:clrMap bg1="dk2" tx1="lt1" bg2="dk1" tx2="lt2" accent1="accent1" accent2="accent2" accent3="accent3" accent4="accent4" accent5="accent5" accent6="accent6" hlink="hlink" folHlink="folHlink"/>
    </a:extraClrScheme>
    <a:extraClrScheme>
      <a:clrScheme name="Stream 7">
        <a:dk1>
          <a:srgbClr val="7F6737"/>
        </a:dk1>
        <a:lt1>
          <a:srgbClr val="FFFFFF"/>
        </a:lt1>
        <a:dk2>
          <a:srgbClr val="BFA673"/>
        </a:dk2>
        <a:lt2>
          <a:srgbClr val="E6E3AA"/>
        </a:lt2>
        <a:accent1>
          <a:srgbClr val="FFCC00"/>
        </a:accent1>
        <a:accent2>
          <a:srgbClr val="808000"/>
        </a:accent2>
        <a:accent3>
          <a:srgbClr val="DCD0BC"/>
        </a:accent3>
        <a:accent4>
          <a:srgbClr val="DADADA"/>
        </a:accent4>
        <a:accent5>
          <a:srgbClr val="FFE2AA"/>
        </a:accent5>
        <a:accent6>
          <a:srgbClr val="737300"/>
        </a:accent6>
        <a:hlink>
          <a:srgbClr val="784700"/>
        </a:hlink>
        <a:folHlink>
          <a:srgbClr val="9A7200"/>
        </a:folHlink>
      </a:clrScheme>
      <a:clrMap bg1="dk2" tx1="lt1" bg2="dk1" tx2="lt2" accent1="accent1" accent2="accent2" accent3="accent3" accent4="accent4" accent5="accent5" accent6="accent6" hlink="hlink" folHlink="folHlink"/>
    </a:extraClrScheme>
    <a:extraClrScheme>
      <a:clrScheme name="Stream 8">
        <a:dk1>
          <a:srgbClr val="4B2500"/>
        </a:dk1>
        <a:lt1>
          <a:srgbClr val="F9F0D3"/>
        </a:lt1>
        <a:dk2>
          <a:srgbClr val="A69564"/>
        </a:dk2>
        <a:lt2>
          <a:srgbClr val="EFDEAF"/>
        </a:lt2>
        <a:accent1>
          <a:srgbClr val="FFFFE3"/>
        </a:accent1>
        <a:accent2>
          <a:srgbClr val="BFBFA7"/>
        </a:accent2>
        <a:accent3>
          <a:srgbClr val="FBF6E6"/>
        </a:accent3>
        <a:accent4>
          <a:srgbClr val="3F1E00"/>
        </a:accent4>
        <a:accent5>
          <a:srgbClr val="FFFFEF"/>
        </a:accent5>
        <a:accent6>
          <a:srgbClr val="ADAD97"/>
        </a:accent6>
        <a:hlink>
          <a:srgbClr val="7B6D47"/>
        </a:hlink>
        <a:folHlink>
          <a:srgbClr val="A99D2F"/>
        </a:folHlink>
      </a:clrScheme>
      <a:clrMap bg1="lt1" tx1="dk1" bg2="lt2" tx2="dk2" accent1="accent1" accent2="accent2" accent3="accent3" accent4="accent4" accent5="accent5" accent6="accent6" hlink="hlink" folHlink="folHlink"/>
    </a:extraClrScheme>
    <a:extraClrScheme>
      <a:clrScheme name="Stream 9">
        <a:dk1>
          <a:srgbClr val="000000"/>
        </a:dk1>
        <a:lt1>
          <a:srgbClr val="FFFFFF"/>
        </a:lt1>
        <a:dk2>
          <a:srgbClr val="000000"/>
        </a:dk2>
        <a:lt2>
          <a:srgbClr val="808080"/>
        </a:lt2>
        <a:accent1>
          <a:srgbClr val="CCECFF"/>
        </a:accent1>
        <a:accent2>
          <a:srgbClr val="333399"/>
        </a:accent2>
        <a:accent3>
          <a:srgbClr val="FFFFFF"/>
        </a:accent3>
        <a:accent4>
          <a:srgbClr val="000000"/>
        </a:accent4>
        <a:accent5>
          <a:srgbClr val="E2F4FF"/>
        </a:accent5>
        <a:accent6>
          <a:srgbClr val="2D2D8A"/>
        </a:accent6>
        <a:hlink>
          <a:srgbClr val="6600FF"/>
        </a:hlink>
        <a:folHlink>
          <a:srgbClr val="0099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Stream</Template>
  <TotalTime>2820</TotalTime>
  <Words>835</Words>
  <Application>Microsoft Office PowerPoint</Application>
  <PresentationFormat>On-screen Show (4:3)</PresentationFormat>
  <Paragraphs>62</Paragraphs>
  <Slides>7</Slides>
  <Notes>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7</vt:i4>
      </vt:variant>
    </vt:vector>
  </HeadingPairs>
  <TitlesOfParts>
    <vt:vector size="14" baseType="lpstr">
      <vt:lpstr>Arial</vt:lpstr>
      <vt:lpstr>Calibri</vt:lpstr>
      <vt:lpstr>Garamond</vt:lpstr>
      <vt:lpstr>Helvetica</vt:lpstr>
      <vt:lpstr>Times New Roman</vt:lpstr>
      <vt:lpstr>Wingdings</vt:lpstr>
      <vt:lpstr>Stream</vt:lpstr>
      <vt:lpstr>Gregory F. Cooper, M.D., Ph.D. Professor of Biomedical Informatics Vice Chair of Research, Department of Biomedical Informatics  gfc@pitt.edu     412-624-3308</vt:lpstr>
      <vt:lpstr>Causal Discovery  from Clinical and Biomedical Observational Data</vt:lpstr>
      <vt:lpstr>Discovery of Tumor-specific Drivers  and Pathways of Cancer</vt:lpstr>
      <vt:lpstr>Detection and Characterization of  Disease Outbreaks Using Probabilistic Modeling</vt:lpstr>
      <vt:lpstr>Machine-Learning-based Clinical Alerting</vt:lpstr>
      <vt:lpstr>A Learning Electronic Medical Record (LEMR) System</vt:lpstr>
      <vt:lpstr>Additional Long Range Research Goals</vt:lpstr>
    </vt:vector>
  </TitlesOfParts>
  <Company>PITT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Greg Cooper</dc:title>
  <dc:creator>gfc</dc:creator>
  <cp:lastModifiedBy>Becich, Michael J</cp:lastModifiedBy>
  <cp:revision>93</cp:revision>
  <dcterms:created xsi:type="dcterms:W3CDTF">2011-11-28T20:47:29Z</dcterms:created>
  <dcterms:modified xsi:type="dcterms:W3CDTF">2020-08-09T21:09:39Z</dcterms:modified>
</cp:coreProperties>
</file>