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62"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9"/>
    <p:restoredTop sz="84677"/>
  </p:normalViewPr>
  <p:slideViewPr>
    <p:cSldViewPr snapToGrid="0" snapToObjects="1">
      <p:cViewPr varScale="1">
        <p:scale>
          <a:sx n="69" d="100"/>
          <a:sy n="69"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F7C64-AB6E-C143-A613-E34F05CC56B0}"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3D165-096F-5C46-951B-2BBDE637550B}" type="slidenum">
              <a:rPr lang="en-US" smtClean="0"/>
              <a:t>‹#›</a:t>
            </a:fld>
            <a:endParaRPr lang="en-US"/>
          </a:p>
        </p:txBody>
      </p:sp>
    </p:spTree>
    <p:extLst>
      <p:ext uri="{BB962C8B-B14F-4D97-AF65-F5344CB8AC3E}">
        <p14:creationId xmlns:p14="http://schemas.microsoft.com/office/powerpoint/2010/main" val="378509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chrome.com/patient/the-promise-of-personalized-medicin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iaid.nih.gov/research/genomic-data-sharing" TargetMode="External"/><Relationship Id="rId5" Type="http://schemas.openxmlformats.org/officeDocument/2006/relationships/hyperlink" Target="https://www.pngwing.com/en/free-png-bkaoc" TargetMode="External"/><Relationship Id="rId4" Type="http://schemas.openxmlformats.org/officeDocument/2006/relationships/hyperlink" Target="https://www.shutterstock.com/search/drugs+carto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2</a:t>
            </a:fld>
            <a:endParaRPr lang="en-US"/>
          </a:p>
        </p:txBody>
      </p:sp>
    </p:spTree>
    <p:extLst>
      <p:ext uri="{BB962C8B-B14F-4D97-AF65-F5344CB8AC3E}">
        <p14:creationId xmlns:p14="http://schemas.microsoft.com/office/powerpoint/2010/main" val="205026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hlinkClick r:id="rId3"/>
              </a:rPr>
              <a:t>https://medchrome.com/patient/the-promise-of-personalized-medicine/</a:t>
            </a:r>
            <a:endParaRPr lang="en-US" dirty="0"/>
          </a:p>
          <a:p>
            <a:pPr marL="228600" indent="-228600">
              <a:buAutoNum type="arabicPeriod"/>
            </a:pPr>
            <a:r>
              <a:rPr lang="en-US" dirty="0">
                <a:hlinkClick r:id="rId4"/>
              </a:rPr>
              <a:t>https://www.shutterstock.com/search/drugs+cartoon</a:t>
            </a: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hlinkClick r:id="rId5"/>
              </a:rPr>
              <a:t>https://www.pngwing.com/en/free-png-bkaoc</a:t>
            </a:r>
            <a:endParaRPr lang="en-US" dirty="0"/>
          </a:p>
          <a:p>
            <a:pPr marL="228600" indent="-228600">
              <a:buAutoNum type="arabicPeriod"/>
            </a:pPr>
            <a:endParaRPr lang="en-US" dirty="0"/>
          </a:p>
          <a:p>
            <a:pPr marL="228600" indent="-228600">
              <a:buAutoNum type="arabicPeriod"/>
            </a:pPr>
            <a:r>
              <a:rPr lang="en-US" dirty="0">
                <a:hlinkClick r:id="rId6"/>
              </a:rPr>
              <a:t>https://www.niaid.nih.gov/research/genomic-data-sharing</a:t>
            </a:r>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3</a:t>
            </a:fld>
            <a:endParaRPr lang="en-US"/>
          </a:p>
        </p:txBody>
      </p:sp>
    </p:spTree>
    <p:extLst>
      <p:ext uri="{BB962C8B-B14F-4D97-AF65-F5344CB8AC3E}">
        <p14:creationId xmlns:p14="http://schemas.microsoft.com/office/powerpoint/2010/main" val="303587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3D165-096F-5C46-951B-2BBDE637550B}" type="slidenum">
              <a:rPr lang="en-US" smtClean="0"/>
              <a:t>4</a:t>
            </a:fld>
            <a:endParaRPr lang="en-US"/>
          </a:p>
        </p:txBody>
      </p:sp>
    </p:spTree>
    <p:extLst>
      <p:ext uri="{BB962C8B-B14F-4D97-AF65-F5344CB8AC3E}">
        <p14:creationId xmlns:p14="http://schemas.microsoft.com/office/powerpoint/2010/main" val="326452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E143-74DF-3447-BB9B-628C56F42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542A9-0782-8949-B61D-F15FD6BE0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B53E1-A73B-9D4B-8A41-978E91E3A2E3}"/>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A3C1DE37-080C-8F46-96A2-64DDC7FEA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9A480-93FB-A445-BE94-2F4683C0B668}"/>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10394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A0B5-35A1-A04F-859B-7AAE1DAA4C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B178-62E0-2A48-88B7-089F1E8B9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802E6-1255-6945-AA3B-52427BAABD48}"/>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7B87E76F-E264-2C41-A1C9-DB5FA9FE8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92BFA-50CF-AA48-8B7B-E43CDDAD8C7E}"/>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39189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E99DF2-381F-CB4D-9FC0-0B04980A3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AF13A-11A7-2D41-AC9F-94C6A50ED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21243-CF32-4C41-8202-38E5C6720624}"/>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0D60696D-06AC-644E-BCDA-688C380D7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291C-30CD-F445-80D8-04D448EFDD54}"/>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38834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A18-E6AE-F648-ACE7-BEC618C8D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F5936-CC4E-9B47-BADD-27EFC0305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347E0-C514-7F4F-991D-246610AAB1EC}"/>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7348B984-2D4E-954A-BF61-58904EDB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B4369-B569-B04F-BA08-68E231216780}"/>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00147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47BF-7EF7-784F-89E9-22C3082A1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1F3B2-32EC-464E-BC9C-CAF193C03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72B10-63AA-B04B-86FB-333B4B5FB6EF}"/>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7359422A-573E-5F4B-B68D-5E08B632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F00F2-B2FB-634B-8A21-1F91AB9ED407}"/>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91424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B69D-9FBF-7A44-895F-BC8A0DF53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DFD6C-59B7-FC4E-A719-7A2DA8DEA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8FE92-6550-244B-9420-15442832F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DA4CE-B36D-8146-BAAB-7B6272F3B80C}"/>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6" name="Footer Placeholder 5">
            <a:extLst>
              <a:ext uri="{FF2B5EF4-FFF2-40B4-BE49-F238E27FC236}">
                <a16:creationId xmlns:a16="http://schemas.microsoft.com/office/drawing/2014/main" id="{8DB2077C-8585-D947-9280-E5BA01AE0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53195-02EA-2740-ACE9-0CCD4C19596D}"/>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83799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23CF-8AA7-2047-99D6-01ABEE0A2C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3F982-563F-1A47-9404-7D8053DDB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A27C9-928C-0C4E-A0AF-A639FDFA9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39013-ABDD-364A-9B22-A99E8E540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AE0A9-2B42-764A-82D2-80948FD09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914F5F-ED21-D24E-BBD6-BF9C5412F39D}"/>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8" name="Footer Placeholder 7">
            <a:extLst>
              <a:ext uri="{FF2B5EF4-FFF2-40B4-BE49-F238E27FC236}">
                <a16:creationId xmlns:a16="http://schemas.microsoft.com/office/drawing/2014/main" id="{7D4BF2DA-47EA-A544-A48B-983E2F6E5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9D387-4DC7-3D40-8EEE-9F0D24825137}"/>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686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86C-8C49-3A47-874B-BB5F02399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2E5D-819A-144E-B24C-8D1786990155}"/>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4" name="Footer Placeholder 3">
            <a:extLst>
              <a:ext uri="{FF2B5EF4-FFF2-40B4-BE49-F238E27FC236}">
                <a16:creationId xmlns:a16="http://schemas.microsoft.com/office/drawing/2014/main" id="{F26A9ACD-D1A5-BF49-A006-7D793FFD3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574D0-B8EB-CD45-8A1E-25AC2FD803AF}"/>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89769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9A271-A9AC-DB46-9FBC-BEDAC7FC0937}"/>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3" name="Footer Placeholder 2">
            <a:extLst>
              <a:ext uri="{FF2B5EF4-FFF2-40B4-BE49-F238E27FC236}">
                <a16:creationId xmlns:a16="http://schemas.microsoft.com/office/drawing/2014/main" id="{DD545BB5-7E45-8F49-96C7-3854DBCCC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0590AB-B0A2-CE41-9B99-9CA96B7383A5}"/>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267485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93CE-42A4-774A-854F-35921493E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9B0F4-6D33-D84D-8399-3C41D1B7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8C910-F458-5445-A972-3360C8003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2D03A-6C6C-2245-BCE8-2B626FD8A677}"/>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6" name="Footer Placeholder 5">
            <a:extLst>
              <a:ext uri="{FF2B5EF4-FFF2-40B4-BE49-F238E27FC236}">
                <a16:creationId xmlns:a16="http://schemas.microsoft.com/office/drawing/2014/main" id="{B5E053EE-A814-BA44-B054-881386838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E177E-9071-6343-A112-AAE2D8CA2E60}"/>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29197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3764-49AB-D642-A7D1-CCFBDF946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A7BA7-2358-D446-B738-1B9BCEE70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AD319-56A3-C848-BEE4-F5381E1FB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7A1D6-BD7D-8947-B29C-400647F0FB22}"/>
              </a:ext>
            </a:extLst>
          </p:cNvPr>
          <p:cNvSpPr>
            <a:spLocks noGrp="1"/>
          </p:cNvSpPr>
          <p:nvPr>
            <p:ph type="dt" sz="half" idx="10"/>
          </p:nvPr>
        </p:nvSpPr>
        <p:spPr/>
        <p:txBody>
          <a:bodyPr/>
          <a:lstStyle/>
          <a:p>
            <a:fld id="{401D9285-399C-5147-9576-CB3D521FE82D}" type="datetimeFigureOut">
              <a:rPr lang="en-US" smtClean="0"/>
              <a:t>9/15/2020</a:t>
            </a:fld>
            <a:endParaRPr lang="en-US"/>
          </a:p>
        </p:txBody>
      </p:sp>
      <p:sp>
        <p:nvSpPr>
          <p:cNvPr id="6" name="Footer Placeholder 5">
            <a:extLst>
              <a:ext uri="{FF2B5EF4-FFF2-40B4-BE49-F238E27FC236}">
                <a16:creationId xmlns:a16="http://schemas.microsoft.com/office/drawing/2014/main" id="{BB57FD62-22CB-2943-B8E5-611F72475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D8B55-3691-184E-9C9C-685DA854E866}"/>
              </a:ext>
            </a:extLst>
          </p:cNvPr>
          <p:cNvSpPr>
            <a:spLocks noGrp="1"/>
          </p:cNvSpPr>
          <p:nvPr>
            <p:ph type="sldNum" sz="quarter" idx="12"/>
          </p:nvPr>
        </p:nvSpPr>
        <p:spPr/>
        <p:txBody>
          <a:bodyPr/>
          <a:lstStyle/>
          <a:p>
            <a:fld id="{BC8CA6DF-1806-464B-A40C-8B8F83E6EB72}" type="slidenum">
              <a:rPr lang="en-US" smtClean="0"/>
              <a:t>‹#›</a:t>
            </a:fld>
            <a:endParaRPr lang="en-US"/>
          </a:p>
        </p:txBody>
      </p:sp>
    </p:spTree>
    <p:extLst>
      <p:ext uri="{BB962C8B-B14F-4D97-AF65-F5344CB8AC3E}">
        <p14:creationId xmlns:p14="http://schemas.microsoft.com/office/powerpoint/2010/main" val="17862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82DD3-5B29-5B4F-B472-F7675E2DD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B7EFA-6652-174B-9AF7-330804B53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139-63CB-CA4C-A22A-D711A260D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D9285-399C-5147-9576-CB3D521FE82D}" type="datetimeFigureOut">
              <a:rPr lang="en-US" smtClean="0"/>
              <a:t>9/15/2020</a:t>
            </a:fld>
            <a:endParaRPr lang="en-US"/>
          </a:p>
        </p:txBody>
      </p:sp>
      <p:sp>
        <p:nvSpPr>
          <p:cNvPr id="5" name="Footer Placeholder 4">
            <a:extLst>
              <a:ext uri="{FF2B5EF4-FFF2-40B4-BE49-F238E27FC236}">
                <a16:creationId xmlns:a16="http://schemas.microsoft.com/office/drawing/2014/main" id="{F94B096A-A7DC-4C49-BCC7-901B8CCEC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4C199-899A-E940-864A-776F15FF9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CA6DF-1806-464B-A40C-8B8F83E6EB72}" type="slidenum">
              <a:rPr lang="en-US" smtClean="0"/>
              <a:t>‹#›</a:t>
            </a:fld>
            <a:endParaRPr lang="en-US"/>
          </a:p>
        </p:txBody>
      </p:sp>
    </p:spTree>
    <p:extLst>
      <p:ext uri="{BB962C8B-B14F-4D97-AF65-F5344CB8AC3E}">
        <p14:creationId xmlns:p14="http://schemas.microsoft.com/office/powerpoint/2010/main" val="219224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lar.google.com/citations?user=L7f-43gAAAAJ&amp;hl=en" TargetMode="External"/><Relationship Id="rId7" Type="http://schemas.openxmlformats.org/officeDocument/2006/relationships/image" Target="../media/image4.png"/><Relationship Id="rId2" Type="http://schemas.openxmlformats.org/officeDocument/2006/relationships/hyperlink" Target="mailto:luc17@pitt.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3C9E28-B946-7842-B3D0-B0AB241F7473}"/>
              </a:ext>
            </a:extLst>
          </p:cNvPr>
          <p:cNvSpPr>
            <a:spLocks noGrp="1"/>
          </p:cNvSpPr>
          <p:nvPr>
            <p:ph type="subTitle" idx="1"/>
          </p:nvPr>
        </p:nvSpPr>
        <p:spPr>
          <a:xfrm>
            <a:off x="1523998" y="2735899"/>
            <a:ext cx="9144000" cy="2263484"/>
          </a:xfrm>
        </p:spPr>
        <p:txBody>
          <a:bodyPr>
            <a:normAutofit fontScale="40000" lnSpcReduction="20000"/>
          </a:bodyPr>
          <a:lstStyle/>
          <a:p>
            <a:r>
              <a:rPr lang="en-US" sz="5900" b="1" dirty="0" err="1">
                <a:latin typeface="Arial" panose="020B0604020202020204" pitchFamily="34" charset="0"/>
                <a:cs typeface="Arial" panose="020B0604020202020204" pitchFamily="34" charset="0"/>
              </a:rPr>
              <a:t>Lujia</a:t>
            </a:r>
            <a:r>
              <a:rPr lang="en-US" sz="5900" b="1" dirty="0">
                <a:latin typeface="Arial" panose="020B0604020202020204" pitchFamily="34" charset="0"/>
                <a:cs typeface="Arial" panose="020B0604020202020204" pitchFamily="34" charset="0"/>
              </a:rPr>
              <a:t> Chen</a:t>
            </a:r>
          </a:p>
          <a:p>
            <a:endParaRPr lang="en-US" sz="4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Postdoc Associate</a:t>
            </a:r>
          </a:p>
          <a:p>
            <a:r>
              <a:rPr lang="en-US" sz="3600" dirty="0">
                <a:latin typeface="Arial" panose="020B0604020202020204" pitchFamily="34" charset="0"/>
                <a:cs typeface="Arial" panose="020B0604020202020204" pitchFamily="34" charset="0"/>
              </a:rPr>
              <a:t>Department of Biomedical Informatics, School of Medicine, University of Pittsburgh</a:t>
            </a:r>
          </a:p>
          <a:p>
            <a:r>
              <a:rPr lang="en-US" sz="3600" dirty="0">
                <a:latin typeface="Arial" panose="020B0604020202020204" pitchFamily="34" charset="0"/>
                <a:cs typeface="Arial" panose="020B0604020202020204" pitchFamily="34" charset="0"/>
              </a:rPr>
              <a:t>Contact: </a:t>
            </a:r>
            <a:r>
              <a:rPr lang="en-US" sz="3600" dirty="0">
                <a:latin typeface="Arial" panose="020B0604020202020204" pitchFamily="34" charset="0"/>
                <a:cs typeface="Arial" panose="020B0604020202020204" pitchFamily="34" charset="0"/>
                <a:hlinkClick r:id="rId2"/>
              </a:rPr>
              <a:t>luc17@pitt.edu</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Phone: 412-736-7952</a:t>
            </a:r>
          </a:p>
          <a:p>
            <a:r>
              <a:rPr lang="en-US" sz="3600" dirty="0">
                <a:latin typeface="Arial" panose="020B0604020202020204" pitchFamily="34" charset="0"/>
                <a:cs typeface="Arial" panose="020B0604020202020204" pitchFamily="34" charset="0"/>
              </a:rPr>
              <a:t>Google scholar profile: </a:t>
            </a:r>
            <a:r>
              <a:rPr lang="en-US" sz="3600" dirty="0">
                <a:hlinkClick r:id="rId3"/>
              </a:rPr>
              <a:t>https://scholar.google.com/citations?user=L7f-43gAAAAJ&amp;hl=en</a:t>
            </a: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DCB5B1-34DC-FE4D-B692-374B24F32569}"/>
              </a:ext>
            </a:extLst>
          </p:cNvPr>
          <p:cNvSpPr txBox="1"/>
          <p:nvPr/>
        </p:nvSpPr>
        <p:spPr>
          <a:xfrm>
            <a:off x="313036" y="715310"/>
            <a:ext cx="11565925"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Developing deep learning models for precision oncology </a:t>
            </a:r>
          </a:p>
        </p:txBody>
      </p:sp>
      <p:pic>
        <p:nvPicPr>
          <p:cNvPr id="5" name="Picture 101">
            <a:extLst>
              <a:ext uri="{FF2B5EF4-FFF2-40B4-BE49-F238E27FC236}">
                <a16:creationId xmlns:a16="http://schemas.microsoft.com/office/drawing/2014/main" id="{C2072BA1-2141-AB4B-9F27-977D58DA1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5342772"/>
            <a:ext cx="1216301" cy="121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2">
            <a:extLst>
              <a:ext uri="{FF2B5EF4-FFF2-40B4-BE49-F238E27FC236}">
                <a16:creationId xmlns:a16="http://schemas.microsoft.com/office/drawing/2014/main" id="{7EFF0C8B-E709-994B-ABA5-1E76915CB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0512" y="5387008"/>
            <a:ext cx="1112643" cy="117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3">
            <a:extLst>
              <a:ext uri="{FF2B5EF4-FFF2-40B4-BE49-F238E27FC236}">
                <a16:creationId xmlns:a16="http://schemas.microsoft.com/office/drawing/2014/main" id="{A4F78D5E-0B20-D548-A353-11AEABA1A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6088" y="5520333"/>
            <a:ext cx="2119820" cy="86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dbmi.pitt.edu/sites/default/files/styles/headshot/public/Lujia-Chen160.png?itok=rM9lFxu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99" y="2384052"/>
            <a:ext cx="2608028" cy="260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2666-1619-2A44-8029-8EA9A6F016DF}"/>
              </a:ext>
            </a:extLst>
          </p:cNvPr>
          <p:cNvSpPr>
            <a:spLocks noGrp="1"/>
          </p:cNvSpPr>
          <p:nvPr>
            <p:ph type="title"/>
          </p:nvPr>
        </p:nvSpPr>
        <p:spPr>
          <a:xfrm>
            <a:off x="1653363" y="365760"/>
            <a:ext cx="9893461" cy="1188720"/>
          </a:xfrm>
        </p:spPr>
        <p:txBody>
          <a:bodyPr>
            <a:normAutofit/>
          </a:bodyPr>
          <a:lstStyle/>
          <a:p>
            <a:r>
              <a:rPr lang="en-US" sz="4000" b="1" dirty="0">
                <a:latin typeface="Arial" panose="020B0604020202020204" pitchFamily="34" charset="0"/>
                <a:cs typeface="Arial" panose="020B0604020202020204" pitchFamily="34" charset="0"/>
              </a:rPr>
              <a:t>Major goals of </a:t>
            </a:r>
            <a:r>
              <a:rPr lang="en-US" altLang="zh-CN" sz="4000" b="1" dirty="0">
                <a:latin typeface="Arial" panose="020B0604020202020204" pitchFamily="34" charset="0"/>
                <a:cs typeface="Arial" panose="020B0604020202020204" pitchFamily="34" charset="0"/>
              </a:rPr>
              <a:t>current</a:t>
            </a:r>
            <a:r>
              <a:rPr lang="zh-CN" altLang="en-US" sz="4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research</a:t>
            </a:r>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5BFAF02-B57C-7C46-A99A-7C0F31BC27FE}"/>
              </a:ext>
            </a:extLst>
          </p:cNvPr>
          <p:cNvSpPr>
            <a:spLocks noGrp="1"/>
          </p:cNvSpPr>
          <p:nvPr>
            <p:ph idx="1"/>
          </p:nvPr>
        </p:nvSpPr>
        <p:spPr>
          <a:xfrm>
            <a:off x="1653363" y="1920240"/>
            <a:ext cx="9367204" cy="4041648"/>
          </a:xfrm>
        </p:spPr>
        <p:txBody>
          <a:bodyPr anchor="t">
            <a:normAutofit/>
          </a:bodyPr>
          <a:lstStyle/>
          <a:p>
            <a:r>
              <a:rPr lang="en-US" sz="1600" dirty="0">
                <a:latin typeface="Arial" panose="020B0604020202020204" pitchFamily="34" charset="0"/>
                <a:cs typeface="Arial" panose="020B0604020202020204" pitchFamily="34" charset="0"/>
              </a:rPr>
              <a:t>Uses machine learning, especially deep learning models, to simulate the hierarchical organization of cellular signaling systems and to systematically identify major cancer signaling pathways.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Detect tumor-specific aberrations in signaling pathways, and predict cancer cells’ sensitivity to anti-cancer drugs, which help guide the personalized treatment based on patients’ individual genomic status.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individual patient’s genomic data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(e.g.</a:t>
            </a:r>
            <a:r>
              <a:rPr lang="zh-CN" altLang="en-US" sz="1600" dirty="0">
                <a:latin typeface="Arial" panose="020B0604020202020204" pitchFamily="34" charset="0"/>
                <a:cs typeface="Arial" panose="020B0604020202020204" pitchFamily="34" charset="0"/>
              </a:rPr>
              <a:t> </a:t>
            </a:r>
            <a:r>
              <a:rPr lang="en-US" altLang="zh-CN" sz="1600" i="1" dirty="0">
                <a:latin typeface="Arial" panose="020B0604020202020204" pitchFamily="34" charset="0"/>
                <a:cs typeface="Arial" panose="020B0604020202020204" pitchFamily="34" charset="0"/>
              </a:rPr>
              <a:t>bulk</a:t>
            </a:r>
            <a:r>
              <a:rPr lang="zh-CN" altLang="en-US" sz="1600" i="1" dirty="0">
                <a:latin typeface="Arial" panose="020B0604020202020204" pitchFamily="34" charset="0"/>
                <a:cs typeface="Arial" panose="020B0604020202020204" pitchFamily="34" charset="0"/>
              </a:rPr>
              <a:t> </a:t>
            </a:r>
            <a:r>
              <a:rPr lang="en-US" altLang="zh-CN" sz="1600" i="1" dirty="0">
                <a:latin typeface="Arial" panose="020B0604020202020204" pitchFamily="34" charset="0"/>
                <a:cs typeface="Arial" panose="020B0604020202020204" pitchFamily="34" charset="0"/>
              </a:rPr>
              <a:t>RNA-seq</a:t>
            </a:r>
            <a:r>
              <a:rPr lang="en-US" altLang="zh-CN" sz="1600" dirty="0">
                <a:latin typeface="Arial" panose="020B0604020202020204" pitchFamily="34" charset="0"/>
                <a:cs typeface="Arial" panose="020B0604020202020204" pitchFamily="34" charset="0"/>
              </a:rPr>
              <a:t> and </a:t>
            </a:r>
            <a:r>
              <a:rPr lang="en-US" altLang="zh-CN" sz="1600" i="1" dirty="0">
                <a:latin typeface="Arial" panose="020B0604020202020204" pitchFamily="34" charset="0"/>
                <a:cs typeface="Arial" panose="020B0604020202020204" pitchFamily="34" charset="0"/>
              </a:rPr>
              <a:t>single-cell RNA-seq</a:t>
            </a:r>
            <a:r>
              <a:rPr lang="en-US" altLang="zh-C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to select candidate drugs (single drug/drug combination) and predict drug response rate.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Provide insights on gene signatures and representation of cell signaling pathways that are most sensitive to drug response.</a:t>
            </a:r>
          </a:p>
        </p:txBody>
      </p:sp>
      <p:sp>
        <p:nvSpPr>
          <p:cNvPr id="5" name="Rectangle 4">
            <a:extLst>
              <a:ext uri="{FF2B5EF4-FFF2-40B4-BE49-F238E27FC236}">
                <a16:creationId xmlns:a16="http://schemas.microsoft.com/office/drawing/2014/main" id="{70F85778-E898-E941-B123-7D9C14B11970}"/>
              </a:ext>
            </a:extLst>
          </p:cNvPr>
          <p:cNvSpPr/>
          <p:nvPr/>
        </p:nvSpPr>
        <p:spPr>
          <a:xfrm>
            <a:off x="242139" y="6339599"/>
            <a:ext cx="6096000" cy="477054"/>
          </a:xfrm>
          <a:prstGeom prst="rect">
            <a:avLst/>
          </a:prstGeom>
        </p:spPr>
        <p:txBody>
          <a:bodyPr>
            <a:spAutoFit/>
          </a:bodyPr>
          <a:lstStyle/>
          <a:p>
            <a:pPr>
              <a:spcAft>
                <a:spcPts val="600"/>
              </a:spcAft>
            </a:pPr>
            <a:r>
              <a:rPr lang="en-US" sz="1100" b="1" dirty="0">
                <a:latin typeface="Arial" panose="020B0604020202020204" pitchFamily="34" charset="0"/>
                <a:cs typeface="Arial" panose="020B0604020202020204" pitchFamily="34" charset="0"/>
              </a:rPr>
              <a:t>Funding Support:</a:t>
            </a:r>
          </a:p>
          <a:p>
            <a:pPr>
              <a:spcAft>
                <a:spcPts val="600"/>
              </a:spcAft>
            </a:pPr>
            <a:r>
              <a:rPr lang="en-US" sz="900" dirty="0">
                <a:latin typeface="Arial" panose="020B0604020202020204" pitchFamily="34" charset="0"/>
                <a:cs typeface="Arial" panose="020B0604020202020204" pitchFamily="34" charset="0"/>
              </a:rPr>
              <a:t>Developing deep learning models for precision oncology (PI, NIH K99, Dec 2019 -- Nov 202</a:t>
            </a:r>
            <a:r>
              <a:rPr lang="en-US" altLang="zh-CN" sz="9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D1D088AC-49F7-804C-9C63-4B3E76D3DB5A}"/>
              </a:ext>
            </a:extLst>
          </p:cNvPr>
          <p:cNvSpPr/>
          <p:nvPr/>
        </p:nvSpPr>
        <p:spPr>
          <a:xfrm>
            <a:off x="242138" y="5502846"/>
            <a:ext cx="11486035" cy="1184940"/>
          </a:xfrm>
          <a:prstGeom prst="rect">
            <a:avLst/>
          </a:prstGeom>
        </p:spPr>
        <p:txBody>
          <a:bodyPr wrap="square">
            <a:spAutoFit/>
          </a:bodyPr>
          <a:lstStyle/>
          <a:p>
            <a:pPr lvl="0">
              <a:spcAft>
                <a:spcPts val="600"/>
              </a:spcAft>
            </a:pPr>
            <a:r>
              <a:rPr lang="en-US" sz="1100" b="1" dirty="0">
                <a:latin typeface="Arial" panose="020B0604020202020204" pitchFamily="34" charset="0"/>
                <a:cs typeface="Arial" panose="020B0604020202020204" pitchFamily="34" charset="0"/>
              </a:rPr>
              <a:t>Publications:</a:t>
            </a:r>
          </a:p>
          <a:p>
            <a:pPr>
              <a:spcAft>
                <a:spcPts val="600"/>
              </a:spcAft>
            </a:pPr>
            <a:r>
              <a:rPr lang="en-US" sz="900" dirty="0">
                <a:latin typeface="Arial" panose="020B0604020202020204" pitchFamily="34" charset="0"/>
                <a:cs typeface="Arial" panose="020B0604020202020204" pitchFamily="34" charset="0"/>
              </a:rPr>
              <a:t>1. Ding, M.Q., </a:t>
            </a:r>
            <a:r>
              <a:rPr lang="en-US" sz="900" b="1" i="1" dirty="0">
                <a:latin typeface="Arial" panose="020B0604020202020204" pitchFamily="34" charset="0"/>
                <a:cs typeface="Arial" panose="020B0604020202020204" pitchFamily="34" charset="0"/>
              </a:rPr>
              <a:t>Chen, L</a:t>
            </a:r>
            <a:r>
              <a:rPr lang="en-US" sz="900" i="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Cooper G.F., Young, J.D., Lu X. (2018) Precision Oncology beyond Targeted Therapy: Combining Omics Data with Machine Learning Matches the Majority of Cancer Cells to Effective Therapeutics, Molecular cancer research : MCR, 16, 269-278.</a:t>
            </a:r>
          </a:p>
          <a:p>
            <a:pPr>
              <a:spcAft>
                <a:spcPts val="600"/>
              </a:spcAft>
            </a:pPr>
            <a:r>
              <a:rPr lang="en-US" sz="900" dirty="0">
                <a:latin typeface="Arial" panose="020B0604020202020204" pitchFamily="34" charset="0"/>
                <a:cs typeface="Arial" panose="020B0604020202020204" pitchFamily="34" charset="0"/>
              </a:rPr>
              <a:t>2. </a:t>
            </a:r>
            <a:r>
              <a:rPr lang="en-US" sz="900" b="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Cai C., Chen V., Lu X. (2016) Learning a hierarchical representation of the yeast transcriptomic machinery using an autoencoder model, BMC bioinformatics, 17 Suppl 1, 9.</a:t>
            </a:r>
            <a:endParaRPr lang="en-US" sz="900" i="1" dirty="0">
              <a:latin typeface="Arial" panose="020B0604020202020204" pitchFamily="34" charset="0"/>
              <a:cs typeface="Arial" panose="020B0604020202020204" pitchFamily="34" charset="0"/>
            </a:endParaRPr>
          </a:p>
          <a:p>
            <a:pPr lvl="0">
              <a:spcAft>
                <a:spcPts val="600"/>
              </a:spcAft>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0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D9C1-27B0-9D4C-882D-FA1B531BBCB6}"/>
              </a:ext>
            </a:extLst>
          </p:cNvPr>
          <p:cNvSpPr>
            <a:spLocks noGrp="1"/>
          </p:cNvSpPr>
          <p:nvPr>
            <p:ph type="title"/>
          </p:nvPr>
        </p:nvSpPr>
        <p:spPr>
          <a:xfrm>
            <a:off x="49075" y="-382455"/>
            <a:ext cx="10515600" cy="1325563"/>
          </a:xfrm>
        </p:spPr>
        <p:txBody>
          <a:bodyPr>
            <a:normAutofit/>
          </a:bodyPr>
          <a:lstStyle/>
          <a:p>
            <a:r>
              <a:rPr lang="en-US" sz="3200" b="1" dirty="0">
                <a:latin typeface="Arial" panose="020B0604020202020204" pitchFamily="34" charset="0"/>
                <a:cs typeface="Arial" panose="020B0604020202020204" pitchFamily="34" charset="0"/>
              </a:rPr>
              <a:t>Deep Learning for precision oncology</a:t>
            </a:r>
          </a:p>
        </p:txBody>
      </p:sp>
      <p:sp>
        <p:nvSpPr>
          <p:cNvPr id="4" name="TextBox 3">
            <a:extLst>
              <a:ext uri="{FF2B5EF4-FFF2-40B4-BE49-F238E27FC236}">
                <a16:creationId xmlns:a16="http://schemas.microsoft.com/office/drawing/2014/main" id="{D83F32B6-DD88-E348-9FC9-9B0A6FC02FCB}"/>
              </a:ext>
            </a:extLst>
          </p:cNvPr>
          <p:cNvSpPr txBox="1"/>
          <p:nvPr/>
        </p:nvSpPr>
        <p:spPr>
          <a:xfrm>
            <a:off x="2728524" y="3263715"/>
            <a:ext cx="2763079" cy="307777"/>
          </a:xfrm>
          <a:prstGeom prst="rect">
            <a:avLst/>
          </a:prstGeom>
          <a:noFill/>
        </p:spPr>
        <p:txBody>
          <a:bodyPr wrap="square" rtlCol="0">
            <a:spAutoFit/>
          </a:bodyPr>
          <a:lstStyle/>
          <a:p>
            <a:r>
              <a:rPr lang="en-US" sz="1400" b="1" dirty="0"/>
              <a:t>Deep Learning Model</a:t>
            </a:r>
          </a:p>
        </p:txBody>
      </p:sp>
      <p:cxnSp>
        <p:nvCxnSpPr>
          <p:cNvPr id="6" name="Straight Arrow Connector 5">
            <a:extLst>
              <a:ext uri="{FF2B5EF4-FFF2-40B4-BE49-F238E27FC236}">
                <a16:creationId xmlns:a16="http://schemas.microsoft.com/office/drawing/2014/main" id="{01ACA0FC-A89C-6849-BCE2-B410360CE789}"/>
              </a:ext>
            </a:extLst>
          </p:cNvPr>
          <p:cNvCxnSpPr>
            <a:cxnSpLocks/>
          </p:cNvCxnSpPr>
          <p:nvPr/>
        </p:nvCxnSpPr>
        <p:spPr>
          <a:xfrm flipV="1">
            <a:off x="10109909" y="3786064"/>
            <a:ext cx="526204" cy="952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7E6279-B682-6C41-AE1E-4AB2A0A83FFA}"/>
              </a:ext>
            </a:extLst>
          </p:cNvPr>
          <p:cNvCxnSpPr>
            <a:cxnSpLocks/>
            <a:endCxn id="70" idx="1"/>
          </p:cNvCxnSpPr>
          <p:nvPr/>
        </p:nvCxnSpPr>
        <p:spPr>
          <a:xfrm>
            <a:off x="10104847" y="2731561"/>
            <a:ext cx="531266" cy="68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2499B2-33F0-6D4D-AC90-738FDD08AB39}"/>
              </a:ext>
            </a:extLst>
          </p:cNvPr>
          <p:cNvSpPr txBox="1"/>
          <p:nvPr/>
        </p:nvSpPr>
        <p:spPr>
          <a:xfrm>
            <a:off x="27015" y="2774262"/>
            <a:ext cx="2865749" cy="584775"/>
          </a:xfrm>
          <a:prstGeom prst="rect">
            <a:avLst/>
          </a:prstGeom>
          <a:noFill/>
        </p:spPr>
        <p:txBody>
          <a:bodyPr wrap="square" rtlCol="0">
            <a:spAutoFit/>
          </a:bodyPr>
          <a:lstStyle/>
          <a:p>
            <a:r>
              <a:rPr lang="zh-CN" altLang="en-US" dirty="0"/>
              <a:t>          </a:t>
            </a:r>
            <a:r>
              <a:rPr lang="en-US" sz="1400" b="1" dirty="0"/>
              <a:t>Genomic Data </a:t>
            </a:r>
          </a:p>
          <a:p>
            <a:r>
              <a:rPr lang="zh-CN" altLang="en-US" sz="1400" b="1" dirty="0"/>
              <a:t>    </a:t>
            </a:r>
            <a:r>
              <a:rPr lang="en-US" sz="1400" b="1" dirty="0"/>
              <a:t>(single-cell and bulk-cell)</a:t>
            </a:r>
          </a:p>
        </p:txBody>
      </p:sp>
      <p:sp>
        <p:nvSpPr>
          <p:cNvPr id="22" name="TextBox 21">
            <a:extLst>
              <a:ext uri="{FF2B5EF4-FFF2-40B4-BE49-F238E27FC236}">
                <a16:creationId xmlns:a16="http://schemas.microsoft.com/office/drawing/2014/main" id="{A36D0CB3-77A6-6A48-9B4D-99A90DACE47B}"/>
              </a:ext>
            </a:extLst>
          </p:cNvPr>
          <p:cNvSpPr txBox="1"/>
          <p:nvPr/>
        </p:nvSpPr>
        <p:spPr>
          <a:xfrm>
            <a:off x="501285" y="4970074"/>
            <a:ext cx="1904215" cy="307777"/>
          </a:xfrm>
          <a:prstGeom prst="rect">
            <a:avLst/>
          </a:prstGeom>
          <a:noFill/>
        </p:spPr>
        <p:txBody>
          <a:bodyPr wrap="square" rtlCol="0">
            <a:spAutoFit/>
          </a:bodyPr>
          <a:lstStyle/>
          <a:p>
            <a:r>
              <a:rPr lang="en-US" sz="1400" b="1" dirty="0"/>
              <a:t>Drug</a:t>
            </a:r>
            <a:r>
              <a:rPr lang="zh-CN" altLang="en-US" sz="1400" b="1" dirty="0"/>
              <a:t> </a:t>
            </a:r>
            <a:r>
              <a:rPr lang="en-US" altLang="zh-CN" sz="1400" b="1" dirty="0"/>
              <a:t>response</a:t>
            </a:r>
            <a:endParaRPr lang="en-US" sz="1400" b="1" dirty="0"/>
          </a:p>
        </p:txBody>
      </p:sp>
      <p:pic>
        <p:nvPicPr>
          <p:cNvPr id="24" name="Picture 23" descr="A picture containing animal&#10;&#10;Description automatically generated">
            <a:extLst>
              <a:ext uri="{FF2B5EF4-FFF2-40B4-BE49-F238E27FC236}">
                <a16:creationId xmlns:a16="http://schemas.microsoft.com/office/drawing/2014/main" id="{A24E3FD7-D4B7-4544-B34D-C6574C131EE1}"/>
              </a:ext>
            </a:extLst>
          </p:cNvPr>
          <p:cNvPicPr>
            <a:picLocks noChangeAspect="1"/>
          </p:cNvPicPr>
          <p:nvPr/>
        </p:nvPicPr>
        <p:blipFill>
          <a:blip r:embed="rId3"/>
          <a:stretch>
            <a:fillRect/>
          </a:stretch>
        </p:blipFill>
        <p:spPr>
          <a:xfrm>
            <a:off x="516065" y="1778852"/>
            <a:ext cx="1269419" cy="806988"/>
          </a:xfrm>
          <a:prstGeom prst="rect">
            <a:avLst/>
          </a:prstGeom>
        </p:spPr>
      </p:pic>
      <p:pic>
        <p:nvPicPr>
          <p:cNvPr id="26" name="Picture 25" descr="A close up of a logo&#10;&#10;Description automatically generated">
            <a:extLst>
              <a:ext uri="{FF2B5EF4-FFF2-40B4-BE49-F238E27FC236}">
                <a16:creationId xmlns:a16="http://schemas.microsoft.com/office/drawing/2014/main" id="{3EFD4F3B-1EF3-1B4E-A4CE-4DDE943D90B1}"/>
              </a:ext>
            </a:extLst>
          </p:cNvPr>
          <p:cNvPicPr>
            <a:picLocks noChangeAspect="1"/>
          </p:cNvPicPr>
          <p:nvPr/>
        </p:nvPicPr>
        <p:blipFill rotWithShape="1">
          <a:blip r:embed="rId4"/>
          <a:srcRect l="2758" t="16358" r="6204" b="3040"/>
          <a:stretch/>
        </p:blipFill>
        <p:spPr>
          <a:xfrm>
            <a:off x="2851165" y="1474781"/>
            <a:ext cx="1356432" cy="1364138"/>
          </a:xfrm>
          <a:prstGeom prst="rect">
            <a:avLst/>
          </a:prstGeom>
        </p:spPr>
      </p:pic>
      <p:cxnSp>
        <p:nvCxnSpPr>
          <p:cNvPr id="31" name="Straight Arrow Connector 30">
            <a:extLst>
              <a:ext uri="{FF2B5EF4-FFF2-40B4-BE49-F238E27FC236}">
                <a16:creationId xmlns:a16="http://schemas.microsoft.com/office/drawing/2014/main" id="{5DAAC46B-5733-BC46-8A6D-25A6DF2BD921}"/>
              </a:ext>
            </a:extLst>
          </p:cNvPr>
          <p:cNvCxnSpPr>
            <a:cxnSpLocks/>
          </p:cNvCxnSpPr>
          <p:nvPr/>
        </p:nvCxnSpPr>
        <p:spPr>
          <a:xfrm>
            <a:off x="2137473" y="2608435"/>
            <a:ext cx="568310" cy="58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A close up of a map&#10;&#10;Description automatically generated">
            <a:extLst>
              <a:ext uri="{FF2B5EF4-FFF2-40B4-BE49-F238E27FC236}">
                <a16:creationId xmlns:a16="http://schemas.microsoft.com/office/drawing/2014/main" id="{30C3F6D6-5384-0747-8D85-0907B954C224}"/>
              </a:ext>
            </a:extLst>
          </p:cNvPr>
          <p:cNvPicPr>
            <a:picLocks noChangeAspect="1"/>
          </p:cNvPicPr>
          <p:nvPr/>
        </p:nvPicPr>
        <p:blipFill rotWithShape="1">
          <a:blip r:embed="rId5"/>
          <a:srcRect l="6380" t="14496" r="1752" b="12781"/>
          <a:stretch/>
        </p:blipFill>
        <p:spPr>
          <a:xfrm>
            <a:off x="356558" y="4088393"/>
            <a:ext cx="1507931" cy="895275"/>
          </a:xfrm>
          <a:prstGeom prst="rect">
            <a:avLst/>
          </a:prstGeom>
        </p:spPr>
      </p:pic>
      <p:cxnSp>
        <p:nvCxnSpPr>
          <p:cNvPr id="35" name="Straight Arrow Connector 34">
            <a:extLst>
              <a:ext uri="{FF2B5EF4-FFF2-40B4-BE49-F238E27FC236}">
                <a16:creationId xmlns:a16="http://schemas.microsoft.com/office/drawing/2014/main" id="{BDFBE904-D8CD-B946-8447-D3C51A3CE2A4}"/>
              </a:ext>
            </a:extLst>
          </p:cNvPr>
          <p:cNvCxnSpPr>
            <a:cxnSpLocks/>
          </p:cNvCxnSpPr>
          <p:nvPr/>
        </p:nvCxnSpPr>
        <p:spPr>
          <a:xfrm flipV="1">
            <a:off x="2149073" y="3701889"/>
            <a:ext cx="566137" cy="64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0EF2C14-B3EB-4B44-BBD4-C828CA8A7641}"/>
              </a:ext>
            </a:extLst>
          </p:cNvPr>
          <p:cNvPicPr/>
          <p:nvPr/>
        </p:nvPicPr>
        <p:blipFill rotWithShape="1">
          <a:blip r:embed="rId6" cstate="print">
            <a:extLst>
              <a:ext uri="{28A0092B-C50C-407E-A947-70E740481C1C}">
                <a14:useLocalDpi xmlns:a14="http://schemas.microsoft.com/office/drawing/2010/main" val="0"/>
              </a:ext>
            </a:extLst>
          </a:blip>
          <a:srcRect r="11573"/>
          <a:stretch/>
        </p:blipFill>
        <p:spPr>
          <a:xfrm>
            <a:off x="2818832" y="3895061"/>
            <a:ext cx="1573314" cy="1653304"/>
          </a:xfrm>
          <a:prstGeom prst="rect">
            <a:avLst/>
          </a:prstGeom>
        </p:spPr>
      </p:pic>
      <p:pic>
        <p:nvPicPr>
          <p:cNvPr id="28" name="Picture 27" descr="../../PaperDrafts/SemanticPaper/Figure1.pdf">
            <a:extLst>
              <a:ext uri="{FF2B5EF4-FFF2-40B4-BE49-F238E27FC236}">
                <a16:creationId xmlns:a16="http://schemas.microsoft.com/office/drawing/2014/main" id="{A76E0616-8985-2B44-846B-1A2883800885}"/>
              </a:ext>
            </a:extLst>
          </p:cNvPr>
          <p:cNvPicPr/>
          <p:nvPr/>
        </p:nvPicPr>
        <p:blipFill rotWithShape="1">
          <a:blip r:embed="rId7">
            <a:extLst>
              <a:ext uri="{28A0092B-C50C-407E-A947-70E740481C1C}">
                <a14:useLocalDpi xmlns:a14="http://schemas.microsoft.com/office/drawing/2010/main" val="0"/>
              </a:ext>
            </a:extLst>
          </a:blip>
          <a:srcRect l="34691" t="67974" r="37787" b="1937"/>
          <a:stretch/>
        </p:blipFill>
        <p:spPr bwMode="auto">
          <a:xfrm>
            <a:off x="7726417" y="882682"/>
            <a:ext cx="1832261" cy="1618146"/>
          </a:xfrm>
          <a:prstGeom prst="rect">
            <a:avLst/>
          </a:prstGeom>
          <a:noFill/>
          <a:ln>
            <a:noFill/>
          </a:ln>
        </p:spPr>
      </p:pic>
      <p:pic>
        <p:nvPicPr>
          <p:cNvPr id="29" name="Picture 28" descr="../../PaperDrafts/SemanticPaper/Figure1.pdf">
            <a:extLst>
              <a:ext uri="{FF2B5EF4-FFF2-40B4-BE49-F238E27FC236}">
                <a16:creationId xmlns:a16="http://schemas.microsoft.com/office/drawing/2014/main" id="{49476C07-DD7C-6F48-A89D-B031BC708F75}"/>
              </a:ext>
            </a:extLst>
          </p:cNvPr>
          <p:cNvPicPr/>
          <p:nvPr/>
        </p:nvPicPr>
        <p:blipFill rotWithShape="1">
          <a:blip r:embed="rId7">
            <a:extLst>
              <a:ext uri="{28A0092B-C50C-407E-A947-70E740481C1C}">
                <a14:useLocalDpi xmlns:a14="http://schemas.microsoft.com/office/drawing/2010/main" val="0"/>
              </a:ext>
            </a:extLst>
          </a:blip>
          <a:srcRect l="70544" t="69124" r="446" b="3748"/>
          <a:stretch/>
        </p:blipFill>
        <p:spPr bwMode="auto">
          <a:xfrm>
            <a:off x="7762764" y="4565858"/>
            <a:ext cx="1723453" cy="1341267"/>
          </a:xfrm>
          <a:prstGeom prst="rect">
            <a:avLst/>
          </a:prstGeom>
          <a:noFill/>
          <a:ln>
            <a:noFill/>
          </a:ln>
        </p:spPr>
      </p:pic>
      <p:grpSp>
        <p:nvGrpSpPr>
          <p:cNvPr id="69" name="Group 68">
            <a:extLst>
              <a:ext uri="{FF2B5EF4-FFF2-40B4-BE49-F238E27FC236}">
                <a16:creationId xmlns:a16="http://schemas.microsoft.com/office/drawing/2014/main" id="{4BE530C6-0AAF-8D49-AADB-636852E2A982}"/>
              </a:ext>
            </a:extLst>
          </p:cNvPr>
          <p:cNvGrpSpPr/>
          <p:nvPr/>
        </p:nvGrpSpPr>
        <p:grpSpPr>
          <a:xfrm>
            <a:off x="4819045" y="2498439"/>
            <a:ext cx="2494876" cy="1922722"/>
            <a:chOff x="4881497" y="2161209"/>
            <a:chExt cx="2665025" cy="2084986"/>
          </a:xfrm>
        </p:grpSpPr>
        <p:sp>
          <p:nvSpPr>
            <p:cNvPr id="32" name="Rectangle 31">
              <a:extLst>
                <a:ext uri="{FF2B5EF4-FFF2-40B4-BE49-F238E27FC236}">
                  <a16:creationId xmlns:a16="http://schemas.microsoft.com/office/drawing/2014/main" id="{6DF35E29-6508-BC46-99A8-045068A508F4}"/>
                </a:ext>
              </a:extLst>
            </p:cNvPr>
            <p:cNvSpPr/>
            <p:nvPr/>
          </p:nvSpPr>
          <p:spPr>
            <a:xfrm>
              <a:off x="5564741" y="2482173"/>
              <a:ext cx="1534886" cy="140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6474D4-65A4-D648-BE94-C2D355F8B0CA}"/>
                </a:ext>
              </a:extLst>
            </p:cNvPr>
            <p:cNvSpPr txBox="1"/>
            <p:nvPr/>
          </p:nvSpPr>
          <p:spPr>
            <a:xfrm>
              <a:off x="5362361" y="3912444"/>
              <a:ext cx="2184161" cy="333751"/>
            </a:xfrm>
            <a:prstGeom prst="rect">
              <a:avLst/>
            </a:prstGeom>
            <a:noFill/>
          </p:spPr>
          <p:txBody>
            <a:bodyPr wrap="square" rtlCol="0">
              <a:spAutoFit/>
            </a:bodyPr>
            <a:lstStyle/>
            <a:p>
              <a:r>
                <a:rPr lang="en-US" altLang="zh-CN" sz="1400" b="1" dirty="0"/>
                <a:t>Tumor Representation</a:t>
              </a:r>
              <a:endParaRPr lang="en-US" sz="1400" b="1" dirty="0"/>
            </a:p>
          </p:txBody>
        </p:sp>
        <p:sp>
          <p:nvSpPr>
            <p:cNvPr id="38" name="TextBox 37">
              <a:extLst>
                <a:ext uri="{FF2B5EF4-FFF2-40B4-BE49-F238E27FC236}">
                  <a16:creationId xmlns:a16="http://schemas.microsoft.com/office/drawing/2014/main" id="{93288467-3BD1-2C41-A47B-7AF98CE68E59}"/>
                </a:ext>
              </a:extLst>
            </p:cNvPr>
            <p:cNvSpPr txBox="1"/>
            <p:nvPr/>
          </p:nvSpPr>
          <p:spPr>
            <a:xfrm>
              <a:off x="4881497" y="2974263"/>
              <a:ext cx="915445" cy="307777"/>
            </a:xfrm>
            <a:prstGeom prst="rect">
              <a:avLst/>
            </a:prstGeom>
            <a:noFill/>
          </p:spPr>
          <p:txBody>
            <a:bodyPr wrap="square" rtlCol="0">
              <a:spAutoFit/>
            </a:bodyPr>
            <a:lstStyle/>
            <a:p>
              <a:r>
                <a:rPr lang="en-US" altLang="zh-CN" sz="1400" dirty="0"/>
                <a:t>Tumors</a:t>
              </a:r>
              <a:endParaRPr lang="en-US" sz="1400" dirty="0"/>
            </a:p>
          </p:txBody>
        </p:sp>
        <p:sp>
          <p:nvSpPr>
            <p:cNvPr id="39" name="TextBox 38">
              <a:extLst>
                <a:ext uri="{FF2B5EF4-FFF2-40B4-BE49-F238E27FC236}">
                  <a16:creationId xmlns:a16="http://schemas.microsoft.com/office/drawing/2014/main" id="{B1C584E5-1AB7-7C4A-9567-CA9155F9CB7D}"/>
                </a:ext>
              </a:extLst>
            </p:cNvPr>
            <p:cNvSpPr txBox="1"/>
            <p:nvPr/>
          </p:nvSpPr>
          <p:spPr>
            <a:xfrm>
              <a:off x="5327776" y="2161209"/>
              <a:ext cx="2145270" cy="307777"/>
            </a:xfrm>
            <a:prstGeom prst="rect">
              <a:avLst/>
            </a:prstGeom>
            <a:noFill/>
          </p:spPr>
          <p:txBody>
            <a:bodyPr wrap="square" rtlCol="0">
              <a:spAutoFit/>
            </a:bodyPr>
            <a:lstStyle/>
            <a:p>
              <a:r>
                <a:rPr lang="en-US" sz="1400" dirty="0"/>
                <a:t>Gene Modules</a:t>
              </a:r>
              <a:r>
                <a:rPr lang="en-US" altLang="zh-CN" sz="1400" dirty="0"/>
                <a:t>/Pathways</a:t>
              </a:r>
              <a:endParaRPr lang="en-US" sz="1400" dirty="0"/>
            </a:p>
          </p:txBody>
        </p:sp>
        <p:cxnSp>
          <p:nvCxnSpPr>
            <p:cNvPr id="41" name="Straight Connector 40">
              <a:extLst>
                <a:ext uri="{FF2B5EF4-FFF2-40B4-BE49-F238E27FC236}">
                  <a16:creationId xmlns:a16="http://schemas.microsoft.com/office/drawing/2014/main" id="{02F90862-0BBE-9143-ADF4-19B2413E8AA8}"/>
                </a:ext>
              </a:extLst>
            </p:cNvPr>
            <p:cNvCxnSpPr/>
            <p:nvPr/>
          </p:nvCxnSpPr>
          <p:spPr>
            <a:xfrm>
              <a:off x="5564741" y="2757292"/>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4F7A59-FB33-B94D-9593-6008AB498E74}"/>
                </a:ext>
              </a:extLst>
            </p:cNvPr>
            <p:cNvCxnSpPr/>
            <p:nvPr/>
          </p:nvCxnSpPr>
          <p:spPr>
            <a:xfrm>
              <a:off x="5564741" y="3059114"/>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B77A83-9D3C-6B47-854E-7071C3EFA857}"/>
                </a:ext>
              </a:extLst>
            </p:cNvPr>
            <p:cNvCxnSpPr/>
            <p:nvPr/>
          </p:nvCxnSpPr>
          <p:spPr>
            <a:xfrm>
              <a:off x="5564741" y="3331027"/>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84E71D-9B94-924D-BCC5-0C6705182791}"/>
                </a:ext>
              </a:extLst>
            </p:cNvPr>
            <p:cNvCxnSpPr/>
            <p:nvPr/>
          </p:nvCxnSpPr>
          <p:spPr>
            <a:xfrm>
              <a:off x="5564741" y="3618090"/>
              <a:ext cx="1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4A2842-2CDC-0F48-8D4E-8BAD6EFFF833}"/>
                </a:ext>
              </a:extLst>
            </p:cNvPr>
            <p:cNvCxnSpPr/>
            <p:nvPr/>
          </p:nvCxnSpPr>
          <p:spPr>
            <a:xfrm>
              <a:off x="5862258" y="2482173"/>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DC6AED-10F1-B944-BB12-32A877D46FBB}"/>
                </a:ext>
              </a:extLst>
            </p:cNvPr>
            <p:cNvCxnSpPr/>
            <p:nvPr/>
          </p:nvCxnSpPr>
          <p:spPr>
            <a:xfrm>
              <a:off x="6183390" y="2496266"/>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9625714-1450-4745-A947-32B9FFD81674}"/>
                </a:ext>
              </a:extLst>
            </p:cNvPr>
            <p:cNvCxnSpPr/>
            <p:nvPr/>
          </p:nvCxnSpPr>
          <p:spPr>
            <a:xfrm>
              <a:off x="6493243" y="2496198"/>
              <a:ext cx="0" cy="13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921883-CAEF-444F-AAD0-D0B9B81EBE13}"/>
                </a:ext>
              </a:extLst>
            </p:cNvPr>
            <p:cNvCxnSpPr/>
            <p:nvPr/>
          </p:nvCxnSpPr>
          <p:spPr>
            <a:xfrm>
              <a:off x="6787542" y="2482173"/>
              <a:ext cx="0" cy="139697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AA42275-A548-0A49-BBC6-933CA194AF47}"/>
                </a:ext>
              </a:extLst>
            </p:cNvPr>
            <p:cNvSpPr txBox="1"/>
            <p:nvPr/>
          </p:nvSpPr>
          <p:spPr>
            <a:xfrm>
              <a:off x="5584971" y="2833425"/>
              <a:ext cx="285656" cy="215444"/>
            </a:xfrm>
            <a:prstGeom prst="rect">
              <a:avLst/>
            </a:prstGeom>
            <a:noFill/>
          </p:spPr>
          <p:txBody>
            <a:bodyPr wrap="none" rtlCol="0">
              <a:spAutoFit/>
            </a:bodyPr>
            <a:lstStyle/>
            <a:p>
              <a:r>
                <a:rPr lang="en-US" sz="800" dirty="0"/>
                <a:t>T1</a:t>
              </a:r>
            </a:p>
          </p:txBody>
        </p:sp>
        <p:sp>
          <p:nvSpPr>
            <p:cNvPr id="53" name="TextBox 52">
              <a:extLst>
                <a:ext uri="{FF2B5EF4-FFF2-40B4-BE49-F238E27FC236}">
                  <a16:creationId xmlns:a16="http://schemas.microsoft.com/office/drawing/2014/main" id="{25435BC1-EBD4-1949-87B6-09087A5E8453}"/>
                </a:ext>
              </a:extLst>
            </p:cNvPr>
            <p:cNvSpPr txBox="1"/>
            <p:nvPr/>
          </p:nvSpPr>
          <p:spPr>
            <a:xfrm>
              <a:off x="5584971" y="3105337"/>
              <a:ext cx="285656" cy="215444"/>
            </a:xfrm>
            <a:prstGeom prst="rect">
              <a:avLst/>
            </a:prstGeom>
            <a:noFill/>
          </p:spPr>
          <p:txBody>
            <a:bodyPr wrap="none" rtlCol="0">
              <a:spAutoFit/>
            </a:bodyPr>
            <a:lstStyle/>
            <a:p>
              <a:r>
                <a:rPr lang="en-US" sz="800" dirty="0"/>
                <a:t>T2</a:t>
              </a:r>
            </a:p>
          </p:txBody>
        </p:sp>
        <p:sp>
          <p:nvSpPr>
            <p:cNvPr id="54" name="TextBox 53">
              <a:extLst>
                <a:ext uri="{FF2B5EF4-FFF2-40B4-BE49-F238E27FC236}">
                  <a16:creationId xmlns:a16="http://schemas.microsoft.com/office/drawing/2014/main" id="{872123BE-7EAC-6C46-9392-71936C20A156}"/>
                </a:ext>
              </a:extLst>
            </p:cNvPr>
            <p:cNvSpPr txBox="1"/>
            <p:nvPr/>
          </p:nvSpPr>
          <p:spPr>
            <a:xfrm>
              <a:off x="5572569" y="3649328"/>
              <a:ext cx="316112" cy="215444"/>
            </a:xfrm>
            <a:prstGeom prst="rect">
              <a:avLst/>
            </a:prstGeom>
            <a:noFill/>
          </p:spPr>
          <p:txBody>
            <a:bodyPr wrap="none" rtlCol="0">
              <a:spAutoFit/>
            </a:bodyPr>
            <a:lstStyle/>
            <a:p>
              <a:r>
                <a:rPr lang="en-US" sz="800" dirty="0"/>
                <a:t>Tm</a:t>
              </a:r>
            </a:p>
          </p:txBody>
        </p:sp>
        <p:sp>
          <p:nvSpPr>
            <p:cNvPr id="55" name="TextBox 54">
              <a:extLst>
                <a:ext uri="{FF2B5EF4-FFF2-40B4-BE49-F238E27FC236}">
                  <a16:creationId xmlns:a16="http://schemas.microsoft.com/office/drawing/2014/main" id="{CE0BF82B-F1A7-F64C-AAF7-407031C1B611}"/>
                </a:ext>
              </a:extLst>
            </p:cNvPr>
            <p:cNvSpPr txBox="1"/>
            <p:nvPr/>
          </p:nvSpPr>
          <p:spPr>
            <a:xfrm>
              <a:off x="5550982" y="3377164"/>
              <a:ext cx="354584" cy="215444"/>
            </a:xfrm>
            <a:prstGeom prst="rect">
              <a:avLst/>
            </a:prstGeom>
            <a:noFill/>
          </p:spPr>
          <p:txBody>
            <a:bodyPr wrap="none" rtlCol="0">
              <a:spAutoFit/>
            </a:bodyPr>
            <a:lstStyle/>
            <a:p>
              <a:r>
                <a:rPr lang="en-US" sz="800" dirty="0"/>
                <a:t>… …</a:t>
              </a:r>
            </a:p>
          </p:txBody>
        </p:sp>
        <p:sp>
          <p:nvSpPr>
            <p:cNvPr id="56" name="TextBox 55">
              <a:extLst>
                <a:ext uri="{FF2B5EF4-FFF2-40B4-BE49-F238E27FC236}">
                  <a16:creationId xmlns:a16="http://schemas.microsoft.com/office/drawing/2014/main" id="{A5D3F36E-1F1B-254D-AE43-EC15E3074671}"/>
                </a:ext>
              </a:extLst>
            </p:cNvPr>
            <p:cNvSpPr txBox="1"/>
            <p:nvPr/>
          </p:nvSpPr>
          <p:spPr>
            <a:xfrm>
              <a:off x="6478100" y="2505404"/>
              <a:ext cx="354584" cy="215444"/>
            </a:xfrm>
            <a:prstGeom prst="rect">
              <a:avLst/>
            </a:prstGeom>
            <a:noFill/>
          </p:spPr>
          <p:txBody>
            <a:bodyPr wrap="none" rtlCol="0">
              <a:spAutoFit/>
            </a:bodyPr>
            <a:lstStyle/>
            <a:p>
              <a:r>
                <a:rPr lang="en-US" sz="800" dirty="0"/>
                <a:t>… …</a:t>
              </a:r>
            </a:p>
          </p:txBody>
        </p:sp>
        <p:sp>
          <p:nvSpPr>
            <p:cNvPr id="57" name="TextBox 56">
              <a:extLst>
                <a:ext uri="{FF2B5EF4-FFF2-40B4-BE49-F238E27FC236}">
                  <a16:creationId xmlns:a16="http://schemas.microsoft.com/office/drawing/2014/main" id="{F5E6B3E1-A25A-BC46-A82A-B6B761A07255}"/>
                </a:ext>
              </a:extLst>
            </p:cNvPr>
            <p:cNvSpPr txBox="1"/>
            <p:nvPr/>
          </p:nvSpPr>
          <p:spPr>
            <a:xfrm>
              <a:off x="5890881" y="2518832"/>
              <a:ext cx="300082" cy="215444"/>
            </a:xfrm>
            <a:prstGeom prst="rect">
              <a:avLst/>
            </a:prstGeom>
            <a:noFill/>
          </p:spPr>
          <p:txBody>
            <a:bodyPr wrap="none" rtlCol="0">
              <a:spAutoFit/>
            </a:bodyPr>
            <a:lstStyle/>
            <a:p>
              <a:r>
                <a:rPr lang="en-US" sz="800" dirty="0"/>
                <a:t>G1</a:t>
              </a:r>
            </a:p>
          </p:txBody>
        </p:sp>
        <p:sp>
          <p:nvSpPr>
            <p:cNvPr id="58" name="TextBox 57">
              <a:extLst>
                <a:ext uri="{FF2B5EF4-FFF2-40B4-BE49-F238E27FC236}">
                  <a16:creationId xmlns:a16="http://schemas.microsoft.com/office/drawing/2014/main" id="{28AD2821-E694-1A49-AB12-E39038B1FF98}"/>
                </a:ext>
              </a:extLst>
            </p:cNvPr>
            <p:cNvSpPr txBox="1"/>
            <p:nvPr/>
          </p:nvSpPr>
          <p:spPr>
            <a:xfrm>
              <a:off x="6183390" y="2518834"/>
              <a:ext cx="300082" cy="215444"/>
            </a:xfrm>
            <a:prstGeom prst="rect">
              <a:avLst/>
            </a:prstGeom>
            <a:noFill/>
          </p:spPr>
          <p:txBody>
            <a:bodyPr wrap="none" rtlCol="0">
              <a:spAutoFit/>
            </a:bodyPr>
            <a:lstStyle/>
            <a:p>
              <a:r>
                <a:rPr lang="en-US" sz="800" dirty="0"/>
                <a:t>G2</a:t>
              </a:r>
            </a:p>
          </p:txBody>
        </p:sp>
        <p:sp>
          <p:nvSpPr>
            <p:cNvPr id="59" name="TextBox 58">
              <a:extLst>
                <a:ext uri="{FF2B5EF4-FFF2-40B4-BE49-F238E27FC236}">
                  <a16:creationId xmlns:a16="http://schemas.microsoft.com/office/drawing/2014/main" id="{A7C9A5F6-89AC-C24D-943E-4B991ED8E9D0}"/>
                </a:ext>
              </a:extLst>
            </p:cNvPr>
            <p:cNvSpPr txBox="1"/>
            <p:nvPr/>
          </p:nvSpPr>
          <p:spPr>
            <a:xfrm>
              <a:off x="6803301" y="2508818"/>
              <a:ext cx="303288" cy="215444"/>
            </a:xfrm>
            <a:prstGeom prst="rect">
              <a:avLst/>
            </a:prstGeom>
            <a:noFill/>
          </p:spPr>
          <p:txBody>
            <a:bodyPr wrap="none" rtlCol="0">
              <a:spAutoFit/>
            </a:bodyPr>
            <a:lstStyle/>
            <a:p>
              <a:r>
                <a:rPr lang="en-US" sz="800" dirty="0" err="1"/>
                <a:t>Gn</a:t>
              </a:r>
              <a:endParaRPr lang="en-US" sz="800" dirty="0"/>
            </a:p>
          </p:txBody>
        </p:sp>
      </p:grpSp>
      <p:sp>
        <p:nvSpPr>
          <p:cNvPr id="61" name="TextBox 60">
            <a:extLst>
              <a:ext uri="{FF2B5EF4-FFF2-40B4-BE49-F238E27FC236}">
                <a16:creationId xmlns:a16="http://schemas.microsoft.com/office/drawing/2014/main" id="{A8F6E7FD-5465-714A-8954-4B0557C68431}"/>
              </a:ext>
            </a:extLst>
          </p:cNvPr>
          <p:cNvSpPr txBox="1"/>
          <p:nvPr/>
        </p:nvSpPr>
        <p:spPr>
          <a:xfrm>
            <a:off x="7913985" y="5816979"/>
            <a:ext cx="1808074" cy="307777"/>
          </a:xfrm>
          <a:prstGeom prst="rect">
            <a:avLst/>
          </a:prstGeom>
          <a:noFill/>
        </p:spPr>
        <p:txBody>
          <a:bodyPr wrap="square" rtlCol="0">
            <a:spAutoFit/>
          </a:bodyPr>
          <a:lstStyle/>
          <a:p>
            <a:r>
              <a:rPr lang="en-US" altLang="zh-CN" sz="1400" b="1" dirty="0"/>
              <a:t>Survival Analysis</a:t>
            </a:r>
            <a:endParaRPr lang="en-US" sz="1400" b="1" dirty="0"/>
          </a:p>
        </p:txBody>
      </p:sp>
      <p:sp>
        <p:nvSpPr>
          <p:cNvPr id="62" name="TextBox 61">
            <a:extLst>
              <a:ext uri="{FF2B5EF4-FFF2-40B4-BE49-F238E27FC236}">
                <a16:creationId xmlns:a16="http://schemas.microsoft.com/office/drawing/2014/main" id="{AE83872A-A962-2942-9A58-BD7BB307EE40}"/>
              </a:ext>
            </a:extLst>
          </p:cNvPr>
          <p:cNvSpPr txBox="1"/>
          <p:nvPr/>
        </p:nvSpPr>
        <p:spPr>
          <a:xfrm>
            <a:off x="7731707" y="2376229"/>
            <a:ext cx="2003801" cy="307777"/>
          </a:xfrm>
          <a:prstGeom prst="rect">
            <a:avLst/>
          </a:prstGeom>
          <a:noFill/>
        </p:spPr>
        <p:txBody>
          <a:bodyPr wrap="square" rtlCol="0">
            <a:spAutoFit/>
          </a:bodyPr>
          <a:lstStyle/>
          <a:p>
            <a:r>
              <a:rPr lang="en-US" altLang="zh-CN" sz="1400" b="1" dirty="0"/>
              <a:t>Cancer Subtype Analysis</a:t>
            </a:r>
            <a:endParaRPr lang="en-US" sz="1400" b="1" dirty="0"/>
          </a:p>
        </p:txBody>
      </p:sp>
      <p:cxnSp>
        <p:nvCxnSpPr>
          <p:cNvPr id="78" name="Straight Arrow Connector 77">
            <a:extLst>
              <a:ext uri="{FF2B5EF4-FFF2-40B4-BE49-F238E27FC236}">
                <a16:creationId xmlns:a16="http://schemas.microsoft.com/office/drawing/2014/main" id="{CCA82B4E-58AA-774E-B14D-126161DA0713}"/>
              </a:ext>
            </a:extLst>
          </p:cNvPr>
          <p:cNvCxnSpPr>
            <a:cxnSpLocks/>
          </p:cNvCxnSpPr>
          <p:nvPr/>
        </p:nvCxnSpPr>
        <p:spPr>
          <a:xfrm>
            <a:off x="4472116" y="3409859"/>
            <a:ext cx="346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A17F74-CA45-9F4F-941B-F088284E732D}"/>
              </a:ext>
            </a:extLst>
          </p:cNvPr>
          <p:cNvCxnSpPr>
            <a:cxnSpLocks/>
            <a:stCxn id="32" idx="3"/>
          </p:cNvCxnSpPr>
          <p:nvPr/>
        </p:nvCxnSpPr>
        <p:spPr>
          <a:xfrm flipV="1">
            <a:off x="6895557" y="1612243"/>
            <a:ext cx="830860" cy="182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9DC3BE8-B473-954C-87F1-ED2ABC8DDE93}"/>
              </a:ext>
            </a:extLst>
          </p:cNvPr>
          <p:cNvCxnSpPr>
            <a:cxnSpLocks/>
            <a:stCxn id="32" idx="3"/>
            <a:endCxn id="29" idx="1"/>
          </p:cNvCxnSpPr>
          <p:nvPr/>
        </p:nvCxnSpPr>
        <p:spPr>
          <a:xfrm>
            <a:off x="6895557" y="3441111"/>
            <a:ext cx="867207" cy="1795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400B2DB-8C8A-1C46-9F8F-5AAF3DD2114A}"/>
              </a:ext>
            </a:extLst>
          </p:cNvPr>
          <p:cNvSpPr txBox="1"/>
          <p:nvPr/>
        </p:nvSpPr>
        <p:spPr>
          <a:xfrm>
            <a:off x="2775293" y="1194346"/>
            <a:ext cx="2763079" cy="276999"/>
          </a:xfrm>
          <a:prstGeom prst="rect">
            <a:avLst/>
          </a:prstGeom>
          <a:noFill/>
        </p:spPr>
        <p:txBody>
          <a:bodyPr wrap="square" rtlCol="0">
            <a:spAutoFit/>
          </a:bodyPr>
          <a:lstStyle/>
          <a:p>
            <a:r>
              <a:rPr lang="en-US" altLang="zh-CN" sz="1200" b="1" i="1" dirty="0"/>
              <a:t>e.g</a:t>
            </a:r>
            <a:r>
              <a:rPr lang="en-US" sz="1200" b="1" i="1" dirty="0"/>
              <a:t>. Deep Autoencoder</a:t>
            </a:r>
          </a:p>
        </p:txBody>
      </p:sp>
      <p:sp>
        <p:nvSpPr>
          <p:cNvPr id="91" name="TextBox 90">
            <a:extLst>
              <a:ext uri="{FF2B5EF4-FFF2-40B4-BE49-F238E27FC236}">
                <a16:creationId xmlns:a16="http://schemas.microsoft.com/office/drawing/2014/main" id="{5578B397-1B1E-4A4A-B6DA-779A07D014DD}"/>
              </a:ext>
            </a:extLst>
          </p:cNvPr>
          <p:cNvSpPr txBox="1"/>
          <p:nvPr/>
        </p:nvSpPr>
        <p:spPr>
          <a:xfrm>
            <a:off x="2944382" y="5509527"/>
            <a:ext cx="2763079" cy="276999"/>
          </a:xfrm>
          <a:prstGeom prst="rect">
            <a:avLst/>
          </a:prstGeom>
          <a:noFill/>
        </p:spPr>
        <p:txBody>
          <a:bodyPr wrap="square" rtlCol="0">
            <a:spAutoFit/>
          </a:bodyPr>
          <a:lstStyle/>
          <a:p>
            <a:r>
              <a:rPr lang="en-US" sz="1200" b="1" i="1" dirty="0"/>
              <a:t>e.g. Topic Modeling</a:t>
            </a:r>
          </a:p>
        </p:txBody>
      </p:sp>
      <p:sp>
        <p:nvSpPr>
          <p:cNvPr id="63" name="TextBox 62">
            <a:extLst>
              <a:ext uri="{FF2B5EF4-FFF2-40B4-BE49-F238E27FC236}">
                <a16:creationId xmlns:a16="http://schemas.microsoft.com/office/drawing/2014/main" id="{8D22CAFA-5DA6-1E4F-A669-7C9DEAA37C99}"/>
              </a:ext>
            </a:extLst>
          </p:cNvPr>
          <p:cNvSpPr txBox="1"/>
          <p:nvPr/>
        </p:nvSpPr>
        <p:spPr>
          <a:xfrm>
            <a:off x="7707846" y="4196735"/>
            <a:ext cx="2044712" cy="307777"/>
          </a:xfrm>
          <a:prstGeom prst="rect">
            <a:avLst/>
          </a:prstGeom>
          <a:noFill/>
        </p:spPr>
        <p:txBody>
          <a:bodyPr wrap="square" rtlCol="0">
            <a:spAutoFit/>
          </a:bodyPr>
          <a:lstStyle/>
          <a:p>
            <a:r>
              <a:rPr lang="en-US" altLang="zh-CN" sz="1400" b="1" dirty="0"/>
              <a:t>Drug Sensitivity Analysis</a:t>
            </a:r>
            <a:endParaRPr lang="en-US" sz="1400" b="1" dirty="0"/>
          </a:p>
        </p:txBody>
      </p:sp>
      <p:sp>
        <p:nvSpPr>
          <p:cNvPr id="34" name="Rounded Rectangle 33">
            <a:extLst>
              <a:ext uri="{FF2B5EF4-FFF2-40B4-BE49-F238E27FC236}">
                <a16:creationId xmlns:a16="http://schemas.microsoft.com/office/drawing/2014/main" id="{64E7E166-5710-CF49-939C-D82B59DB695C}"/>
              </a:ext>
            </a:extLst>
          </p:cNvPr>
          <p:cNvSpPr/>
          <p:nvPr/>
        </p:nvSpPr>
        <p:spPr>
          <a:xfrm>
            <a:off x="204328" y="1266575"/>
            <a:ext cx="1924515" cy="4371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00866B98-77C4-CD4E-9C25-F42FDBAF6A9B}"/>
              </a:ext>
            </a:extLst>
          </p:cNvPr>
          <p:cNvGrpSpPr/>
          <p:nvPr/>
        </p:nvGrpSpPr>
        <p:grpSpPr>
          <a:xfrm>
            <a:off x="10636113" y="1074217"/>
            <a:ext cx="2159556" cy="4693724"/>
            <a:chOff x="10700325" y="1322692"/>
            <a:chExt cx="2159556" cy="4693724"/>
          </a:xfrm>
        </p:grpSpPr>
        <p:pic>
          <p:nvPicPr>
            <p:cNvPr id="13" name="Picture 12" descr="A close up of a logo&#10;&#10;Description automatically generated">
              <a:extLst>
                <a:ext uri="{FF2B5EF4-FFF2-40B4-BE49-F238E27FC236}">
                  <a16:creationId xmlns:a16="http://schemas.microsoft.com/office/drawing/2014/main" id="{2D055968-3A5F-444C-8684-EE5AB8ED206D}"/>
                </a:ext>
              </a:extLst>
            </p:cNvPr>
            <p:cNvPicPr>
              <a:picLocks noChangeAspect="1"/>
            </p:cNvPicPr>
            <p:nvPr/>
          </p:nvPicPr>
          <p:blipFill>
            <a:blip r:embed="rId8"/>
            <a:stretch>
              <a:fillRect/>
            </a:stretch>
          </p:blipFill>
          <p:spPr>
            <a:xfrm>
              <a:off x="10806229" y="1561219"/>
              <a:ext cx="1040560" cy="917103"/>
            </a:xfrm>
            <a:prstGeom prst="rect">
              <a:avLst/>
            </a:prstGeom>
          </p:spPr>
        </p:pic>
        <p:sp>
          <p:nvSpPr>
            <p:cNvPr id="14" name="TextBox 13">
              <a:extLst>
                <a:ext uri="{FF2B5EF4-FFF2-40B4-BE49-F238E27FC236}">
                  <a16:creationId xmlns:a16="http://schemas.microsoft.com/office/drawing/2014/main" id="{FDB218FE-A2E9-CC46-93E8-FA03BAE2A08F}"/>
                </a:ext>
              </a:extLst>
            </p:cNvPr>
            <p:cNvSpPr txBox="1"/>
            <p:nvPr/>
          </p:nvSpPr>
          <p:spPr>
            <a:xfrm>
              <a:off x="10868215" y="2565733"/>
              <a:ext cx="1932495" cy="523220"/>
            </a:xfrm>
            <a:prstGeom prst="rect">
              <a:avLst/>
            </a:prstGeom>
            <a:noFill/>
          </p:spPr>
          <p:txBody>
            <a:bodyPr wrap="square" rtlCol="0">
              <a:spAutoFit/>
            </a:bodyPr>
            <a:lstStyle/>
            <a:p>
              <a:r>
                <a:rPr lang="en-US" sz="1400" b="1" dirty="0"/>
                <a:t>Personalized </a:t>
              </a:r>
            </a:p>
            <a:p>
              <a:r>
                <a:rPr lang="en-US" sz="1400" b="1" dirty="0"/>
                <a:t>   medicine</a:t>
              </a:r>
            </a:p>
          </p:txBody>
        </p:sp>
        <p:sp>
          <p:nvSpPr>
            <p:cNvPr id="15" name="TextBox 14">
              <a:extLst>
                <a:ext uri="{FF2B5EF4-FFF2-40B4-BE49-F238E27FC236}">
                  <a16:creationId xmlns:a16="http://schemas.microsoft.com/office/drawing/2014/main" id="{4BF799A1-665E-4842-992F-8983457D345B}"/>
                </a:ext>
              </a:extLst>
            </p:cNvPr>
            <p:cNvSpPr txBox="1"/>
            <p:nvPr/>
          </p:nvSpPr>
          <p:spPr>
            <a:xfrm>
              <a:off x="10765126" y="4034539"/>
              <a:ext cx="1932495" cy="307777"/>
            </a:xfrm>
            <a:prstGeom prst="rect">
              <a:avLst/>
            </a:prstGeom>
            <a:noFill/>
          </p:spPr>
          <p:txBody>
            <a:bodyPr wrap="square" rtlCol="0">
              <a:spAutoFit/>
            </a:bodyPr>
            <a:lstStyle/>
            <a:p>
              <a:r>
                <a:rPr lang="en-US" sz="1400" b="1" dirty="0"/>
                <a:t>Drug prediction</a:t>
              </a:r>
            </a:p>
          </p:txBody>
        </p:sp>
        <p:sp>
          <p:nvSpPr>
            <p:cNvPr id="16" name="TextBox 15">
              <a:extLst>
                <a:ext uri="{FF2B5EF4-FFF2-40B4-BE49-F238E27FC236}">
                  <a16:creationId xmlns:a16="http://schemas.microsoft.com/office/drawing/2014/main" id="{5806E58F-1438-2841-9A78-A647957B3FAD}"/>
                </a:ext>
              </a:extLst>
            </p:cNvPr>
            <p:cNvSpPr txBox="1"/>
            <p:nvPr/>
          </p:nvSpPr>
          <p:spPr>
            <a:xfrm>
              <a:off x="10927386" y="5554518"/>
              <a:ext cx="1932495" cy="307777"/>
            </a:xfrm>
            <a:prstGeom prst="rect">
              <a:avLst/>
            </a:prstGeom>
            <a:noFill/>
          </p:spPr>
          <p:txBody>
            <a:bodyPr wrap="square" rtlCol="0">
              <a:spAutoFit/>
            </a:bodyPr>
            <a:lstStyle/>
            <a:p>
              <a:r>
                <a:rPr lang="en-US" sz="1400" b="1" dirty="0" err="1"/>
                <a:t>Diagonosis</a:t>
              </a:r>
              <a:endParaRPr lang="en-US" sz="1400" b="1" dirty="0"/>
            </a:p>
          </p:txBody>
        </p:sp>
        <p:pic>
          <p:nvPicPr>
            <p:cNvPr id="18" name="Picture 17" descr="A close up of a logo&#10;&#10;Description automatically generated">
              <a:extLst>
                <a:ext uri="{FF2B5EF4-FFF2-40B4-BE49-F238E27FC236}">
                  <a16:creationId xmlns:a16="http://schemas.microsoft.com/office/drawing/2014/main" id="{2FF7409B-FF00-B24F-B472-C08079BC1A7F}"/>
                </a:ext>
              </a:extLst>
            </p:cNvPr>
            <p:cNvPicPr>
              <a:picLocks noChangeAspect="1"/>
            </p:cNvPicPr>
            <p:nvPr/>
          </p:nvPicPr>
          <p:blipFill>
            <a:blip r:embed="rId9"/>
            <a:stretch>
              <a:fillRect/>
            </a:stretch>
          </p:blipFill>
          <p:spPr>
            <a:xfrm>
              <a:off x="10874983" y="4600807"/>
              <a:ext cx="1018651" cy="934501"/>
            </a:xfrm>
            <a:prstGeom prst="rect">
              <a:avLst/>
            </a:prstGeom>
          </p:spPr>
        </p:pic>
        <p:pic>
          <p:nvPicPr>
            <p:cNvPr id="20" name="Picture 19" descr="A close up of sunglasses&#10;&#10;Description automatically generated">
              <a:extLst>
                <a:ext uri="{FF2B5EF4-FFF2-40B4-BE49-F238E27FC236}">
                  <a16:creationId xmlns:a16="http://schemas.microsoft.com/office/drawing/2014/main" id="{513F6B34-649B-0D43-AD4D-4F0FF3AE40BF}"/>
                </a:ext>
              </a:extLst>
            </p:cNvPr>
            <p:cNvPicPr>
              <a:picLocks noChangeAspect="1"/>
            </p:cNvPicPr>
            <p:nvPr/>
          </p:nvPicPr>
          <p:blipFill>
            <a:blip r:embed="rId10"/>
            <a:stretch>
              <a:fillRect/>
            </a:stretch>
          </p:blipFill>
          <p:spPr>
            <a:xfrm>
              <a:off x="10873563" y="3097783"/>
              <a:ext cx="960899" cy="960899"/>
            </a:xfrm>
            <a:prstGeom prst="rect">
              <a:avLst/>
            </a:prstGeom>
          </p:spPr>
        </p:pic>
        <p:sp>
          <p:nvSpPr>
            <p:cNvPr id="70" name="Rounded Rectangle 69">
              <a:extLst>
                <a:ext uri="{FF2B5EF4-FFF2-40B4-BE49-F238E27FC236}">
                  <a16:creationId xmlns:a16="http://schemas.microsoft.com/office/drawing/2014/main" id="{E535B7C2-4B6B-494B-845D-288137D036C8}"/>
                </a:ext>
              </a:extLst>
            </p:cNvPr>
            <p:cNvSpPr/>
            <p:nvPr/>
          </p:nvSpPr>
          <p:spPr>
            <a:xfrm>
              <a:off x="10700325" y="1322692"/>
              <a:ext cx="1392822" cy="4693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2C7FA7F-41F7-D54D-8D58-95C95C009058}"/>
              </a:ext>
            </a:extLst>
          </p:cNvPr>
          <p:cNvGrpSpPr/>
          <p:nvPr/>
        </p:nvGrpSpPr>
        <p:grpSpPr>
          <a:xfrm>
            <a:off x="7850701" y="2724538"/>
            <a:ext cx="1602836" cy="1503015"/>
            <a:chOff x="7789869" y="2807942"/>
            <a:chExt cx="1984671" cy="1873243"/>
          </a:xfrm>
        </p:grpSpPr>
        <p:grpSp>
          <p:nvGrpSpPr>
            <p:cNvPr id="75" name="Group 74">
              <a:extLst>
                <a:ext uri="{FF2B5EF4-FFF2-40B4-BE49-F238E27FC236}">
                  <a16:creationId xmlns:a16="http://schemas.microsoft.com/office/drawing/2014/main" id="{67F80508-AE00-884C-840E-92B193918E35}"/>
                </a:ext>
              </a:extLst>
            </p:cNvPr>
            <p:cNvGrpSpPr/>
            <p:nvPr/>
          </p:nvGrpSpPr>
          <p:grpSpPr>
            <a:xfrm>
              <a:off x="7890189" y="2811073"/>
              <a:ext cx="1884351" cy="1850262"/>
              <a:chOff x="7890189" y="2811073"/>
              <a:chExt cx="1884351" cy="1850262"/>
            </a:xfrm>
          </p:grpSpPr>
          <p:pic>
            <p:nvPicPr>
              <p:cNvPr id="68" name="Picture 67" descr="A close up of a map&#10;&#10;Description automatically generated">
                <a:extLst>
                  <a:ext uri="{FF2B5EF4-FFF2-40B4-BE49-F238E27FC236}">
                    <a16:creationId xmlns:a16="http://schemas.microsoft.com/office/drawing/2014/main" id="{7A5E723F-FD69-714A-8CEC-7C65E6EA4E36}"/>
                  </a:ext>
                </a:extLst>
              </p:cNvPr>
              <p:cNvPicPr>
                <a:picLocks noChangeAspect="1"/>
              </p:cNvPicPr>
              <p:nvPr/>
            </p:nvPicPr>
            <p:blipFill>
              <a:blip r:embed="rId11"/>
              <a:stretch>
                <a:fillRect/>
              </a:stretch>
            </p:blipFill>
            <p:spPr>
              <a:xfrm>
                <a:off x="7929763" y="2867100"/>
                <a:ext cx="1844777" cy="1794235"/>
              </a:xfrm>
              <a:prstGeom prst="rect">
                <a:avLst/>
              </a:prstGeom>
            </p:spPr>
          </p:pic>
          <p:sp>
            <p:nvSpPr>
              <p:cNvPr id="74" name="Rectangle 73">
                <a:extLst>
                  <a:ext uri="{FF2B5EF4-FFF2-40B4-BE49-F238E27FC236}">
                    <a16:creationId xmlns:a16="http://schemas.microsoft.com/office/drawing/2014/main" id="{EF907D0D-729C-DC45-AB66-D523A649F726}"/>
                  </a:ext>
                </a:extLst>
              </p:cNvPr>
              <p:cNvSpPr/>
              <p:nvPr/>
            </p:nvSpPr>
            <p:spPr>
              <a:xfrm>
                <a:off x="7890189" y="2811073"/>
                <a:ext cx="144230" cy="275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D81C443F-E5E5-184C-9FF0-CC771C45D4B1}"/>
                </a:ext>
              </a:extLst>
            </p:cNvPr>
            <p:cNvSpPr/>
            <p:nvPr/>
          </p:nvSpPr>
          <p:spPr>
            <a:xfrm>
              <a:off x="7789869" y="2807942"/>
              <a:ext cx="1945097" cy="18732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6F541F0A-E802-0741-9737-A6C9433F84A1}"/>
              </a:ext>
            </a:extLst>
          </p:cNvPr>
          <p:cNvCxnSpPr>
            <a:cxnSpLocks/>
            <a:stCxn id="32" idx="3"/>
          </p:cNvCxnSpPr>
          <p:nvPr/>
        </p:nvCxnSpPr>
        <p:spPr>
          <a:xfrm flipV="1">
            <a:off x="6895557" y="3441110"/>
            <a:ext cx="8444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653A7EDF-DD5C-4043-AEDB-E8940C5B0E9B}"/>
              </a:ext>
            </a:extLst>
          </p:cNvPr>
          <p:cNvSpPr/>
          <p:nvPr/>
        </p:nvSpPr>
        <p:spPr>
          <a:xfrm>
            <a:off x="2705783" y="654876"/>
            <a:ext cx="7389926" cy="5469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69C566-DB8C-5E47-92C3-623C90BD98B2}"/>
              </a:ext>
            </a:extLst>
          </p:cNvPr>
          <p:cNvSpPr/>
          <p:nvPr/>
        </p:nvSpPr>
        <p:spPr>
          <a:xfrm>
            <a:off x="0" y="6036929"/>
            <a:ext cx="12006363" cy="1107996"/>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Publications:</a:t>
            </a:r>
          </a:p>
          <a:p>
            <a:pPr marL="228600" indent="-228600">
              <a:buAutoNum type="arabicPeriod"/>
            </a:pPr>
            <a:r>
              <a:rPr lang="en-US" sz="900" dirty="0">
                <a:latin typeface="Arial" panose="020B0604020202020204" pitchFamily="34" charset="0"/>
                <a:cs typeface="Arial" panose="020B0604020202020204" pitchFamily="34" charset="0"/>
              </a:rPr>
              <a:t>Ding, M.Q., </a:t>
            </a:r>
            <a:r>
              <a:rPr lang="en-US" sz="900" b="1" i="1" dirty="0">
                <a:latin typeface="Arial" panose="020B0604020202020204" pitchFamily="34" charset="0"/>
                <a:cs typeface="Arial" panose="020B0604020202020204" pitchFamily="34" charset="0"/>
              </a:rPr>
              <a:t>Chen, L</a:t>
            </a:r>
            <a:r>
              <a:rPr lang="en-US" sz="900" i="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Cooper G.F., Young, J.D., Lu X. (2018) Precision Oncology beyond Targeted Therapy: Combining Omics Data with Machine Learning Matches the Majority of Cancer Cells to Effective Therapeutics, Molecular cancer research : MCR, 16, 269-278.</a:t>
            </a:r>
          </a:p>
          <a:p>
            <a:pPr marL="228600" indent="-228600">
              <a:buAutoNum type="arabicPeriod" startAt="2"/>
            </a:pPr>
            <a:r>
              <a:rPr lang="en-US" sz="900" dirty="0">
                <a:latin typeface="Arial" panose="020B0604020202020204" pitchFamily="34" charset="0"/>
                <a:cs typeface="Arial" panose="020B0604020202020204" pitchFamily="34" charset="0"/>
              </a:rPr>
              <a:t>Cai, C., </a:t>
            </a:r>
            <a:r>
              <a:rPr lang="en-US" sz="900" i="1" dirty="0">
                <a:latin typeface="Arial" panose="020B0604020202020204" pitchFamily="34" charset="0"/>
                <a:cs typeface="Arial" panose="020B0604020202020204" pitchFamily="34" charset="0"/>
              </a:rPr>
              <a:t>et al</a:t>
            </a:r>
            <a:r>
              <a:rPr lang="en-US" sz="900" dirty="0">
                <a:latin typeface="Arial" panose="020B0604020202020204" pitchFamily="34" charset="0"/>
                <a:cs typeface="Arial" panose="020B0604020202020204" pitchFamily="34" charset="0"/>
              </a:rPr>
              <a:t>. (2019) Systematic Discovery of the Functional Impact of Somatic Genome Alterations in Individual Tumors through Tumor-specific Causal Inference, </a:t>
            </a:r>
            <a:r>
              <a:rPr lang="en-US" sz="900" i="1" dirty="0" err="1">
                <a:latin typeface="Arial" panose="020B0604020202020204" pitchFamily="34" charset="0"/>
                <a:cs typeface="Arial" panose="020B0604020202020204" pitchFamily="34" charset="0"/>
              </a:rPr>
              <a:t>PLoS</a:t>
            </a:r>
            <a:r>
              <a:rPr lang="en-US" sz="900" i="1" dirty="0">
                <a:latin typeface="Arial" panose="020B0604020202020204" pitchFamily="34" charset="0"/>
                <a:cs typeface="Arial" panose="020B0604020202020204" pitchFamily="34" charset="0"/>
              </a:rPr>
              <a:t> </a:t>
            </a:r>
            <a:r>
              <a:rPr lang="en-US" sz="900" i="1" dirty="0" err="1">
                <a:latin typeface="Arial" panose="020B0604020202020204" pitchFamily="34" charset="0"/>
                <a:cs typeface="Arial" panose="020B0604020202020204" pitchFamily="34" charset="0"/>
              </a:rPr>
              <a:t>Comput</a:t>
            </a:r>
            <a:r>
              <a:rPr lang="en-US" sz="900" i="1" dirty="0">
                <a:latin typeface="Arial" panose="020B0604020202020204" pitchFamily="34" charset="0"/>
                <a:cs typeface="Arial" panose="020B0604020202020204" pitchFamily="34" charset="0"/>
              </a:rPr>
              <a:t> Biol</a:t>
            </a:r>
            <a:r>
              <a:rPr lang="en-US" sz="900" dirty="0">
                <a:latin typeface="Arial" panose="020B0604020202020204" pitchFamily="34" charset="0"/>
                <a:cs typeface="Arial" panose="020B0604020202020204" pitchFamily="34" charset="0"/>
              </a:rPr>
              <a:t>.</a:t>
            </a:r>
          </a:p>
          <a:p>
            <a:pPr marL="228600" indent="-228600">
              <a:buAutoNum type="arabicPeriod" startAt="2"/>
            </a:pPr>
            <a:r>
              <a:rPr lang="en-US" sz="900" b="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Cai C., Chen V., Lu X. (2016) Learning a hierarchical representation of the yeast transcriptomic machinery using an autoencoder model, BMC bioinformatics, 17 Suppl 1, 9.</a:t>
            </a:r>
            <a:endParaRPr lang="en-US" sz="900" i="1" dirty="0">
              <a:latin typeface="Arial" panose="020B0604020202020204" pitchFamily="34" charset="0"/>
              <a:cs typeface="Arial" panose="020B0604020202020204" pitchFamily="34" charset="0"/>
            </a:endParaRPr>
          </a:p>
          <a:p>
            <a:pPr marL="228600" indent="-228600">
              <a:buAutoNum type="arabicPeriod" startAt="2"/>
            </a:pPr>
            <a:endParaRPr lang="en-US" sz="1000" dirty="0">
              <a:latin typeface="Arial" panose="020B0604020202020204" pitchFamily="34" charset="0"/>
              <a:cs typeface="Arial" panose="020B0604020202020204" pitchFamily="34" charset="0"/>
            </a:endParaRPr>
          </a:p>
          <a:p>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00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179C-784B-3547-9DB9-9315F8F6EF35}"/>
              </a:ext>
            </a:extLst>
          </p:cNvPr>
          <p:cNvSpPr>
            <a:spLocks noGrp="1"/>
          </p:cNvSpPr>
          <p:nvPr>
            <p:ph type="title"/>
          </p:nvPr>
        </p:nvSpPr>
        <p:spPr>
          <a:xfrm>
            <a:off x="49695" y="17578"/>
            <a:ext cx="4533037" cy="923330"/>
          </a:xfrm>
        </p:spPr>
        <p:txBody>
          <a:bodyPr vert="horz" lIns="91440" tIns="45720" rIns="91440" bIns="45720" rtlCol="0" anchor="ctr">
            <a:normAutofit/>
          </a:bodyPr>
          <a:lstStyle/>
          <a:p>
            <a:r>
              <a:rPr lang="en-US" sz="1800" b="1" kern="1200" dirty="0">
                <a:solidFill>
                  <a:schemeClr val="tx1"/>
                </a:solidFill>
                <a:latin typeface="Arial" panose="020B0604020202020204" pitchFamily="34" charset="0"/>
                <a:cs typeface="Arial" panose="020B0604020202020204" pitchFamily="34" charset="0"/>
              </a:rPr>
              <a:t>Develop D</a:t>
            </a:r>
            <a:r>
              <a:rPr lang="en-US" altLang="zh-CN" sz="1800" b="1" kern="1200" dirty="0">
                <a:solidFill>
                  <a:schemeClr val="tx1"/>
                </a:solidFill>
                <a:latin typeface="Arial" panose="020B0604020202020204" pitchFamily="34" charset="0"/>
                <a:cs typeface="Arial" panose="020B0604020202020204" pitchFamily="34" charset="0"/>
              </a:rPr>
              <a:t>eep </a:t>
            </a:r>
            <a:r>
              <a:rPr lang="en-US" sz="1800" b="1" kern="1200" dirty="0">
                <a:solidFill>
                  <a:schemeClr val="tx1"/>
                </a:solidFill>
                <a:latin typeface="Arial" panose="020B0604020202020204" pitchFamily="34" charset="0"/>
                <a:cs typeface="Arial" panose="020B0604020202020204" pitchFamily="34" charset="0"/>
              </a:rPr>
              <a:t>L</a:t>
            </a:r>
            <a:r>
              <a:rPr lang="en-US" altLang="zh-CN" sz="1800" b="1" kern="1200" dirty="0">
                <a:solidFill>
                  <a:schemeClr val="tx1"/>
                </a:solidFill>
                <a:latin typeface="Arial" panose="020B0604020202020204" pitchFamily="34" charset="0"/>
                <a:cs typeface="Arial" panose="020B0604020202020204" pitchFamily="34" charset="0"/>
              </a:rPr>
              <a:t>earning </a:t>
            </a:r>
            <a:r>
              <a:rPr lang="en-US" sz="1800" b="1" kern="1200" dirty="0">
                <a:solidFill>
                  <a:schemeClr val="tx1"/>
                </a:solidFill>
                <a:latin typeface="Arial" panose="020B0604020202020204" pitchFamily="34" charset="0"/>
                <a:cs typeface="Arial" panose="020B0604020202020204" pitchFamily="34" charset="0"/>
              </a:rPr>
              <a:t>M</a:t>
            </a:r>
            <a:r>
              <a:rPr lang="en-US" altLang="zh-CN" sz="1800" b="1" kern="1200" dirty="0">
                <a:solidFill>
                  <a:schemeClr val="tx1"/>
                </a:solidFill>
                <a:latin typeface="Arial" panose="020B0604020202020204" pitchFamily="34" charset="0"/>
                <a:cs typeface="Arial" panose="020B0604020202020204" pitchFamily="34" charset="0"/>
              </a:rPr>
              <a:t>odel</a:t>
            </a:r>
            <a:r>
              <a:rPr lang="en-US" sz="1800" b="1" kern="1200" dirty="0">
                <a:solidFill>
                  <a:schemeClr val="tx1"/>
                </a:solidFill>
                <a:latin typeface="Arial" panose="020B0604020202020204" pitchFamily="34" charset="0"/>
                <a:cs typeface="Arial" panose="020B0604020202020204" pitchFamily="34" charset="0"/>
              </a:rPr>
              <a:t>s (DLMs) for drug prediction</a:t>
            </a:r>
          </a:p>
        </p:txBody>
      </p:sp>
      <p:sp>
        <p:nvSpPr>
          <p:cNvPr id="6" name="Rectangle 5">
            <a:extLst>
              <a:ext uri="{FF2B5EF4-FFF2-40B4-BE49-F238E27FC236}">
                <a16:creationId xmlns:a16="http://schemas.microsoft.com/office/drawing/2014/main" id="{1F442AEF-18DF-4C42-B685-6F5E41DE101F}"/>
              </a:ext>
            </a:extLst>
          </p:cNvPr>
          <p:cNvSpPr/>
          <p:nvPr/>
        </p:nvSpPr>
        <p:spPr>
          <a:xfrm>
            <a:off x="102507" y="2780513"/>
            <a:ext cx="4483539" cy="1895686"/>
          </a:xfrm>
          <a:prstGeom prst="rect">
            <a:avLst/>
          </a:prstGeom>
        </p:spPr>
        <p:txBody>
          <a:bodyPr vert="horz" lIns="91440" tIns="45720" rIns="91440" bIns="45720" rtlCol="0">
            <a:normAutofit/>
          </a:bodyPr>
          <a:lstStyle/>
          <a:p>
            <a:pPr>
              <a:lnSpc>
                <a:spcPct val="90000"/>
              </a:lnSpc>
              <a:spcAft>
                <a:spcPts val="600"/>
              </a:spcAft>
            </a:pPr>
            <a:r>
              <a:rPr lang="en-US" sz="1400" b="1" dirty="0"/>
              <a:t>Example of three DLM multi-task learning models</a:t>
            </a:r>
          </a:p>
          <a:p>
            <a:pPr>
              <a:lnSpc>
                <a:spcPct val="90000"/>
              </a:lnSpc>
              <a:spcAft>
                <a:spcPts val="600"/>
              </a:spcAft>
            </a:pPr>
            <a:r>
              <a:rPr lang="en-US" sz="1400" b="1" dirty="0"/>
              <a:t>(A) </a:t>
            </a:r>
            <a:r>
              <a:rPr lang="en-US" sz="1400" dirty="0"/>
              <a:t>Supervised DLM with intermediate shared deep hidden layers and drug specific hidden</a:t>
            </a:r>
            <a:r>
              <a:rPr lang="zh-CN" altLang="en-US" sz="1400" dirty="0"/>
              <a:t> </a:t>
            </a:r>
            <a:r>
              <a:rPr lang="en-US" sz="1400" dirty="0"/>
              <a:t>layer on top. </a:t>
            </a:r>
          </a:p>
          <a:p>
            <a:pPr>
              <a:lnSpc>
                <a:spcPct val="90000"/>
              </a:lnSpc>
              <a:spcAft>
                <a:spcPts val="600"/>
              </a:spcAft>
            </a:pPr>
            <a:r>
              <a:rPr lang="en-US" sz="1400" b="1" dirty="0"/>
              <a:t>(B) </a:t>
            </a:r>
            <a:r>
              <a:rPr lang="en-US" sz="1400" dirty="0"/>
              <a:t>Supervised DLM with multi-task classifier; </a:t>
            </a:r>
          </a:p>
          <a:p>
            <a:pPr>
              <a:lnSpc>
                <a:spcPct val="90000"/>
              </a:lnSpc>
              <a:spcAft>
                <a:spcPts val="600"/>
              </a:spcAft>
            </a:pPr>
            <a:r>
              <a:rPr lang="en-US" sz="1400" b="1" dirty="0"/>
              <a:t>(C) </a:t>
            </a:r>
            <a:r>
              <a:rPr lang="en-US" sz="1400" dirty="0"/>
              <a:t>Semi-supervised DLM using hidden representation learned from unsupervised DLM with multi- task classifier. </a:t>
            </a: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ED13F8F9-60D8-4740-A76A-7F2FA57FD6C4}"/>
              </a:ext>
            </a:extLst>
          </p:cNvPr>
          <p:cNvPicPr>
            <a:picLocks noChangeAspect="1"/>
          </p:cNvPicPr>
          <p:nvPr/>
        </p:nvPicPr>
        <p:blipFill rotWithShape="1">
          <a:blip r:embed="rId3"/>
          <a:srcRect b="1027"/>
          <a:stretch/>
        </p:blipFill>
        <p:spPr>
          <a:xfrm>
            <a:off x="5405862" y="1103947"/>
            <a:ext cx="6019331" cy="4646859"/>
          </a:xfrm>
          <a:prstGeom prst="rect">
            <a:avLst/>
          </a:prstGeom>
          <a:effectLst/>
        </p:spPr>
      </p:pic>
      <p:sp>
        <p:nvSpPr>
          <p:cNvPr id="8" name="Rectangle 7">
            <a:extLst>
              <a:ext uri="{FF2B5EF4-FFF2-40B4-BE49-F238E27FC236}">
                <a16:creationId xmlns:a16="http://schemas.microsoft.com/office/drawing/2014/main" id="{89BA5977-4E66-1345-91F1-5F5AE54B225B}"/>
              </a:ext>
            </a:extLst>
          </p:cNvPr>
          <p:cNvSpPr/>
          <p:nvPr/>
        </p:nvSpPr>
        <p:spPr>
          <a:xfrm>
            <a:off x="102507" y="4603472"/>
            <a:ext cx="1306768" cy="661720"/>
          </a:xfrm>
          <a:prstGeom prst="rect">
            <a:avLst/>
          </a:prstGeom>
        </p:spPr>
        <p:txBody>
          <a:bodyPr wrap="none">
            <a:spAutoFit/>
          </a:bodyPr>
          <a:lstStyle/>
          <a:p>
            <a:pPr lvl="0">
              <a:spcAft>
                <a:spcPts val="600"/>
              </a:spcAft>
            </a:pPr>
            <a:r>
              <a:rPr lang="en-US" sz="1400" b="1" dirty="0">
                <a:latin typeface="Arial" panose="020B0604020202020204" pitchFamily="34" charset="0"/>
                <a:cs typeface="Arial" panose="020B0604020202020204" pitchFamily="34" charset="0"/>
              </a:rPr>
              <a:t>Publications:</a:t>
            </a:r>
          </a:p>
          <a:p>
            <a:pPr lvl="0">
              <a:spcAft>
                <a:spcPts val="600"/>
              </a:spcAft>
            </a:pPr>
            <a:endParaRPr lang="en-US"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C168E-8E24-CA43-B36D-99CE92B5BA4A}"/>
              </a:ext>
            </a:extLst>
          </p:cNvPr>
          <p:cNvSpPr/>
          <p:nvPr/>
        </p:nvSpPr>
        <p:spPr>
          <a:xfrm>
            <a:off x="0" y="935358"/>
            <a:ext cx="4533037" cy="2416046"/>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t>Develop DLMs to simulate the hierarchical organization of cellular signaling systems and to systematically identify major cancer signaling pathways.</a:t>
            </a:r>
          </a:p>
          <a:p>
            <a:pPr marL="285750" indent="-285750">
              <a:spcAft>
                <a:spcPts val="600"/>
              </a:spcAft>
              <a:buFont typeface="Arial" panose="020B0604020202020204" pitchFamily="34" charset="0"/>
              <a:buChar char="•"/>
            </a:pPr>
            <a:endParaRPr lang="en-US" sz="1400" dirty="0"/>
          </a:p>
          <a:p>
            <a:pPr marL="285750" indent="-285750">
              <a:spcAft>
                <a:spcPts val="600"/>
              </a:spcAft>
              <a:buFont typeface="Arial" panose="020B0604020202020204" pitchFamily="34" charset="0"/>
              <a:buChar char="•"/>
            </a:pPr>
            <a:r>
              <a:rPr lang="en-US" sz="1400" dirty="0"/>
              <a:t>Use the representations of cancer signaling pathways to improve the drug response prediction. </a:t>
            </a:r>
          </a:p>
          <a:p>
            <a:pPr>
              <a:spcAft>
                <a:spcPts val="600"/>
              </a:spcAft>
            </a:pPr>
            <a:endParaRPr lang="en-US" sz="1400" dirty="0"/>
          </a:p>
          <a:p>
            <a:pPr>
              <a:spcAft>
                <a:spcPts val="600"/>
              </a:spcAft>
            </a:pPr>
            <a:endParaRPr lang="en-US" sz="1400" dirty="0"/>
          </a:p>
          <a:p>
            <a:pPr marL="285750" indent="-285750">
              <a:spcAft>
                <a:spcPts val="600"/>
              </a:spcAft>
              <a:buFont typeface="Arial" panose="020B0604020202020204" pitchFamily="34" charset="0"/>
              <a:buChar char="•"/>
            </a:pPr>
            <a:endParaRPr lang="en-US" sz="1400" dirty="0"/>
          </a:p>
        </p:txBody>
      </p:sp>
      <p:sp>
        <p:nvSpPr>
          <p:cNvPr id="4" name="Rectangle 3">
            <a:extLst>
              <a:ext uri="{FF2B5EF4-FFF2-40B4-BE49-F238E27FC236}">
                <a16:creationId xmlns:a16="http://schemas.microsoft.com/office/drawing/2014/main" id="{80F1F10F-F754-D643-875A-EDAE22833A0D}"/>
              </a:ext>
            </a:extLst>
          </p:cNvPr>
          <p:cNvSpPr/>
          <p:nvPr/>
        </p:nvSpPr>
        <p:spPr>
          <a:xfrm>
            <a:off x="53009" y="4956418"/>
            <a:ext cx="4533037" cy="1615827"/>
          </a:xfrm>
          <a:prstGeom prst="rect">
            <a:avLst/>
          </a:prstGeom>
        </p:spPr>
        <p:txBody>
          <a:bodyPr wrap="square">
            <a:spAutoFit/>
          </a:bodyPr>
          <a:lstStyle/>
          <a:p>
            <a:pPr lvl="0"/>
            <a:r>
              <a:rPr lang="en-US" sz="900" dirty="0">
                <a:latin typeface="Arial" panose="020B0604020202020204" pitchFamily="34" charset="0"/>
                <a:cs typeface="Arial" panose="020B0604020202020204" pitchFamily="34" charset="0"/>
              </a:rPr>
              <a:t>1. </a:t>
            </a:r>
            <a:r>
              <a:rPr lang="en-US" sz="900" b="1" dirty="0">
                <a:latin typeface="Arial" panose="020B0604020202020204" pitchFamily="34" charset="0"/>
                <a:cs typeface="Arial" panose="020B0604020202020204" pitchFamily="34" charset="0"/>
              </a:rPr>
              <a:t>Chen, L., </a:t>
            </a:r>
            <a:r>
              <a:rPr lang="en-US" sz="900" dirty="0">
                <a:latin typeface="Arial" panose="020B0604020202020204" pitchFamily="34" charset="0"/>
                <a:cs typeface="Arial" panose="020B0604020202020204" pitchFamily="34" charset="0"/>
              </a:rPr>
              <a:t>Lu, X. (2018) Discovering functional impacts of miRNAs in cancers using a causal deep learning model, </a:t>
            </a:r>
            <a:r>
              <a:rPr lang="en-US" sz="900" i="1" dirty="0">
                <a:latin typeface="Arial" panose="020B0604020202020204" pitchFamily="34" charset="0"/>
                <a:cs typeface="Arial" panose="020B0604020202020204" pitchFamily="34" charset="0"/>
              </a:rPr>
              <a:t>BMC medical genomics</a:t>
            </a:r>
            <a:r>
              <a:rPr lang="en-US" sz="900" dirty="0">
                <a:latin typeface="Arial" panose="020B0604020202020204" pitchFamily="34" charset="0"/>
                <a:cs typeface="Arial" panose="020B0604020202020204" pitchFamily="34" charset="0"/>
              </a:rPr>
              <a:t>, 11, 116.</a:t>
            </a:r>
          </a:p>
          <a:p>
            <a:r>
              <a:rPr lang="en-US" sz="900" dirty="0">
                <a:latin typeface="Arial" panose="020B0604020202020204" pitchFamily="34" charset="0"/>
                <a:cs typeface="Arial" panose="020B0604020202020204" pitchFamily="34" charset="0"/>
              </a:rPr>
              <a:t>2. Lu, S., Fan, X., </a:t>
            </a:r>
            <a:r>
              <a:rPr lang="en-US" sz="900" b="1" dirty="0">
                <a:latin typeface="Arial" panose="020B0604020202020204" pitchFamily="34" charset="0"/>
                <a:cs typeface="Arial" panose="020B0604020202020204" pitchFamily="34" charset="0"/>
              </a:rPr>
              <a:t>Chen, L</a:t>
            </a:r>
            <a:r>
              <a:rPr lang="en-US" sz="900" i="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Lu, X. (2018) A novel method of using Deep Belief Networks and genetic perturbation data to search for yeast signaling pathways, </a:t>
            </a:r>
            <a:r>
              <a:rPr lang="en-US" sz="900" i="1" dirty="0" err="1">
                <a:latin typeface="Arial" panose="020B0604020202020204" pitchFamily="34" charset="0"/>
                <a:cs typeface="Arial" panose="020B0604020202020204" pitchFamily="34" charset="0"/>
              </a:rPr>
              <a:t>Plos</a:t>
            </a:r>
            <a:r>
              <a:rPr lang="en-US" sz="900" i="1" dirty="0">
                <a:latin typeface="Arial" panose="020B0604020202020204" pitchFamily="34" charset="0"/>
                <a:cs typeface="Arial" panose="020B0604020202020204" pitchFamily="34" charset="0"/>
              </a:rPr>
              <a:t> One</a:t>
            </a:r>
            <a:r>
              <a:rPr lang="en-US" sz="900" dirty="0">
                <a:latin typeface="Arial" panose="020B0604020202020204" pitchFamily="34" charset="0"/>
                <a:cs typeface="Arial" panose="020B0604020202020204" pitchFamily="34" charset="0"/>
              </a:rPr>
              <a:t>, 13, 9. </a:t>
            </a:r>
          </a:p>
          <a:p>
            <a:r>
              <a:rPr lang="en-US" sz="900" dirty="0">
                <a:latin typeface="Arial" panose="020B0604020202020204" pitchFamily="34" charset="0"/>
                <a:cs typeface="Arial" panose="020B0604020202020204" pitchFamily="34" charset="0"/>
              </a:rPr>
              <a:t>3. </a:t>
            </a:r>
            <a:r>
              <a:rPr lang="en-US" sz="900" b="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Cai C., Chen V., Lu X. (2016) Learning a hierarchical representation of the yeast transcriptomic machinery using an autoencoder model, BMC bioinformatics, 17 Suppl 1, 9.</a:t>
            </a:r>
          </a:p>
          <a:p>
            <a:r>
              <a:rPr lang="en-US" sz="900" dirty="0">
                <a:latin typeface="Arial" panose="020B0604020202020204" pitchFamily="34" charset="0"/>
                <a:cs typeface="Arial" panose="020B0604020202020204" pitchFamily="34" charset="0"/>
              </a:rPr>
              <a:t>4. </a:t>
            </a:r>
            <a:r>
              <a:rPr lang="en-US" sz="900" b="1" dirty="0">
                <a:latin typeface="Arial" panose="020B0604020202020204" pitchFamily="34" charset="0"/>
                <a:cs typeface="Arial" panose="020B0604020202020204" pitchFamily="34" charset="0"/>
              </a:rPr>
              <a:t>Chen, L</a:t>
            </a:r>
            <a:r>
              <a:rPr lang="en-US" sz="900" dirty="0">
                <a:latin typeface="Arial" panose="020B0604020202020204" pitchFamily="34" charset="0"/>
                <a:cs typeface="Arial" panose="020B0604020202020204" pitchFamily="34" charset="0"/>
              </a:rPr>
              <a:t>., Cai C., Chen V., Lu X. (2015) Trans-species learning of cellular signaling systems with bimodal deep belief networks, Bioinformatics, 31, 3008-3015. </a:t>
            </a:r>
          </a:p>
          <a:p>
            <a:pPr lvl="0"/>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47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CE4A8-1A7F-244B-A085-6BC1F34C3C52}"/>
              </a:ext>
            </a:extLst>
          </p:cNvPr>
          <p:cNvSpPr>
            <a:spLocks noGrp="1"/>
          </p:cNvSpPr>
          <p:nvPr>
            <p:ph type="title"/>
          </p:nvPr>
        </p:nvSpPr>
        <p:spPr>
          <a:xfrm>
            <a:off x="808637" y="386930"/>
            <a:ext cx="10645956" cy="1188950"/>
          </a:xfrm>
        </p:spPr>
        <p:txBody>
          <a:bodyPr anchor="b">
            <a:normAutofit fontScale="90000"/>
          </a:bodyPr>
          <a:lstStyle/>
          <a:p>
            <a:r>
              <a:rPr lang="en-US" sz="5000" b="1" dirty="0">
                <a:latin typeface="Arial" panose="020B0604020202020204" pitchFamily="34" charset="0"/>
                <a:cs typeface="Arial" panose="020B0604020202020204" pitchFamily="34" charset="0"/>
              </a:rPr>
              <a:t>Deep Learning in Precision </a:t>
            </a:r>
            <a:r>
              <a:rPr lang="en-US" sz="5000" b="1" dirty="0" smtClean="0">
                <a:latin typeface="Arial" panose="020B0604020202020204" pitchFamily="34" charset="0"/>
                <a:cs typeface="Arial" panose="020B0604020202020204" pitchFamily="34" charset="0"/>
              </a:rPr>
              <a:t>Oncology</a:t>
            </a:r>
            <a:endParaRPr lang="en-US" sz="5000" b="1"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E4FB93-3DD3-3B41-BECF-D4A8121796B9}"/>
              </a:ext>
            </a:extLst>
          </p:cNvPr>
          <p:cNvSpPr/>
          <p:nvPr/>
        </p:nvSpPr>
        <p:spPr>
          <a:xfrm>
            <a:off x="808636" y="2598676"/>
            <a:ext cx="9885867" cy="3462486"/>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Develop and apply machine learning especially deep learning models and causal discovery, to systematically identify major cancer signaling pathways in cancer patients to improve the discovery of gene signature biomarkers and drug response prediction. </a:t>
            </a:r>
          </a:p>
          <a:p>
            <a:pPr marL="285750"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Collaborators in the following areas:</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Artificial Intelligence especially Deep Learning</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a:t>
            </a:r>
            <a:r>
              <a:rPr lang="en-US" altLang="zh-CN" dirty="0">
                <a:latin typeface="Arial" panose="020B0604020202020204" pitchFamily="34" charset="0"/>
                <a:cs typeface="Arial" panose="020B0604020202020204" pitchFamily="34" charset="0"/>
              </a:rPr>
              <a:t>ancer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biology</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Drug discovery</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Immunotherapy</a:t>
            </a:r>
          </a:p>
        </p:txBody>
      </p:sp>
    </p:spTree>
    <p:extLst>
      <p:ext uri="{BB962C8B-B14F-4D97-AF65-F5344CB8AC3E}">
        <p14:creationId xmlns:p14="http://schemas.microsoft.com/office/powerpoint/2010/main" val="229819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603</Words>
  <Application>Microsoft Office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等线</vt:lpstr>
      <vt:lpstr>等线 Light</vt:lpstr>
      <vt:lpstr>Office Theme</vt:lpstr>
      <vt:lpstr>PowerPoint Presentation</vt:lpstr>
      <vt:lpstr>Major goals of current research</vt:lpstr>
      <vt:lpstr>Deep Learning for precision oncology</vt:lpstr>
      <vt:lpstr>Develop Deep Learning Models (DLMs) for drug prediction</vt:lpstr>
      <vt:lpstr>Deep Learning in Precision Oncology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Lujia</dc:creator>
  <cp:lastModifiedBy>Becich, Michael J</cp:lastModifiedBy>
  <cp:revision>24</cp:revision>
  <dcterms:created xsi:type="dcterms:W3CDTF">2020-09-02T01:57:57Z</dcterms:created>
  <dcterms:modified xsi:type="dcterms:W3CDTF">2020-09-15T14:23:49Z</dcterms:modified>
</cp:coreProperties>
</file>